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5" r:id="rId3"/>
    <p:sldId id="258" r:id="rId4"/>
    <p:sldId id="267" r:id="rId5"/>
    <p:sldId id="259" r:id="rId6"/>
    <p:sldId id="261" r:id="rId7"/>
    <p:sldId id="262" r:id="rId8"/>
    <p:sldId id="263"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0F4C9E"/>
    <a:srgbClr val="E6E6E6"/>
    <a:srgbClr val="D3EDFB"/>
    <a:srgbClr val="BBE6F9"/>
    <a:srgbClr val="B0E1F7"/>
    <a:srgbClr val="BBE5F8"/>
    <a:srgbClr val="9CDBF5"/>
    <a:srgbClr val="5B9BD5"/>
    <a:srgbClr val="FD9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0485" autoAdjust="0"/>
  </p:normalViewPr>
  <p:slideViewPr>
    <p:cSldViewPr snapToGrid="0">
      <p:cViewPr varScale="1">
        <p:scale>
          <a:sx n="88" d="100"/>
          <a:sy n="88" d="100"/>
        </p:scale>
        <p:origin x="10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16E4963-BA13-478F-ACB6-2109C33F5112}"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AE61B11-07A7-454B-B7BD-A9405479EC15}" type="slidenum">
              <a:rPr kumimoji="1" lang="ja-JP" altLang="en-US" smtClean="0"/>
              <a:t>‹#›</a:t>
            </a:fld>
            <a:endParaRPr kumimoji="1" lang="ja-JP" altLang="en-US"/>
          </a:p>
        </p:txBody>
      </p:sp>
    </p:spTree>
    <p:extLst>
      <p:ext uri="{BB962C8B-B14F-4D97-AF65-F5344CB8AC3E}">
        <p14:creationId xmlns:p14="http://schemas.microsoft.com/office/powerpoint/2010/main" val="30638303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E61B11-07A7-454B-B7BD-A9405479EC15}" type="slidenum">
              <a:rPr kumimoji="1" lang="ja-JP" altLang="en-US" smtClean="0"/>
              <a:t>2</a:t>
            </a:fld>
            <a:endParaRPr kumimoji="1" lang="ja-JP" altLang="en-US"/>
          </a:p>
        </p:txBody>
      </p:sp>
    </p:spTree>
    <p:extLst>
      <p:ext uri="{BB962C8B-B14F-4D97-AF65-F5344CB8AC3E}">
        <p14:creationId xmlns:p14="http://schemas.microsoft.com/office/powerpoint/2010/main" val="5448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E61B11-07A7-454B-B7BD-A9405479EC15}" type="slidenum">
              <a:rPr kumimoji="1" lang="ja-JP" altLang="en-US" smtClean="0"/>
              <a:t>6</a:t>
            </a:fld>
            <a:endParaRPr kumimoji="1" lang="ja-JP" altLang="en-US"/>
          </a:p>
        </p:txBody>
      </p:sp>
    </p:spTree>
    <p:extLst>
      <p:ext uri="{BB962C8B-B14F-4D97-AF65-F5344CB8AC3E}">
        <p14:creationId xmlns:p14="http://schemas.microsoft.com/office/powerpoint/2010/main" val="395014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5443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396729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270760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415970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3657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121765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35289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303623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26073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18693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4AF931-591B-49F5-9A33-F897F9F1C212}"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262772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AF931-591B-49F5-9A33-F897F9F1C212}" type="datetimeFigureOut">
              <a:rPr kumimoji="1" lang="ja-JP" altLang="en-US" smtClean="0"/>
              <a:t>2023/3/28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015E5-A200-4358-AE4E-CE2D5E8D9322}" type="slidenum">
              <a:rPr kumimoji="1" lang="ja-JP" altLang="en-US" smtClean="0"/>
              <a:t>‹#›</a:t>
            </a:fld>
            <a:endParaRPr kumimoji="1" lang="ja-JP" altLang="en-US"/>
          </a:p>
        </p:txBody>
      </p:sp>
    </p:spTree>
    <p:extLst>
      <p:ext uri="{BB962C8B-B14F-4D97-AF65-F5344CB8AC3E}">
        <p14:creationId xmlns:p14="http://schemas.microsoft.com/office/powerpoint/2010/main" val="1120100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aruho.co.jp/kanja/makizum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maruho.co.jp/kanja/makizume/" TargetMode="External"/><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maruho.co.jp/kanja/makizume/" TargetMode="Externa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maruho.co.jp/kanja/makizum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maruho.co.jp/kanja/makizume/"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jp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3000" y="1268129"/>
            <a:ext cx="8337949" cy="1847863"/>
          </a:xfrm>
        </p:spPr>
        <p:txBody>
          <a:bodyPr anchor="ctr">
            <a:normAutofit/>
          </a:bodyPr>
          <a:lstStyle/>
          <a:p>
            <a:pPr marL="457200" lvl="1" indent="0">
              <a:lnSpc>
                <a:spcPct val="100000"/>
              </a:lnSpc>
              <a:buNone/>
            </a:pPr>
            <a:r>
              <a:rPr lang="ja-JP" altLang="en-US" dirty="0"/>
              <a:t>巻き爪（過度にわん曲した爪）を矯正するための医療機器です。コイルばねに内蔵された超弾性合金ワイヤの弾性力によって、矯正具を装着している間に爪の</a:t>
            </a:r>
            <a:r>
              <a:rPr lang="ja-JP" altLang="en-US" dirty="0" err="1"/>
              <a:t>わん</a:t>
            </a:r>
            <a:r>
              <a:rPr lang="ja-JP" altLang="en-US" dirty="0"/>
              <a:t>曲が徐々に矯正されます。</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141" y="717842"/>
            <a:ext cx="3771581" cy="642518"/>
          </a:xfrm>
          <a:prstGeom prst="rect">
            <a:avLst/>
          </a:prstGeom>
        </p:spPr>
      </p:pic>
      <p:sp>
        <p:nvSpPr>
          <p:cNvPr id="7" name="テキスト ボックス 6"/>
          <p:cNvSpPr txBox="1"/>
          <p:nvPr/>
        </p:nvSpPr>
        <p:spPr>
          <a:xfrm>
            <a:off x="3648907" y="646557"/>
            <a:ext cx="389850" cy="338554"/>
          </a:xfrm>
          <a:prstGeom prst="rect">
            <a:avLst/>
          </a:prstGeom>
          <a:noFill/>
        </p:spPr>
        <p:txBody>
          <a:bodyPr wrap="none" rtlCol="0">
            <a:spAutoFit/>
          </a:bodyPr>
          <a:lstStyle/>
          <a:p>
            <a:r>
              <a:rPr kumimoji="1" lang="ja-JP" altLang="en-US" sz="1600" dirty="0"/>
              <a:t>Ⓡ</a:t>
            </a:r>
          </a:p>
        </p:txBody>
      </p:sp>
      <p:sp>
        <p:nvSpPr>
          <p:cNvPr id="8" name="フローチャート: 代替処理 7"/>
          <p:cNvSpPr/>
          <p:nvPr/>
        </p:nvSpPr>
        <p:spPr>
          <a:xfrm>
            <a:off x="206454" y="1416125"/>
            <a:ext cx="8724737" cy="45719"/>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33000" y="5866628"/>
            <a:ext cx="8471647" cy="830997"/>
          </a:xfrm>
          <a:prstGeom prst="rect">
            <a:avLst/>
          </a:prstGeom>
          <a:solidFill>
            <a:schemeClr val="accent3">
              <a:lumMod val="20000"/>
              <a:lumOff val="80000"/>
            </a:schemeClr>
          </a:solidFill>
        </p:spPr>
        <p:txBody>
          <a:bodyPr wrap="square">
            <a:spAutoFit/>
          </a:bodyPr>
          <a:lstStyle/>
          <a:p>
            <a:r>
              <a:rPr lang="ja-JP" altLang="en-US" sz="1600" b="1" dirty="0">
                <a:effectLst>
                  <a:outerShdw blurRad="38100" dist="38100" dir="2700000" algn="tl">
                    <a:srgbClr val="000000">
                      <a:alpha val="43137"/>
                    </a:srgbClr>
                  </a:outerShdw>
                </a:effectLst>
              </a:rPr>
              <a:t>超弾性合金ワイヤって？</a:t>
            </a:r>
          </a:p>
          <a:p>
            <a:r>
              <a:rPr lang="ja-JP" altLang="en-US" sz="1600" dirty="0"/>
              <a:t>通常の金属とは異なり、大きく曲げても常に元に戻ろうとする性質をもつニッケルチタン合金のワイヤです。メガネのフレームに使われていることで有名ですが、医療分野でも幅広く活用されています。</a:t>
            </a:r>
          </a:p>
        </p:txBody>
      </p:sp>
      <p:sp>
        <p:nvSpPr>
          <p:cNvPr id="9" name="正方形/長方形 8"/>
          <p:cNvSpPr/>
          <p:nvPr/>
        </p:nvSpPr>
        <p:spPr>
          <a:xfrm>
            <a:off x="3931218" y="755476"/>
            <a:ext cx="1252266" cy="584775"/>
          </a:xfrm>
          <a:prstGeom prst="rect">
            <a:avLst/>
          </a:prstGeom>
        </p:spPr>
        <p:txBody>
          <a:bodyPr wrap="none">
            <a:spAutoFit/>
          </a:bodyPr>
          <a:lstStyle/>
          <a:p>
            <a:r>
              <a:rPr lang="ja-JP" altLang="en-US" sz="3200" b="1" dirty="0">
                <a:effectLst>
                  <a:outerShdw blurRad="38100" dist="38100" dir="2700000" algn="tl">
                    <a:srgbClr val="000000">
                      <a:alpha val="43137"/>
                    </a:srgbClr>
                  </a:outerShdw>
                </a:effectLst>
              </a:rPr>
              <a:t>とは？</a:t>
            </a: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41" y="22051"/>
            <a:ext cx="4686658" cy="524881"/>
          </a:xfrm>
          <a:prstGeom prst="rect">
            <a:avLst/>
          </a:prstGeom>
        </p:spPr>
      </p:pic>
      <p:grpSp>
        <p:nvGrpSpPr>
          <p:cNvPr id="2" name="グループ化 1">
            <a:extLst>
              <a:ext uri="{FF2B5EF4-FFF2-40B4-BE49-F238E27FC236}">
                <a16:creationId xmlns:a16="http://schemas.microsoft.com/office/drawing/2014/main" id="{CA4138F5-DDE1-40E3-9FBA-7EF34FC6E6D3}"/>
              </a:ext>
            </a:extLst>
          </p:cNvPr>
          <p:cNvGrpSpPr/>
          <p:nvPr/>
        </p:nvGrpSpPr>
        <p:grpSpPr>
          <a:xfrm>
            <a:off x="5506458" y="101806"/>
            <a:ext cx="3424733" cy="1258554"/>
            <a:chOff x="5506458" y="101806"/>
            <a:chExt cx="3424733" cy="1258554"/>
          </a:xfrm>
        </p:grpSpPr>
        <p:sp>
          <p:nvSpPr>
            <p:cNvPr id="15" name="正方形/長方形 14">
              <a:extLst>
                <a:ext uri="{FF2B5EF4-FFF2-40B4-BE49-F238E27FC236}">
                  <a16:creationId xmlns:a16="http://schemas.microsoft.com/office/drawing/2014/main" id="{8D98E84A-09A4-4B6B-978E-A13E4B0763F5}"/>
                </a:ext>
              </a:extLst>
            </p:cNvPr>
            <p:cNvSpPr/>
            <p:nvPr/>
          </p:nvSpPr>
          <p:spPr>
            <a:xfrm>
              <a:off x="5506458" y="130918"/>
              <a:ext cx="2390461" cy="1200329"/>
            </a:xfrm>
            <a:prstGeom prst="rect">
              <a:avLst/>
            </a:prstGeom>
          </p:spPr>
          <p:txBody>
            <a:bodyPr wrap="square">
              <a:spAutoFit/>
            </a:bodyPr>
            <a:lstStyle/>
            <a:p>
              <a:r>
                <a:rPr lang="ja-JP" altLang="en-US" sz="1600" b="1" dirty="0">
                  <a:solidFill>
                    <a:schemeClr val="accent1">
                      <a:lumMod val="75000"/>
                    </a:schemeClr>
                  </a:solidFill>
                  <a:latin typeface="+mn-ea"/>
                </a:rPr>
                <a:t>巻き爪専門メディア</a:t>
              </a:r>
              <a:endParaRPr lang="en-US" altLang="ja-JP" sz="1600" b="1" dirty="0">
                <a:solidFill>
                  <a:schemeClr val="accent1">
                    <a:lumMod val="75000"/>
                  </a:schemeClr>
                </a:solidFill>
                <a:latin typeface="+mn-ea"/>
              </a:endParaRPr>
            </a:p>
            <a:p>
              <a:r>
                <a:rPr lang="ja-JP" altLang="en-US" sz="1600" dirty="0">
                  <a:solidFill>
                    <a:schemeClr val="accent1">
                      <a:lumMod val="75000"/>
                    </a:schemeClr>
                  </a:solidFill>
                  <a:latin typeface="+mn-ea"/>
                </a:rPr>
                <a:t>「巻き爪を知る・治す・</a:t>
              </a:r>
              <a:endParaRPr lang="en-US" altLang="ja-JP" sz="1600" dirty="0">
                <a:solidFill>
                  <a:schemeClr val="accent1">
                    <a:lumMod val="75000"/>
                  </a:schemeClr>
                </a:solidFill>
                <a:latin typeface="+mn-ea"/>
              </a:endParaRPr>
            </a:p>
            <a:p>
              <a:r>
                <a:rPr lang="ja-JP" altLang="en-US" sz="1600" dirty="0">
                  <a:solidFill>
                    <a:schemeClr val="accent1">
                      <a:lumMod val="75000"/>
                    </a:schemeClr>
                  </a:solidFill>
                  <a:latin typeface="+mn-ea"/>
                </a:rPr>
                <a:t>予防する」はこちら</a:t>
              </a:r>
              <a:endParaRPr lang="en-US" altLang="ja-JP" sz="1600" dirty="0">
                <a:solidFill>
                  <a:schemeClr val="accent1">
                    <a:lumMod val="75000"/>
                  </a:schemeClr>
                </a:solidFill>
                <a:latin typeface="+mn-ea"/>
              </a:endParaRPr>
            </a:p>
            <a:p>
              <a:r>
                <a:rPr lang="en-US" altLang="ja-JP" sz="1200" dirty="0">
                  <a:solidFill>
                    <a:schemeClr val="accent1">
                      <a:lumMod val="75000"/>
                    </a:schemeClr>
                  </a:solidFill>
                  <a:latin typeface="+mn-ea"/>
                  <a:hlinkClick r:id="rId4">
                    <a:extLst>
                      <a:ext uri="{A12FA001-AC4F-418D-AE19-62706E023703}">
                        <ahyp:hlinkClr xmlns:ahyp="http://schemas.microsoft.com/office/drawing/2018/hyperlinkcolor" val="tx"/>
                      </a:ext>
                    </a:extLst>
                  </a:hlinkClick>
                </a:rPr>
                <a:t>https://www.maruho.co.jp/</a:t>
              </a:r>
            </a:p>
            <a:p>
              <a:r>
                <a:rPr lang="en-US" altLang="ja-JP" sz="1200" dirty="0" err="1">
                  <a:solidFill>
                    <a:schemeClr val="accent1">
                      <a:lumMod val="75000"/>
                    </a:schemeClr>
                  </a:solidFill>
                  <a:latin typeface="+mn-ea"/>
                  <a:hlinkClick r:id="rId4">
                    <a:extLst>
                      <a:ext uri="{A12FA001-AC4F-418D-AE19-62706E023703}">
                        <ahyp:hlinkClr xmlns:ahyp="http://schemas.microsoft.com/office/drawing/2018/hyperlinkcolor" val="tx"/>
                      </a:ext>
                    </a:extLst>
                  </a:hlinkClick>
                </a:rPr>
                <a:t>kanja</a:t>
              </a:r>
              <a:r>
                <a:rPr lang="en-US" altLang="ja-JP" sz="1200" dirty="0">
                  <a:solidFill>
                    <a:schemeClr val="accent1">
                      <a:lumMod val="75000"/>
                    </a:schemeClr>
                  </a:solidFill>
                  <a:latin typeface="+mn-ea"/>
                  <a:hlinkClick r:id="rId4">
                    <a:extLst>
                      <a:ext uri="{A12FA001-AC4F-418D-AE19-62706E023703}">
                        <ahyp:hlinkClr xmlns:ahyp="http://schemas.microsoft.com/office/drawing/2018/hyperlinkcolor" val="tx"/>
                      </a:ext>
                    </a:extLst>
                  </a:hlinkClick>
                </a:rPr>
                <a:t>/makizume/</a:t>
              </a:r>
              <a:endParaRPr lang="ja-JP" altLang="en-US" sz="1200" dirty="0">
                <a:solidFill>
                  <a:schemeClr val="accent1">
                    <a:lumMod val="75000"/>
                  </a:schemeClr>
                </a:solidFill>
                <a:latin typeface="+mn-ea"/>
              </a:endParaRPr>
            </a:p>
          </p:txBody>
        </p:sp>
        <p:pic>
          <p:nvPicPr>
            <p:cNvPr id="5" name="図 4">
              <a:extLst>
                <a:ext uri="{FF2B5EF4-FFF2-40B4-BE49-F238E27FC236}">
                  <a16:creationId xmlns:a16="http://schemas.microsoft.com/office/drawing/2014/main" id="{FE1F41E7-EFAE-4FEE-B53A-1532DE0366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8386" y="145819"/>
              <a:ext cx="1170528" cy="1170528"/>
            </a:xfrm>
            <a:prstGeom prst="roundRect">
              <a:avLst/>
            </a:prstGeom>
          </p:spPr>
        </p:pic>
        <p:sp>
          <p:nvSpPr>
            <p:cNvPr id="6" name="四角形: 角を丸くする 5">
              <a:extLst>
                <a:ext uri="{FF2B5EF4-FFF2-40B4-BE49-F238E27FC236}">
                  <a16:creationId xmlns:a16="http://schemas.microsoft.com/office/drawing/2014/main" id="{AEA355BA-4194-45A1-8860-86A681A61D7B}"/>
                </a:ext>
              </a:extLst>
            </p:cNvPr>
            <p:cNvSpPr/>
            <p:nvPr/>
          </p:nvSpPr>
          <p:spPr>
            <a:xfrm>
              <a:off x="5506458" y="101806"/>
              <a:ext cx="3424733" cy="125855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latin typeface="+mn-ea"/>
              </a:endParaRPr>
            </a:p>
          </p:txBody>
        </p:sp>
      </p:grpSp>
      <p:grpSp>
        <p:nvGrpSpPr>
          <p:cNvPr id="36" name="グループ化 35">
            <a:extLst>
              <a:ext uri="{FF2B5EF4-FFF2-40B4-BE49-F238E27FC236}">
                <a16:creationId xmlns:a16="http://schemas.microsoft.com/office/drawing/2014/main" id="{FE902746-032E-4661-85CE-6652DD75E313}"/>
              </a:ext>
            </a:extLst>
          </p:cNvPr>
          <p:cNvGrpSpPr/>
          <p:nvPr/>
        </p:nvGrpSpPr>
        <p:grpSpPr>
          <a:xfrm>
            <a:off x="115141" y="3792274"/>
            <a:ext cx="5802701" cy="1337226"/>
            <a:chOff x="206454" y="3320610"/>
            <a:chExt cx="5802701" cy="1337226"/>
          </a:xfrm>
        </p:grpSpPr>
        <p:pic>
          <p:nvPicPr>
            <p:cNvPr id="18" name="図 17">
              <a:extLst>
                <a:ext uri="{FF2B5EF4-FFF2-40B4-BE49-F238E27FC236}">
                  <a16:creationId xmlns:a16="http://schemas.microsoft.com/office/drawing/2014/main" id="{A62851E7-75FF-49CE-8F2C-B864324CB0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454" y="3735747"/>
              <a:ext cx="4872308" cy="922089"/>
            </a:xfrm>
            <a:prstGeom prst="rect">
              <a:avLst/>
            </a:prstGeom>
          </p:spPr>
        </p:pic>
        <p:grpSp>
          <p:nvGrpSpPr>
            <p:cNvPr id="33" name="グループ化 32">
              <a:extLst>
                <a:ext uri="{FF2B5EF4-FFF2-40B4-BE49-F238E27FC236}">
                  <a16:creationId xmlns:a16="http://schemas.microsoft.com/office/drawing/2014/main" id="{626AA733-BA4B-47B4-BA32-21AFCF5D2F78}"/>
                </a:ext>
              </a:extLst>
            </p:cNvPr>
            <p:cNvGrpSpPr/>
            <p:nvPr/>
          </p:nvGrpSpPr>
          <p:grpSpPr>
            <a:xfrm>
              <a:off x="855065" y="3320610"/>
              <a:ext cx="1689099" cy="572008"/>
              <a:chOff x="855065" y="3320610"/>
              <a:chExt cx="1689099" cy="572008"/>
            </a:xfrm>
          </p:grpSpPr>
          <p:cxnSp>
            <p:nvCxnSpPr>
              <p:cNvPr id="20" name="直線コネクタ 19">
                <a:extLst>
                  <a:ext uri="{FF2B5EF4-FFF2-40B4-BE49-F238E27FC236}">
                    <a16:creationId xmlns:a16="http://schemas.microsoft.com/office/drawing/2014/main" id="{B0FEAD30-92E2-4F63-BA02-612BEA519F83}"/>
                  </a:ext>
                </a:extLst>
              </p:cNvPr>
              <p:cNvCxnSpPr>
                <a:cxnSpLocks/>
              </p:cNvCxnSpPr>
              <p:nvPr/>
            </p:nvCxnSpPr>
            <p:spPr>
              <a:xfrm flipH="1">
                <a:off x="1177747" y="3612564"/>
                <a:ext cx="351130" cy="280054"/>
              </a:xfrm>
              <a:prstGeom prst="line">
                <a:avLst/>
              </a:prstGeom>
              <a:ln w="19050">
                <a:solidFill>
                  <a:srgbClr val="0F4C9E"/>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7C49203-0216-4B8B-A717-94CB547A4A25}"/>
                  </a:ext>
                </a:extLst>
              </p:cNvPr>
              <p:cNvSpPr txBox="1"/>
              <p:nvPr/>
            </p:nvSpPr>
            <p:spPr>
              <a:xfrm>
                <a:off x="855065" y="3320610"/>
                <a:ext cx="1689099" cy="307777"/>
              </a:xfrm>
              <a:prstGeom prst="rect">
                <a:avLst/>
              </a:prstGeom>
              <a:noFill/>
            </p:spPr>
            <p:txBody>
              <a:bodyPr wrap="square" rtlCol="0">
                <a:spAutoFit/>
              </a:bodyPr>
              <a:lstStyle/>
              <a:p>
                <a:pPr algn="ctr"/>
                <a:r>
                  <a:rPr kumimoji="1" lang="ja-JP" altLang="en-US" sz="1400" dirty="0"/>
                  <a:t>超弾性合金ワイヤ</a:t>
                </a:r>
              </a:p>
            </p:txBody>
          </p:sp>
        </p:grpSp>
        <p:grpSp>
          <p:nvGrpSpPr>
            <p:cNvPr id="34" name="グループ化 33">
              <a:extLst>
                <a:ext uri="{FF2B5EF4-FFF2-40B4-BE49-F238E27FC236}">
                  <a16:creationId xmlns:a16="http://schemas.microsoft.com/office/drawing/2014/main" id="{62ACE842-3D7C-4E97-8DDF-616C9E81209E}"/>
                </a:ext>
              </a:extLst>
            </p:cNvPr>
            <p:cNvGrpSpPr/>
            <p:nvPr/>
          </p:nvGrpSpPr>
          <p:grpSpPr>
            <a:xfrm>
              <a:off x="1798058" y="3963194"/>
              <a:ext cx="1689099" cy="528115"/>
              <a:chOff x="1798058" y="3963194"/>
              <a:chExt cx="1689099" cy="528115"/>
            </a:xfrm>
          </p:grpSpPr>
          <p:cxnSp>
            <p:nvCxnSpPr>
              <p:cNvPr id="23" name="直線コネクタ 22">
                <a:extLst>
                  <a:ext uri="{FF2B5EF4-FFF2-40B4-BE49-F238E27FC236}">
                    <a16:creationId xmlns:a16="http://schemas.microsoft.com/office/drawing/2014/main" id="{7E2158C4-9F98-4316-A5A9-C81138F5AC4B}"/>
                  </a:ext>
                </a:extLst>
              </p:cNvPr>
              <p:cNvCxnSpPr>
                <a:cxnSpLocks/>
              </p:cNvCxnSpPr>
              <p:nvPr/>
            </p:nvCxnSpPr>
            <p:spPr>
              <a:xfrm>
                <a:off x="2544164" y="3963194"/>
                <a:ext cx="29702" cy="225094"/>
              </a:xfrm>
              <a:prstGeom prst="line">
                <a:avLst/>
              </a:prstGeom>
              <a:ln w="19050">
                <a:solidFill>
                  <a:srgbClr val="0F4C9E"/>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DD30216-956D-4FB1-9528-3686063B7D4A}"/>
                  </a:ext>
                </a:extLst>
              </p:cNvPr>
              <p:cNvSpPr txBox="1"/>
              <p:nvPr/>
            </p:nvSpPr>
            <p:spPr>
              <a:xfrm>
                <a:off x="1798058" y="4183532"/>
                <a:ext cx="1689099" cy="307777"/>
              </a:xfrm>
              <a:prstGeom prst="rect">
                <a:avLst/>
              </a:prstGeom>
              <a:noFill/>
            </p:spPr>
            <p:txBody>
              <a:bodyPr wrap="square" rtlCol="0">
                <a:spAutoFit/>
              </a:bodyPr>
              <a:lstStyle/>
              <a:p>
                <a:pPr algn="ctr"/>
                <a:r>
                  <a:rPr lang="ja-JP" altLang="en-US" sz="1400" dirty="0"/>
                  <a:t>コイルばね</a:t>
                </a:r>
                <a:endParaRPr kumimoji="1" lang="ja-JP" altLang="en-US" sz="1400" dirty="0"/>
              </a:p>
            </p:txBody>
          </p:sp>
        </p:grpSp>
        <p:grpSp>
          <p:nvGrpSpPr>
            <p:cNvPr id="35" name="グループ化 34">
              <a:extLst>
                <a:ext uri="{FF2B5EF4-FFF2-40B4-BE49-F238E27FC236}">
                  <a16:creationId xmlns:a16="http://schemas.microsoft.com/office/drawing/2014/main" id="{01E1DD11-D53C-4A0D-80F6-D11B91096805}"/>
                </a:ext>
              </a:extLst>
            </p:cNvPr>
            <p:cNvGrpSpPr/>
            <p:nvPr/>
          </p:nvGrpSpPr>
          <p:grpSpPr>
            <a:xfrm>
              <a:off x="4320056" y="3454448"/>
              <a:ext cx="1689099" cy="569189"/>
              <a:chOff x="4320056" y="3454448"/>
              <a:chExt cx="1689099" cy="569189"/>
            </a:xfrm>
          </p:grpSpPr>
          <p:cxnSp>
            <p:nvCxnSpPr>
              <p:cNvPr id="25" name="直線コネクタ 24">
                <a:extLst>
                  <a:ext uri="{FF2B5EF4-FFF2-40B4-BE49-F238E27FC236}">
                    <a16:creationId xmlns:a16="http://schemas.microsoft.com/office/drawing/2014/main" id="{7692CF8F-E072-4618-9F67-1234D21FF573}"/>
                  </a:ext>
                </a:extLst>
              </p:cNvPr>
              <p:cNvCxnSpPr>
                <a:cxnSpLocks/>
              </p:cNvCxnSpPr>
              <p:nvPr/>
            </p:nvCxnSpPr>
            <p:spPr>
              <a:xfrm flipH="1">
                <a:off x="4801799" y="3780367"/>
                <a:ext cx="142734" cy="243270"/>
              </a:xfrm>
              <a:prstGeom prst="line">
                <a:avLst/>
              </a:prstGeom>
              <a:ln w="19050">
                <a:solidFill>
                  <a:srgbClr val="0F4C9E"/>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07B8EA1-80AD-4922-907B-CFA1630106E6}"/>
                  </a:ext>
                </a:extLst>
              </p:cNvPr>
              <p:cNvSpPr txBox="1"/>
              <p:nvPr/>
            </p:nvSpPr>
            <p:spPr>
              <a:xfrm>
                <a:off x="4320056" y="3454448"/>
                <a:ext cx="1689099" cy="307777"/>
              </a:xfrm>
              <a:prstGeom prst="rect">
                <a:avLst/>
              </a:prstGeom>
              <a:noFill/>
            </p:spPr>
            <p:txBody>
              <a:bodyPr wrap="square" rtlCol="0">
                <a:spAutoFit/>
              </a:bodyPr>
              <a:lstStyle/>
              <a:p>
                <a:pPr algn="ctr"/>
                <a:r>
                  <a:rPr lang="en-US" altLang="ja-JP" sz="1400" dirty="0"/>
                  <a:t>U</a:t>
                </a:r>
                <a:r>
                  <a:rPr lang="ja-JP" altLang="en-US" sz="1400" dirty="0"/>
                  <a:t>フック</a:t>
                </a:r>
                <a:endParaRPr kumimoji="1" lang="ja-JP" altLang="en-US" sz="1400" dirty="0"/>
              </a:p>
            </p:txBody>
          </p:sp>
        </p:grpSp>
      </p:grpSp>
      <p:sp>
        <p:nvSpPr>
          <p:cNvPr id="31" name="四角形: 角を丸くする 30">
            <a:extLst>
              <a:ext uri="{FF2B5EF4-FFF2-40B4-BE49-F238E27FC236}">
                <a16:creationId xmlns:a16="http://schemas.microsoft.com/office/drawing/2014/main" id="{CB478A5C-BE67-46E3-A103-63B10D9C84C9}"/>
              </a:ext>
            </a:extLst>
          </p:cNvPr>
          <p:cNvSpPr/>
          <p:nvPr/>
        </p:nvSpPr>
        <p:spPr>
          <a:xfrm>
            <a:off x="154020" y="3022351"/>
            <a:ext cx="1705178" cy="394111"/>
          </a:xfrm>
          <a:prstGeom prst="roundRect">
            <a:avLst>
              <a:gd name="adj" fmla="val 50000"/>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F4C9E"/>
                </a:solidFill>
              </a:rPr>
              <a:t>形状・構造</a:t>
            </a:r>
            <a:endParaRPr kumimoji="1" lang="ja-JP" altLang="en-US" b="1" dirty="0">
              <a:solidFill>
                <a:srgbClr val="0F4C9E"/>
              </a:solidFill>
            </a:endParaRPr>
          </a:p>
        </p:txBody>
      </p:sp>
      <p:sp>
        <p:nvSpPr>
          <p:cNvPr id="32" name="四角形: 角を丸くする 31">
            <a:extLst>
              <a:ext uri="{FF2B5EF4-FFF2-40B4-BE49-F238E27FC236}">
                <a16:creationId xmlns:a16="http://schemas.microsoft.com/office/drawing/2014/main" id="{75296F59-43DF-4530-93E3-408E90A4C238}"/>
              </a:ext>
            </a:extLst>
          </p:cNvPr>
          <p:cNvSpPr/>
          <p:nvPr/>
        </p:nvSpPr>
        <p:spPr>
          <a:xfrm>
            <a:off x="4853220" y="3022351"/>
            <a:ext cx="1705178" cy="394111"/>
          </a:xfrm>
          <a:prstGeom prst="roundRect">
            <a:avLst>
              <a:gd name="adj" fmla="val 50000"/>
            </a:avLst>
          </a:prstGeom>
          <a:solidFill>
            <a:srgbClr val="D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F4C9E"/>
                </a:solidFill>
              </a:rPr>
              <a:t>装着イメージ</a:t>
            </a:r>
            <a:endParaRPr kumimoji="1" lang="ja-JP" altLang="en-US" b="1" dirty="0">
              <a:solidFill>
                <a:srgbClr val="0F4C9E"/>
              </a:solidFill>
            </a:endParaRPr>
          </a:p>
        </p:txBody>
      </p:sp>
      <p:grpSp>
        <p:nvGrpSpPr>
          <p:cNvPr id="39" name="グループ化 38">
            <a:extLst>
              <a:ext uri="{FF2B5EF4-FFF2-40B4-BE49-F238E27FC236}">
                <a16:creationId xmlns:a16="http://schemas.microsoft.com/office/drawing/2014/main" id="{98486F27-0491-4D21-9386-D1FFC6E0DA2C}"/>
              </a:ext>
            </a:extLst>
          </p:cNvPr>
          <p:cNvGrpSpPr/>
          <p:nvPr/>
        </p:nvGrpSpPr>
        <p:grpSpPr>
          <a:xfrm>
            <a:off x="5714998" y="3561015"/>
            <a:ext cx="2800943" cy="2109742"/>
            <a:chOff x="-759497" y="314114"/>
            <a:chExt cx="8259918" cy="6221580"/>
          </a:xfrm>
        </p:grpSpPr>
        <p:pic>
          <p:nvPicPr>
            <p:cNvPr id="37" name="図 36">
              <a:extLst>
                <a:ext uri="{FF2B5EF4-FFF2-40B4-BE49-F238E27FC236}">
                  <a16:creationId xmlns:a16="http://schemas.microsoft.com/office/drawing/2014/main" id="{B0984C6B-C47E-460F-AB60-CE4F7F261745}"/>
                </a:ext>
              </a:extLst>
            </p:cNvPr>
            <p:cNvPicPr>
              <a:picLocks noChangeAspect="1"/>
            </p:cNvPicPr>
            <p:nvPr/>
          </p:nvPicPr>
          <p:blipFill rotWithShape="1">
            <a:blip r:embed="rId7"/>
            <a:srcRect l="3328" t="3974" r="2623" b="5306"/>
            <a:stretch/>
          </p:blipFill>
          <p:spPr>
            <a:xfrm>
              <a:off x="-759497" y="314114"/>
              <a:ext cx="8259918" cy="6221580"/>
            </a:xfrm>
            <a:prstGeom prst="roundRect">
              <a:avLst>
                <a:gd name="adj" fmla="val 14244"/>
              </a:avLst>
            </a:prstGeom>
            <a:ln w="19050">
              <a:solidFill>
                <a:srgbClr val="0F4C9E"/>
              </a:solidFill>
            </a:ln>
          </p:spPr>
        </p:pic>
        <p:sp>
          <p:nvSpPr>
            <p:cNvPr id="38" name="正方形/長方形 37">
              <a:extLst>
                <a:ext uri="{FF2B5EF4-FFF2-40B4-BE49-F238E27FC236}">
                  <a16:creationId xmlns:a16="http://schemas.microsoft.com/office/drawing/2014/main" id="{5A35AC3D-D799-4771-BAC1-C682F5482B1A}"/>
                </a:ext>
              </a:extLst>
            </p:cNvPr>
            <p:cNvSpPr/>
            <p:nvPr/>
          </p:nvSpPr>
          <p:spPr>
            <a:xfrm>
              <a:off x="-227210" y="5500323"/>
              <a:ext cx="2377439" cy="64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2698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24836" y="517091"/>
            <a:ext cx="2642392" cy="1031783"/>
          </a:xfrm>
        </p:spPr>
        <p:txBody>
          <a:bodyPr>
            <a:normAutofit/>
          </a:bodyPr>
          <a:lstStyle/>
          <a:p>
            <a:r>
              <a:rPr kumimoji="1" lang="ja-JP" altLang="en-US" sz="3200" b="1" dirty="0">
                <a:effectLst>
                  <a:outerShdw blurRad="38100" dist="38100" dir="2700000" algn="tl">
                    <a:srgbClr val="000000">
                      <a:alpha val="43137"/>
                    </a:srgbClr>
                  </a:outerShdw>
                </a:effectLst>
                <a:latin typeface="+mn-ea"/>
                <a:ea typeface="+mn-ea"/>
              </a:rPr>
              <a:t>装着のながれ</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3" y="671782"/>
            <a:ext cx="3771581" cy="642518"/>
          </a:xfrm>
          <a:prstGeom prst="rect">
            <a:avLst/>
          </a:prstGeom>
        </p:spPr>
      </p:pic>
      <p:sp>
        <p:nvSpPr>
          <p:cNvPr id="7" name="テキスト ボックス 6"/>
          <p:cNvSpPr txBox="1"/>
          <p:nvPr/>
        </p:nvSpPr>
        <p:spPr>
          <a:xfrm>
            <a:off x="3806879" y="623709"/>
            <a:ext cx="389850" cy="338554"/>
          </a:xfrm>
          <a:prstGeom prst="rect">
            <a:avLst/>
          </a:prstGeom>
          <a:noFill/>
        </p:spPr>
        <p:txBody>
          <a:bodyPr wrap="none" rtlCol="0">
            <a:spAutoFit/>
          </a:bodyPr>
          <a:lstStyle/>
          <a:p>
            <a:r>
              <a:rPr kumimoji="1" lang="ja-JP" altLang="en-US" sz="1600" dirty="0"/>
              <a:t>Ⓡ</a:t>
            </a:r>
          </a:p>
        </p:txBody>
      </p:sp>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1" y="22051"/>
            <a:ext cx="4686658" cy="524881"/>
          </a:xfrm>
          <a:prstGeom prst="rect">
            <a:avLst/>
          </a:prstGeom>
        </p:spPr>
      </p:pic>
      <p:sp>
        <p:nvSpPr>
          <p:cNvPr id="17" name="フローチャート: 代替処理 16"/>
          <p:cNvSpPr/>
          <p:nvPr/>
        </p:nvSpPr>
        <p:spPr>
          <a:xfrm>
            <a:off x="206454" y="1416125"/>
            <a:ext cx="8724737" cy="45719"/>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23308" y="2183494"/>
            <a:ext cx="2715059" cy="2413917"/>
          </a:xfrm>
          <a:prstGeom prst="rect">
            <a:avLst/>
          </a:prstGeom>
        </p:spPr>
      </p:pic>
      <p:pic>
        <p:nvPicPr>
          <p:cNvPr id="9" name="図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38001" y="2183493"/>
            <a:ext cx="2831826" cy="2413917"/>
          </a:xfrm>
          <a:prstGeom prst="rect">
            <a:avLst/>
          </a:prstGeom>
        </p:spPr>
      </p:pic>
      <p:sp>
        <p:nvSpPr>
          <p:cNvPr id="10" name="コンテンツ プレースホルダー 2"/>
          <p:cNvSpPr>
            <a:spLocks noGrp="1"/>
          </p:cNvSpPr>
          <p:nvPr>
            <p:ph idx="1"/>
          </p:nvPr>
        </p:nvSpPr>
        <p:spPr>
          <a:xfrm>
            <a:off x="76303" y="4668768"/>
            <a:ext cx="2961529" cy="507263"/>
          </a:xfrm>
        </p:spPr>
        <p:txBody>
          <a:bodyPr anchor="ctr">
            <a:normAutofit/>
          </a:bodyPr>
          <a:lstStyle/>
          <a:p>
            <a:pPr marL="457200" lvl="1" indent="0">
              <a:lnSpc>
                <a:spcPct val="100000"/>
              </a:lnSpc>
              <a:buNone/>
            </a:pPr>
            <a:r>
              <a:rPr lang="ja-JP" altLang="en-US" dirty="0"/>
              <a:t>①爪幅を測ります。</a:t>
            </a:r>
          </a:p>
        </p:txBody>
      </p:sp>
      <p:sp>
        <p:nvSpPr>
          <p:cNvPr id="11" name="コンテンツ プレースホルダー 2"/>
          <p:cNvSpPr txBox="1">
            <a:spLocks/>
          </p:cNvSpPr>
          <p:nvPr/>
        </p:nvSpPr>
        <p:spPr>
          <a:xfrm>
            <a:off x="2722137" y="4583962"/>
            <a:ext cx="3215863" cy="92784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buFont typeface="Arial" panose="020B0604020202020204" pitchFamily="34" charset="0"/>
              <a:buNone/>
            </a:pPr>
            <a:r>
              <a:rPr lang="ja-JP" altLang="en-US" dirty="0"/>
              <a:t>②</a:t>
            </a:r>
            <a:r>
              <a:rPr lang="en-US" altLang="ja-JP" dirty="0"/>
              <a:t>U</a:t>
            </a:r>
            <a:r>
              <a:rPr lang="ja-JP" altLang="en-US" dirty="0"/>
              <a:t>フックを爪側縁に引っかけます。</a:t>
            </a:r>
          </a:p>
        </p:txBody>
      </p:sp>
      <p:sp>
        <p:nvSpPr>
          <p:cNvPr id="12" name="コンテンツ プレースホルダー 2"/>
          <p:cNvSpPr txBox="1">
            <a:spLocks/>
          </p:cNvSpPr>
          <p:nvPr/>
        </p:nvSpPr>
        <p:spPr>
          <a:xfrm>
            <a:off x="5456373" y="4608022"/>
            <a:ext cx="3474818" cy="92784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buFont typeface="Arial" panose="020B0604020202020204" pitchFamily="34" charset="0"/>
              <a:buNone/>
            </a:pPr>
            <a:r>
              <a:rPr lang="ja-JP" altLang="en-US" dirty="0"/>
              <a:t>③専用工具で</a:t>
            </a:r>
            <a:r>
              <a:rPr lang="en-US" altLang="ja-JP" dirty="0"/>
              <a:t>U</a:t>
            </a:r>
            <a:r>
              <a:rPr lang="ja-JP" altLang="en-US" dirty="0"/>
              <a:t>フックを潰し、爪に固定します。</a:t>
            </a:r>
          </a:p>
        </p:txBody>
      </p:sp>
      <p:pic>
        <p:nvPicPr>
          <p:cNvPr id="3" name="図 2"/>
          <p:cNvPicPr>
            <a:picLocks noChangeAspect="1"/>
          </p:cNvPicPr>
          <p:nvPr/>
        </p:nvPicPr>
        <p:blipFill rotWithShape="1">
          <a:blip r:embed="rId7" cstate="email">
            <a:extLst>
              <a:ext uri="{28A0092B-C50C-407E-A947-70E740481C1C}">
                <a14:useLocalDpi xmlns:a14="http://schemas.microsoft.com/office/drawing/2010/main"/>
              </a:ext>
            </a:extLst>
          </a:blip>
          <a:srcRect l="3726" t="20589" r="15098" b="26274"/>
          <a:stretch/>
        </p:blipFill>
        <p:spPr>
          <a:xfrm>
            <a:off x="282757" y="2176939"/>
            <a:ext cx="2773270" cy="2420471"/>
          </a:xfrm>
          <a:prstGeom prst="rect">
            <a:avLst/>
          </a:prstGeom>
        </p:spPr>
      </p:pic>
      <p:sp>
        <p:nvSpPr>
          <p:cNvPr id="5" name="正方形/長方形 4"/>
          <p:cNvSpPr/>
          <p:nvPr/>
        </p:nvSpPr>
        <p:spPr>
          <a:xfrm>
            <a:off x="380655" y="5770238"/>
            <a:ext cx="8550535" cy="707886"/>
          </a:xfrm>
          <a:prstGeom prst="rect">
            <a:avLst/>
          </a:prstGeom>
        </p:spPr>
        <p:txBody>
          <a:bodyPr wrap="square">
            <a:spAutoFit/>
          </a:bodyPr>
          <a:lstStyle/>
          <a:p>
            <a:r>
              <a:rPr lang="ja-JP" altLang="en-US" sz="2000" dirty="0">
                <a:latin typeface="UDShinGoPro-Light"/>
              </a:rPr>
              <a:t>＊装着には専用工具が必要です。医療機関において、医療担当者が爪の状態を確認してから装着します。患者さんご自身やご家族による装着はお控えください。</a:t>
            </a:r>
            <a:endParaRPr lang="ja-JP" altLang="en-US" sz="5400" dirty="0"/>
          </a:p>
        </p:txBody>
      </p:sp>
      <p:grpSp>
        <p:nvGrpSpPr>
          <p:cNvPr id="15" name="グループ化 14">
            <a:extLst>
              <a:ext uri="{FF2B5EF4-FFF2-40B4-BE49-F238E27FC236}">
                <a16:creationId xmlns:a16="http://schemas.microsoft.com/office/drawing/2014/main" id="{7F093CB1-40E4-4493-BFC1-FA88CE9126F0}"/>
              </a:ext>
            </a:extLst>
          </p:cNvPr>
          <p:cNvGrpSpPr/>
          <p:nvPr/>
        </p:nvGrpSpPr>
        <p:grpSpPr>
          <a:xfrm>
            <a:off x="5456373" y="79643"/>
            <a:ext cx="3771581" cy="1312422"/>
            <a:chOff x="5259777" y="41111"/>
            <a:chExt cx="3771581" cy="1312422"/>
          </a:xfrm>
        </p:grpSpPr>
        <p:sp>
          <p:nvSpPr>
            <p:cNvPr id="18" name="正方形/長方形 17">
              <a:extLst>
                <a:ext uri="{FF2B5EF4-FFF2-40B4-BE49-F238E27FC236}">
                  <a16:creationId xmlns:a16="http://schemas.microsoft.com/office/drawing/2014/main" id="{F847513C-E82D-420C-BE6F-E097E70A6045}"/>
                </a:ext>
              </a:extLst>
            </p:cNvPr>
            <p:cNvSpPr/>
            <p:nvPr/>
          </p:nvSpPr>
          <p:spPr>
            <a:xfrm>
              <a:off x="5259777" y="41111"/>
              <a:ext cx="3771581" cy="523220"/>
            </a:xfrm>
            <a:prstGeom prst="rect">
              <a:avLst/>
            </a:prstGeom>
          </p:spPr>
          <p:txBody>
            <a:bodyPr wrap="square">
              <a:spAutoFit/>
            </a:bodyPr>
            <a:lstStyle/>
            <a:p>
              <a:r>
                <a:rPr lang="ja-JP" altLang="en-US" sz="1600" dirty="0">
                  <a:solidFill>
                    <a:schemeClr val="accent1">
                      <a:lumMod val="75000"/>
                    </a:schemeClr>
                  </a:solidFill>
                  <a:latin typeface="+mn-ea"/>
                </a:rPr>
                <a:t>「</a:t>
              </a:r>
              <a:r>
                <a:rPr lang="ja-JP" altLang="en-US" sz="1600" b="1" dirty="0">
                  <a:solidFill>
                    <a:schemeClr val="accent1">
                      <a:lumMod val="75000"/>
                    </a:schemeClr>
                  </a:solidFill>
                  <a:latin typeface="+mn-ea"/>
                </a:rPr>
                <a:t>巻き爪を知る・治す・予防する</a:t>
              </a:r>
              <a:r>
                <a:rPr lang="ja-JP" altLang="en-US" sz="1600" dirty="0">
                  <a:solidFill>
                    <a:schemeClr val="accent1">
                      <a:lumMod val="75000"/>
                    </a:schemeClr>
                  </a:solidFill>
                  <a:latin typeface="+mn-ea"/>
                </a:rPr>
                <a:t>」はこちら</a:t>
              </a:r>
              <a:endParaRPr lang="en-US" altLang="ja-JP" sz="1600" dirty="0">
                <a:solidFill>
                  <a:schemeClr val="accent1">
                    <a:lumMod val="75000"/>
                  </a:schemeClr>
                </a:solidFill>
                <a:latin typeface="+mn-ea"/>
              </a:endParaRPr>
            </a:p>
            <a:p>
              <a:r>
                <a:rPr lang="en-US" altLang="ja-JP" sz="1200" dirty="0">
                  <a:solidFill>
                    <a:schemeClr val="accent1">
                      <a:lumMod val="75000"/>
                    </a:schemeClr>
                  </a:solidFill>
                  <a:latin typeface="+mn-ea"/>
                  <a:hlinkClick r:id="rId8">
                    <a:extLst>
                      <a:ext uri="{A12FA001-AC4F-418D-AE19-62706E023703}">
                        <ahyp:hlinkClr xmlns:ahyp="http://schemas.microsoft.com/office/drawing/2018/hyperlinkcolor" val="tx"/>
                      </a:ext>
                    </a:extLst>
                  </a:hlinkClick>
                </a:rPr>
                <a:t>https://www.maruho.co.jp/kanja/makizume/</a:t>
              </a:r>
              <a:endParaRPr lang="ja-JP" altLang="en-US" sz="1200" dirty="0">
                <a:solidFill>
                  <a:schemeClr val="accent1">
                    <a:lumMod val="75000"/>
                  </a:schemeClr>
                </a:solidFill>
                <a:latin typeface="+mn-ea"/>
              </a:endParaRPr>
            </a:p>
          </p:txBody>
        </p:sp>
        <p:pic>
          <p:nvPicPr>
            <p:cNvPr id="19" name="図 18">
              <a:extLst>
                <a:ext uri="{FF2B5EF4-FFF2-40B4-BE49-F238E27FC236}">
                  <a16:creationId xmlns:a16="http://schemas.microsoft.com/office/drawing/2014/main" id="{54F4A862-FD31-40C8-A708-490BC0C4E9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4523" y="537089"/>
              <a:ext cx="816444" cy="816444"/>
            </a:xfrm>
            <a:prstGeom prst="roundRect">
              <a:avLst/>
            </a:prstGeom>
          </p:spPr>
        </p:pic>
      </p:grpSp>
    </p:spTree>
    <p:extLst>
      <p:ext uri="{BB962C8B-B14F-4D97-AF65-F5344CB8AC3E}">
        <p14:creationId xmlns:p14="http://schemas.microsoft.com/office/powerpoint/2010/main" val="173575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1083" y="632216"/>
            <a:ext cx="3538842" cy="690468"/>
          </a:xfrm>
        </p:spPr>
        <p:txBody>
          <a:bodyPr>
            <a:normAutofit/>
          </a:bodyPr>
          <a:lstStyle/>
          <a:p>
            <a:pPr algn="ctr"/>
            <a:r>
              <a:rPr kumimoji="1" lang="ja-JP" altLang="en-US" sz="3600" b="1" dirty="0">
                <a:effectLst>
                  <a:outerShdw blurRad="38100" dist="38100" dir="2700000" algn="tl">
                    <a:srgbClr val="000000">
                      <a:alpha val="43137"/>
                    </a:srgbClr>
                  </a:outerShdw>
                </a:effectLst>
                <a:latin typeface="+mn-ea"/>
                <a:ea typeface="+mn-ea"/>
              </a:rPr>
              <a:t>に関する</a:t>
            </a:r>
            <a:r>
              <a:rPr kumimoji="1" lang="en-US" altLang="ja-JP" sz="3600" b="1" dirty="0">
                <a:effectLst>
                  <a:outerShdw blurRad="38100" dist="38100" dir="2700000" algn="tl">
                    <a:srgbClr val="000000">
                      <a:alpha val="43137"/>
                    </a:srgbClr>
                  </a:outerShdw>
                </a:effectLst>
                <a:latin typeface="+mn-ea"/>
                <a:ea typeface="+mn-ea"/>
              </a:rPr>
              <a:t>Q&amp;A</a:t>
            </a:r>
            <a:endParaRPr kumimoji="1" lang="ja-JP" altLang="en-US" sz="3600" b="1" dirty="0">
              <a:effectLst>
                <a:outerShdw blurRad="38100" dist="38100" dir="2700000" algn="tl">
                  <a:srgbClr val="000000">
                    <a:alpha val="43137"/>
                  </a:srgbClr>
                </a:outerShdw>
              </a:effectLst>
              <a:latin typeface="+mn-ea"/>
              <a:ea typeface="+mn-ea"/>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593" y="1499356"/>
            <a:ext cx="1101454" cy="700647"/>
          </a:xfrm>
          <a:prstGeom prst="rect">
            <a:avLst/>
          </a:prstGeom>
        </p:spPr>
      </p:pic>
      <p:sp>
        <p:nvSpPr>
          <p:cNvPr id="4" name="角丸四角形吹き出し 3"/>
          <p:cNvSpPr/>
          <p:nvPr/>
        </p:nvSpPr>
        <p:spPr>
          <a:xfrm>
            <a:off x="1536326" y="1499356"/>
            <a:ext cx="4097992" cy="484093"/>
          </a:xfrm>
          <a:prstGeom prst="wedgeRoundRectCallout">
            <a:avLst>
              <a:gd name="adj1" fmla="val -55746"/>
              <a:gd name="adj2" fmla="val 13719"/>
              <a:gd name="adj3" fmla="val 16667"/>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t>保険で認められていますか？</a:t>
            </a: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5880" y="2195791"/>
            <a:ext cx="945889" cy="701488"/>
          </a:xfrm>
          <a:prstGeom prst="rect">
            <a:avLst/>
          </a:prstGeom>
        </p:spPr>
      </p:pic>
      <p:sp>
        <p:nvSpPr>
          <p:cNvPr id="9" name="角丸四角形吹き出し 8"/>
          <p:cNvSpPr/>
          <p:nvPr/>
        </p:nvSpPr>
        <p:spPr>
          <a:xfrm>
            <a:off x="1488701" y="2030512"/>
            <a:ext cx="5991786" cy="887506"/>
          </a:xfrm>
          <a:prstGeom prst="wedgeRoundRectCallout">
            <a:avLst>
              <a:gd name="adj1" fmla="val 54993"/>
              <a:gd name="adj2" fmla="val -73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自由診療（保険適用外）となります。価格については当院へお問い合わせください。</a:t>
            </a:r>
            <a:endParaRPr kumimoji="1" lang="ja-JP" altLang="en-US" sz="2000" dirty="0">
              <a:solidFill>
                <a:schemeClr val="tx1"/>
              </a:solidFill>
            </a:endParaRP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564" y="3191441"/>
            <a:ext cx="1101454" cy="700647"/>
          </a:xfrm>
          <a:prstGeom prst="rect">
            <a:avLst/>
          </a:prstGeom>
        </p:spPr>
      </p:pic>
      <p:sp>
        <p:nvSpPr>
          <p:cNvPr id="11" name="角丸四角形吹き出し 10"/>
          <p:cNvSpPr/>
          <p:nvPr/>
        </p:nvSpPr>
        <p:spPr>
          <a:xfrm>
            <a:off x="1480297" y="3191441"/>
            <a:ext cx="4097992" cy="484093"/>
          </a:xfrm>
          <a:prstGeom prst="wedgeRoundRectCallout">
            <a:avLst>
              <a:gd name="adj1" fmla="val -55746"/>
              <a:gd name="adj2" fmla="val 13719"/>
              <a:gd name="adj3" fmla="val 16667"/>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t>治療期間はどれくらいかかりますか？</a:t>
            </a:r>
            <a:endParaRPr kumimoji="1" lang="ja-JP" altLang="en-US" sz="2000" b="1" dirty="0"/>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5879" y="4043644"/>
            <a:ext cx="945889" cy="701488"/>
          </a:xfrm>
          <a:prstGeom prst="rect">
            <a:avLst/>
          </a:prstGeom>
        </p:spPr>
      </p:pic>
      <p:sp>
        <p:nvSpPr>
          <p:cNvPr id="13" name="角丸四角形吹き出し 12"/>
          <p:cNvSpPr/>
          <p:nvPr/>
        </p:nvSpPr>
        <p:spPr>
          <a:xfrm>
            <a:off x="1480297" y="3723707"/>
            <a:ext cx="5991786" cy="1097065"/>
          </a:xfrm>
          <a:prstGeom prst="wedgeRoundRectCallout">
            <a:avLst>
              <a:gd name="adj1" fmla="val 54993"/>
              <a:gd name="adj2" fmla="val -73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通常、</a:t>
            </a:r>
            <a:r>
              <a:rPr lang="en-US" altLang="ja-JP" sz="2000" dirty="0">
                <a:solidFill>
                  <a:schemeClr val="tx1"/>
                </a:solidFill>
              </a:rPr>
              <a:t>1</a:t>
            </a:r>
            <a:r>
              <a:rPr lang="ja-JP" altLang="en-US" sz="2000" dirty="0">
                <a:solidFill>
                  <a:schemeClr val="tx1"/>
                </a:solidFill>
              </a:rPr>
              <a:t>～</a:t>
            </a:r>
            <a:r>
              <a:rPr lang="en-US" altLang="ja-JP" sz="2000" dirty="0">
                <a:solidFill>
                  <a:schemeClr val="tx1"/>
                </a:solidFill>
              </a:rPr>
              <a:t>2</a:t>
            </a:r>
            <a:r>
              <a:rPr lang="ja-JP" altLang="en-US" sz="2000" dirty="0">
                <a:solidFill>
                  <a:schemeClr val="tx1"/>
                </a:solidFill>
              </a:rPr>
              <a:t>ヵ月装着を続けていれば巻き爪は改善しますが、個人差があり、重度の巻き爪の方では</a:t>
            </a:r>
            <a:r>
              <a:rPr lang="en-US" altLang="ja-JP" sz="2000" dirty="0">
                <a:solidFill>
                  <a:schemeClr val="tx1"/>
                </a:solidFill>
              </a:rPr>
              <a:t>3</a:t>
            </a:r>
            <a:r>
              <a:rPr lang="ja-JP" altLang="en-US" sz="2000" dirty="0">
                <a:solidFill>
                  <a:schemeClr val="tx1"/>
                </a:solidFill>
              </a:rPr>
              <a:t>ヵ月以上かかる場合もあります。</a:t>
            </a:r>
            <a:endParaRPr kumimoji="1" lang="ja-JP" altLang="en-US" sz="2000" dirty="0">
              <a:solidFill>
                <a:schemeClr val="tx1"/>
              </a:solidFill>
            </a:endParaRPr>
          </a:p>
        </p:txBody>
      </p:sp>
      <p:pic>
        <p:nvPicPr>
          <p:cNvPr id="14" name="図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564" y="5145744"/>
            <a:ext cx="1101454" cy="700647"/>
          </a:xfrm>
          <a:prstGeom prst="rect">
            <a:avLst/>
          </a:prstGeom>
        </p:spPr>
      </p:pic>
      <p:sp>
        <p:nvSpPr>
          <p:cNvPr id="15" name="角丸四角形吹き出し 14"/>
          <p:cNvSpPr/>
          <p:nvPr/>
        </p:nvSpPr>
        <p:spPr>
          <a:xfrm>
            <a:off x="1480296" y="5145744"/>
            <a:ext cx="6981265" cy="484093"/>
          </a:xfrm>
          <a:prstGeom prst="wedgeRoundRectCallout">
            <a:avLst>
              <a:gd name="adj1" fmla="val -53820"/>
              <a:gd name="adj2" fmla="val 15108"/>
              <a:gd name="adj3" fmla="val 16667"/>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t>装着後、入浴（温泉含む）や海水浴などを行ってもよいですか？</a:t>
            </a:r>
            <a:endParaRPr kumimoji="1" lang="ja-JP" altLang="en-US" sz="2000" b="1" dirty="0"/>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1653" y="6067973"/>
            <a:ext cx="945889" cy="701488"/>
          </a:xfrm>
          <a:prstGeom prst="rect">
            <a:avLst/>
          </a:prstGeom>
        </p:spPr>
      </p:pic>
      <p:sp>
        <p:nvSpPr>
          <p:cNvPr id="17" name="角丸四角形吹き出し 16"/>
          <p:cNvSpPr/>
          <p:nvPr/>
        </p:nvSpPr>
        <p:spPr>
          <a:xfrm>
            <a:off x="1506069" y="5692576"/>
            <a:ext cx="5991786" cy="1097065"/>
          </a:xfrm>
          <a:prstGeom prst="wedgeRoundRectCallout">
            <a:avLst>
              <a:gd name="adj1" fmla="val 54993"/>
              <a:gd name="adj2" fmla="val -73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装着したまま入浴いただけます。温泉への入浴や海水浴も問題はありませんが、矯正具の錆びを防ぐため、最後には水道水でよく洗ってください。</a:t>
            </a:r>
            <a:endParaRPr kumimoji="1" lang="ja-JP" altLang="en-US" sz="2000" dirty="0">
              <a:solidFill>
                <a:schemeClr val="tx1"/>
              </a:solidFill>
            </a:endParaRPr>
          </a:p>
        </p:txBody>
      </p:sp>
      <p:sp>
        <p:nvSpPr>
          <p:cNvPr id="19" name="フローチャート: 代替処理 18"/>
          <p:cNvSpPr/>
          <p:nvPr/>
        </p:nvSpPr>
        <p:spPr>
          <a:xfrm>
            <a:off x="227564" y="1325755"/>
            <a:ext cx="8724737" cy="45719"/>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41" y="22051"/>
            <a:ext cx="4686658" cy="524881"/>
          </a:xfrm>
          <a:prstGeom prst="rect">
            <a:avLst/>
          </a:prstGeom>
        </p:spPr>
      </p:pic>
      <p:pic>
        <p:nvPicPr>
          <p:cNvPr id="20" name="図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390" y="616225"/>
            <a:ext cx="3771581" cy="642518"/>
          </a:xfrm>
          <a:prstGeom prst="rect">
            <a:avLst/>
          </a:prstGeom>
        </p:spPr>
      </p:pic>
      <p:sp>
        <p:nvSpPr>
          <p:cNvPr id="21" name="テキスト ボックス 20"/>
          <p:cNvSpPr txBox="1"/>
          <p:nvPr/>
        </p:nvSpPr>
        <p:spPr>
          <a:xfrm>
            <a:off x="3790156" y="544940"/>
            <a:ext cx="389850" cy="338554"/>
          </a:xfrm>
          <a:prstGeom prst="rect">
            <a:avLst/>
          </a:prstGeom>
          <a:noFill/>
        </p:spPr>
        <p:txBody>
          <a:bodyPr wrap="none" rtlCol="0">
            <a:spAutoFit/>
          </a:bodyPr>
          <a:lstStyle/>
          <a:p>
            <a:r>
              <a:rPr kumimoji="1" lang="ja-JP" altLang="en-US" sz="1600" dirty="0"/>
              <a:t>Ⓡ</a:t>
            </a:r>
          </a:p>
        </p:txBody>
      </p:sp>
      <p:grpSp>
        <p:nvGrpSpPr>
          <p:cNvPr id="22" name="グループ化 21">
            <a:extLst>
              <a:ext uri="{FF2B5EF4-FFF2-40B4-BE49-F238E27FC236}">
                <a16:creationId xmlns:a16="http://schemas.microsoft.com/office/drawing/2014/main" id="{ABB4AD8B-E59D-4A20-8BF9-070B27E7C5CC}"/>
              </a:ext>
            </a:extLst>
          </p:cNvPr>
          <p:cNvGrpSpPr/>
          <p:nvPr/>
        </p:nvGrpSpPr>
        <p:grpSpPr>
          <a:xfrm>
            <a:off x="5456373" y="76664"/>
            <a:ext cx="3771581" cy="1214552"/>
            <a:chOff x="5259777" y="41111"/>
            <a:chExt cx="3771581" cy="1214552"/>
          </a:xfrm>
        </p:grpSpPr>
        <p:sp>
          <p:nvSpPr>
            <p:cNvPr id="23" name="正方形/長方形 22">
              <a:extLst>
                <a:ext uri="{FF2B5EF4-FFF2-40B4-BE49-F238E27FC236}">
                  <a16:creationId xmlns:a16="http://schemas.microsoft.com/office/drawing/2014/main" id="{459738AC-3EB9-4FEA-961E-809833AC3407}"/>
                </a:ext>
              </a:extLst>
            </p:cNvPr>
            <p:cNvSpPr/>
            <p:nvPr/>
          </p:nvSpPr>
          <p:spPr>
            <a:xfrm>
              <a:off x="5259777" y="41111"/>
              <a:ext cx="3771581" cy="523220"/>
            </a:xfrm>
            <a:prstGeom prst="rect">
              <a:avLst/>
            </a:prstGeom>
          </p:spPr>
          <p:txBody>
            <a:bodyPr wrap="square">
              <a:spAutoFit/>
            </a:bodyPr>
            <a:lstStyle/>
            <a:p>
              <a:r>
                <a:rPr lang="ja-JP" altLang="en-US" sz="1600" dirty="0">
                  <a:solidFill>
                    <a:schemeClr val="accent1">
                      <a:lumMod val="75000"/>
                    </a:schemeClr>
                  </a:solidFill>
                  <a:latin typeface="+mn-ea"/>
                </a:rPr>
                <a:t>「</a:t>
              </a:r>
              <a:r>
                <a:rPr lang="ja-JP" altLang="en-US" sz="1600" b="1" dirty="0">
                  <a:solidFill>
                    <a:schemeClr val="accent1">
                      <a:lumMod val="75000"/>
                    </a:schemeClr>
                  </a:solidFill>
                  <a:latin typeface="+mn-ea"/>
                </a:rPr>
                <a:t>巻き爪を知る・治す・予防する</a:t>
              </a:r>
              <a:r>
                <a:rPr lang="ja-JP" altLang="en-US" sz="1600" dirty="0">
                  <a:solidFill>
                    <a:schemeClr val="accent1">
                      <a:lumMod val="75000"/>
                    </a:schemeClr>
                  </a:solidFill>
                  <a:latin typeface="+mn-ea"/>
                </a:rPr>
                <a:t>」はこちら</a:t>
              </a:r>
              <a:endParaRPr lang="en-US" altLang="ja-JP" sz="1600" dirty="0">
                <a:solidFill>
                  <a:schemeClr val="accent1">
                    <a:lumMod val="75000"/>
                  </a:schemeClr>
                </a:solidFill>
                <a:latin typeface="+mn-ea"/>
              </a:endParaRPr>
            </a:p>
            <a:p>
              <a:r>
                <a:rPr lang="en-US" altLang="ja-JP" sz="1200" dirty="0">
                  <a:solidFill>
                    <a:schemeClr val="accent1">
                      <a:lumMod val="75000"/>
                    </a:schemeClr>
                  </a:solidFill>
                  <a:latin typeface="+mn-ea"/>
                  <a:hlinkClick r:id="rId6">
                    <a:extLst>
                      <a:ext uri="{A12FA001-AC4F-418D-AE19-62706E023703}">
                        <ahyp:hlinkClr xmlns:ahyp="http://schemas.microsoft.com/office/drawing/2018/hyperlinkcolor" val="tx"/>
                      </a:ext>
                    </a:extLst>
                  </a:hlinkClick>
                </a:rPr>
                <a:t>https://www.maruho.co.jp/kanja/makizume/</a:t>
              </a:r>
              <a:endParaRPr lang="ja-JP" altLang="en-US" sz="1200" dirty="0">
                <a:solidFill>
                  <a:schemeClr val="accent1">
                    <a:lumMod val="75000"/>
                  </a:schemeClr>
                </a:solidFill>
                <a:latin typeface="+mn-ea"/>
              </a:endParaRPr>
            </a:p>
          </p:txBody>
        </p:sp>
        <p:pic>
          <p:nvPicPr>
            <p:cNvPr id="24" name="図 23">
              <a:extLst>
                <a:ext uri="{FF2B5EF4-FFF2-40B4-BE49-F238E27FC236}">
                  <a16:creationId xmlns:a16="http://schemas.microsoft.com/office/drawing/2014/main" id="{CCA86B09-D20C-4901-848E-D47A487729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50" t="4973" r="6059" b="6395"/>
            <a:stretch/>
          </p:blipFill>
          <p:spPr>
            <a:xfrm>
              <a:off x="8039743" y="532038"/>
              <a:ext cx="715962" cy="723625"/>
            </a:xfrm>
            <a:prstGeom prst="rect">
              <a:avLst/>
            </a:prstGeom>
          </p:spPr>
        </p:pic>
      </p:grpSp>
    </p:spTree>
    <p:extLst>
      <p:ext uri="{BB962C8B-B14F-4D97-AF65-F5344CB8AC3E}">
        <p14:creationId xmlns:p14="http://schemas.microsoft.com/office/powerpoint/2010/main" val="44114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4523" y="779886"/>
            <a:ext cx="2865449" cy="557178"/>
          </a:xfrm>
        </p:spPr>
        <p:txBody>
          <a:bodyPr>
            <a:normAutofit fontScale="90000"/>
          </a:bodyPr>
          <a:lstStyle/>
          <a:p>
            <a:r>
              <a:rPr lang="ja-JP" altLang="en-US" b="1" dirty="0">
                <a:effectLst>
                  <a:outerShdw blurRad="38100" dist="38100" dir="2700000" algn="tl">
                    <a:srgbClr val="000000">
                      <a:alpha val="43137"/>
                    </a:srgbClr>
                  </a:outerShdw>
                </a:effectLst>
                <a:latin typeface="+mn-ea"/>
                <a:ea typeface="+mn-ea"/>
              </a:rPr>
              <a:t>装着の前に</a:t>
            </a:r>
            <a:endParaRPr kumimoji="1" lang="ja-JP" altLang="en-US" b="1" dirty="0">
              <a:effectLst>
                <a:outerShdw blurRad="38100" dist="38100" dir="2700000" algn="tl">
                  <a:srgbClr val="000000">
                    <a:alpha val="43137"/>
                  </a:srgbClr>
                </a:outerShdw>
              </a:effectLst>
              <a:latin typeface="+mn-ea"/>
              <a:ea typeface="+mn-ea"/>
            </a:endParaRPr>
          </a:p>
        </p:txBody>
      </p:sp>
      <p:sp>
        <p:nvSpPr>
          <p:cNvPr id="4" name="フローチャート: 代替処理 3"/>
          <p:cNvSpPr/>
          <p:nvPr/>
        </p:nvSpPr>
        <p:spPr>
          <a:xfrm>
            <a:off x="187940" y="1337597"/>
            <a:ext cx="8724737" cy="45719"/>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87940" y="1513424"/>
            <a:ext cx="8794695" cy="1015663"/>
          </a:xfrm>
          <a:prstGeom prst="rect">
            <a:avLst/>
          </a:prstGeom>
        </p:spPr>
        <p:txBody>
          <a:bodyPr wrap="square">
            <a:spAutoFit/>
          </a:bodyPr>
          <a:lstStyle/>
          <a:p>
            <a:pPr marL="342900" indent="-342900">
              <a:buFont typeface="Wingdings" panose="05000000000000000000" pitchFamily="2" charset="2"/>
              <a:buChar char="l"/>
            </a:pPr>
            <a:r>
              <a:rPr lang="ja-JP" altLang="en-US" sz="2000" dirty="0"/>
              <a:t>爪の横幅が矯正具のサイズ適応範囲を大きく外れる場合は装着できません。また、爪がもろい場合、爪周囲に炎症を伴う場合、重度の巻き爪の場合は装着できない可能性があります。</a:t>
            </a:r>
            <a:endParaRPr lang="en-US" altLang="ja-JP" sz="2000" dirty="0"/>
          </a:p>
        </p:txBody>
      </p:sp>
      <p:sp>
        <p:nvSpPr>
          <p:cNvPr id="17" name="正方形/長方形 16"/>
          <p:cNvSpPr/>
          <p:nvPr/>
        </p:nvSpPr>
        <p:spPr>
          <a:xfrm>
            <a:off x="187940" y="6354209"/>
            <a:ext cx="9026343" cy="338554"/>
          </a:xfrm>
          <a:prstGeom prst="rect">
            <a:avLst/>
          </a:prstGeom>
        </p:spPr>
        <p:txBody>
          <a:bodyPr wrap="square">
            <a:spAutoFit/>
          </a:bodyPr>
          <a:lstStyle/>
          <a:p>
            <a:pPr lvl="1"/>
            <a:r>
              <a:rPr lang="en-US" altLang="ja-JP" sz="1600" dirty="0"/>
              <a:t>※</a:t>
            </a:r>
            <a:r>
              <a:rPr lang="ja-JP" altLang="en-US" sz="1600" dirty="0"/>
              <a:t>足の親指の爪は、個人差はありますが、成人でおおよそ</a:t>
            </a:r>
            <a:r>
              <a:rPr lang="en-US" altLang="ja-JP" sz="1600" dirty="0"/>
              <a:t>20</a:t>
            </a:r>
            <a:r>
              <a:rPr lang="ja-JP" altLang="en-US" sz="1600" dirty="0"/>
              <a:t>日で</a:t>
            </a:r>
            <a:r>
              <a:rPr lang="en-US" altLang="ja-JP" sz="1600" dirty="0"/>
              <a:t>1</a:t>
            </a:r>
            <a:r>
              <a:rPr lang="ja-JP" altLang="en-US" sz="1600" dirty="0"/>
              <a:t>ｍｍ伸びると言われています。</a:t>
            </a:r>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141" y="22051"/>
            <a:ext cx="4686658" cy="524881"/>
          </a:xfrm>
          <a:prstGeom prst="rect">
            <a:avLst/>
          </a:prstGeom>
        </p:spPr>
      </p:pic>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390" y="682060"/>
            <a:ext cx="3771581" cy="642518"/>
          </a:xfrm>
          <a:prstGeom prst="rect">
            <a:avLst/>
          </a:prstGeom>
        </p:spPr>
      </p:pic>
      <p:sp>
        <p:nvSpPr>
          <p:cNvPr id="20" name="テキスト ボックス 19"/>
          <p:cNvSpPr txBox="1"/>
          <p:nvPr/>
        </p:nvSpPr>
        <p:spPr>
          <a:xfrm>
            <a:off x="3818870" y="647734"/>
            <a:ext cx="389850" cy="338554"/>
          </a:xfrm>
          <a:prstGeom prst="rect">
            <a:avLst/>
          </a:prstGeom>
          <a:noFill/>
        </p:spPr>
        <p:txBody>
          <a:bodyPr wrap="none" rtlCol="0">
            <a:spAutoFit/>
          </a:bodyPr>
          <a:lstStyle/>
          <a:p>
            <a:r>
              <a:rPr kumimoji="1" lang="ja-JP" altLang="en-US" sz="1600" dirty="0"/>
              <a:t>Ⓡ</a:t>
            </a:r>
          </a:p>
        </p:txBody>
      </p:sp>
      <p:grpSp>
        <p:nvGrpSpPr>
          <p:cNvPr id="13" name="グループ化 12">
            <a:extLst>
              <a:ext uri="{FF2B5EF4-FFF2-40B4-BE49-F238E27FC236}">
                <a16:creationId xmlns:a16="http://schemas.microsoft.com/office/drawing/2014/main" id="{95F32E23-B39C-4C9D-A788-AD03004C44F9}"/>
              </a:ext>
            </a:extLst>
          </p:cNvPr>
          <p:cNvGrpSpPr/>
          <p:nvPr/>
        </p:nvGrpSpPr>
        <p:grpSpPr>
          <a:xfrm>
            <a:off x="3676842" y="4222483"/>
            <a:ext cx="5305793" cy="1454490"/>
            <a:chOff x="3676842" y="4433123"/>
            <a:chExt cx="5305793" cy="1454490"/>
          </a:xfrm>
        </p:grpSpPr>
        <p:pic>
          <p:nvPicPr>
            <p:cNvPr id="3" name="図 2">
              <a:extLst>
                <a:ext uri="{FF2B5EF4-FFF2-40B4-BE49-F238E27FC236}">
                  <a16:creationId xmlns:a16="http://schemas.microsoft.com/office/drawing/2014/main" id="{A072FF59-7EB2-4CAC-B413-CC26380ACD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1504" b="99219" l="51542" r="95838">
                          <a14:foregroundMark x1="55961" y1="62402" x2="67369" y2="54980"/>
                          <a14:foregroundMark x1="67369" y1="54980" x2="76362" y2="54102"/>
                          <a14:foregroundMark x1="76362" y1="54102" x2="85406" y2="54297"/>
                          <a14:foregroundMark x1="85406" y1="54297" x2="57143" y2="61230"/>
                          <a14:foregroundMark x1="57143" y1="61230" x2="65725" y2="55664"/>
                          <a14:foregroundMark x1="65725" y1="55664" x2="88232" y2="59277"/>
                          <a14:foregroundMark x1="88232" y1="59277" x2="66136" y2="57910"/>
                          <a14:foregroundMark x1="66136" y1="57910" x2="87821" y2="53516"/>
                          <a14:foregroundMark x1="87821" y1="53516" x2="75283" y2="56152"/>
                          <a14:foregroundMark x1="75283" y1="56152" x2="87873" y2="57617"/>
                          <a14:foregroundMark x1="87873" y1="57617" x2="67780" y2="56641"/>
                          <a14:foregroundMark x1="67780" y1="56641" x2="76516" y2="57520"/>
                          <a14:foregroundMark x1="76516" y1="57520" x2="92035" y2="56543"/>
                          <a14:foregroundMark x1="92035" y1="56543" x2="91110" y2="56445"/>
                          <a14:foregroundMark x1="94245" y1="59766" x2="54779" y2="61133"/>
                          <a14:foregroundMark x1="54779" y1="61133" x2="65365" y2="52441"/>
                          <a14:foregroundMark x1="65365" y1="52441" x2="87102" y2="51660"/>
                          <a14:foregroundMark x1="87102" y1="51660" x2="93885" y2="59766"/>
                          <a14:foregroundMark x1="95889" y1="57617" x2="52569" y2="57422"/>
                          <a14:foregroundMark x1="52569" y1="57422" x2="54317" y2="63379"/>
                          <a14:foregroundMark x1="57605" y1="65527" x2="49435" y2="60254"/>
                          <a14:foregroundMark x1="49435" y1="60254" x2="57554" y2="53027"/>
                          <a14:foregroundMark x1="57554" y1="53027" x2="51747" y2="64453"/>
                          <a14:foregroundMark x1="51747" y1="64453" x2="51542" y2="64160"/>
                          <a14:foregroundMark x1="54676" y1="68457" x2="48253" y2="56445"/>
                          <a14:foregroundMark x1="48253" y1="56445" x2="54779" y2="46680"/>
                          <a14:foregroundMark x1="54779" y1="46680" x2="59815" y2="59375"/>
                          <a14:foregroundMark x1="59815" y1="59375" x2="52004" y2="67969"/>
                          <a14:foregroundMark x1="52004" y1="67969" x2="51696" y2="67969"/>
                          <a14:foregroundMark x1="76876" y1="90918" x2="69322" y2="97461"/>
                          <a14:foregroundMark x1="69322" y1="97461" x2="61151" y2="97266"/>
                          <a14:foregroundMark x1="61151" y1="97266" x2="53340" y2="89648"/>
                          <a14:foregroundMark x1="53340" y1="89648" x2="56629" y2="74414"/>
                          <a14:foregroundMark x1="56629" y1="74414" x2="67163" y2="69629"/>
                          <a14:foregroundMark x1="67163" y1="69629" x2="75797" y2="72070"/>
                          <a14:foregroundMark x1="75797" y1="72070" x2="78726" y2="86719"/>
                          <a14:foregroundMark x1="78726" y1="86719" x2="69938" y2="99121"/>
                          <a14:foregroundMark x1="69938" y1="99121" x2="69322" y2="99316"/>
                          <a14:foregroundMark x1="86588" y1="70605" x2="92189" y2="84961"/>
                          <a14:foregroundMark x1="92189" y1="84961" x2="87050" y2="98145"/>
                          <a14:foregroundMark x1="87050" y1="98145" x2="78983" y2="90039"/>
                          <a14:foregroundMark x1="78983" y1="90039" x2="87050" y2="72070"/>
                          <a14:foregroundMark x1="87050" y1="72070" x2="94656" y2="69434"/>
                          <a14:foregroundMark x1="91110" y1="86621" x2="84738" y2="98633"/>
                          <a14:foregroundMark x1="84738" y1="98633" x2="88489" y2="86133"/>
                          <a14:foregroundMark x1="93011" y1="88770" x2="84173" y2="94141"/>
                          <a14:foregroundMark x1="84173" y1="94141" x2="92395" y2="84277"/>
                          <a14:foregroundMark x1="92395" y1="84277" x2="93885" y2="92871"/>
                          <a14:foregroundMark x1="94758" y1="59570" x2="91521" y2="45020"/>
                          <a14:foregroundMark x1="91521" y1="45020" x2="95889" y2="59473"/>
                          <a14:foregroundMark x1="95889" y1="59473" x2="94399" y2="63184"/>
                          <a14:foregroundMark x1="57862" y1="71289" x2="51131" y2="60352"/>
                          <a14:foregroundMark x1="51131" y1="60352" x2="54676" y2="41504"/>
                          <a14:foregroundMark x1="54676" y1="41504" x2="62333" y2="48535"/>
                          <a14:foregroundMark x1="62333" y1="48535" x2="61408" y2="64551"/>
                          <a14:foregroundMark x1="61408" y1="64551" x2="54830" y2="71777"/>
                          <a14:backgroundMark x1="53546" y1="94727" x2="51285" y2="94043"/>
                          <a14:backgroundMark x1="53700" y1="91211" x2="51028" y2="89551"/>
                        </a14:backgroundRemoval>
                      </a14:imgEffect>
                    </a14:imgLayer>
                  </a14:imgProps>
                </a:ext>
              </a:extLst>
            </a:blip>
            <a:srcRect l="50049" t="52396" r="3983"/>
            <a:stretch/>
          </p:blipFill>
          <p:spPr>
            <a:xfrm>
              <a:off x="6313553" y="4433123"/>
              <a:ext cx="2669082" cy="1454490"/>
            </a:xfrm>
            <a:prstGeom prst="rect">
              <a:avLst/>
            </a:prstGeom>
          </p:spPr>
        </p:pic>
        <p:pic>
          <p:nvPicPr>
            <p:cNvPr id="21" name="図 20">
              <a:extLst>
                <a:ext uri="{FF2B5EF4-FFF2-40B4-BE49-F238E27FC236}">
                  <a16:creationId xmlns:a16="http://schemas.microsoft.com/office/drawing/2014/main" id="{DD3DB59B-FDAD-4241-90E6-1A59275AF19B}"/>
                </a:ext>
              </a:extLst>
            </p:cNvPr>
            <p:cNvPicPr>
              <a:picLocks noChangeAspect="1"/>
            </p:cNvPicPr>
            <p:nvPr/>
          </p:nvPicPr>
          <p:blipFill rotWithShape="1">
            <a:blip r:embed="rId6"/>
            <a:srcRect l="48354" t="3405" r="7441" b="51199"/>
            <a:stretch/>
          </p:blipFill>
          <p:spPr>
            <a:xfrm>
              <a:off x="3676842" y="4433123"/>
              <a:ext cx="2566753" cy="1387034"/>
            </a:xfrm>
            <a:prstGeom prst="rect">
              <a:avLst/>
            </a:prstGeom>
          </p:spPr>
        </p:pic>
      </p:grpSp>
      <p:pic>
        <p:nvPicPr>
          <p:cNvPr id="22" name="図 21">
            <a:extLst>
              <a:ext uri="{FF2B5EF4-FFF2-40B4-BE49-F238E27FC236}">
                <a16:creationId xmlns:a16="http://schemas.microsoft.com/office/drawing/2014/main" id="{48A34D2D-8DCB-4D43-BB78-4ACFBAE18D73}"/>
              </a:ext>
            </a:extLst>
          </p:cNvPr>
          <p:cNvPicPr>
            <a:picLocks noChangeAspect="1"/>
          </p:cNvPicPr>
          <p:nvPr/>
        </p:nvPicPr>
        <p:blipFill rotWithShape="1">
          <a:blip r:embed="rId6"/>
          <a:srcRect r="52240" b="16426"/>
          <a:stretch/>
        </p:blipFill>
        <p:spPr>
          <a:xfrm>
            <a:off x="255813" y="3334807"/>
            <a:ext cx="3279122" cy="3019402"/>
          </a:xfrm>
          <a:prstGeom prst="rect">
            <a:avLst/>
          </a:prstGeom>
        </p:spPr>
      </p:pic>
      <p:sp>
        <p:nvSpPr>
          <p:cNvPr id="6" name="正方形/長方形 5"/>
          <p:cNvSpPr/>
          <p:nvPr/>
        </p:nvSpPr>
        <p:spPr>
          <a:xfrm>
            <a:off x="187940" y="2659279"/>
            <a:ext cx="8700247" cy="707886"/>
          </a:xfrm>
          <a:prstGeom prst="rect">
            <a:avLst/>
          </a:prstGeom>
        </p:spPr>
        <p:txBody>
          <a:bodyPr wrap="square">
            <a:spAutoFit/>
          </a:bodyPr>
          <a:lstStyle/>
          <a:p>
            <a:pPr marL="342900" indent="-342900">
              <a:buFont typeface="Wingdings" panose="05000000000000000000" pitchFamily="2" charset="2"/>
              <a:buChar char="l"/>
            </a:pPr>
            <a:r>
              <a:rPr lang="en-US" altLang="ja-JP" sz="2000" dirty="0"/>
              <a:t>U</a:t>
            </a:r>
            <a:r>
              <a:rPr lang="ja-JP" altLang="en-US" sz="2000" dirty="0"/>
              <a:t>フックを爪に引っかけますので、装着する爪は、</a:t>
            </a:r>
            <a:r>
              <a:rPr lang="en-US" altLang="ja-JP" sz="2000" dirty="0"/>
              <a:t>1</a:t>
            </a:r>
            <a:r>
              <a:rPr lang="ja-JP" altLang="en-US" sz="2000" dirty="0"/>
              <a:t>～</a:t>
            </a:r>
            <a:r>
              <a:rPr lang="en-US" altLang="ja-JP" sz="2000" dirty="0"/>
              <a:t>2</a:t>
            </a:r>
            <a:r>
              <a:rPr lang="ja-JP" altLang="en-US" sz="2000" dirty="0"/>
              <a:t>ｍｍ程度伸ばし、角は残してください。</a:t>
            </a:r>
            <a:endParaRPr lang="en-US" altLang="ja-JP" sz="2000" dirty="0"/>
          </a:p>
        </p:txBody>
      </p:sp>
      <p:grpSp>
        <p:nvGrpSpPr>
          <p:cNvPr id="14" name="グループ化 13">
            <a:extLst>
              <a:ext uri="{FF2B5EF4-FFF2-40B4-BE49-F238E27FC236}">
                <a16:creationId xmlns:a16="http://schemas.microsoft.com/office/drawing/2014/main" id="{B88BBF25-B627-443E-8DA2-72B836C11461}"/>
              </a:ext>
            </a:extLst>
          </p:cNvPr>
          <p:cNvGrpSpPr/>
          <p:nvPr/>
        </p:nvGrpSpPr>
        <p:grpSpPr>
          <a:xfrm>
            <a:off x="5456373" y="76664"/>
            <a:ext cx="3771581" cy="1214552"/>
            <a:chOff x="5259777" y="41111"/>
            <a:chExt cx="3771581" cy="1214552"/>
          </a:xfrm>
        </p:grpSpPr>
        <p:sp>
          <p:nvSpPr>
            <p:cNvPr id="15" name="正方形/長方形 14">
              <a:extLst>
                <a:ext uri="{FF2B5EF4-FFF2-40B4-BE49-F238E27FC236}">
                  <a16:creationId xmlns:a16="http://schemas.microsoft.com/office/drawing/2014/main" id="{69B412FD-BC02-4C21-97D5-50A6F3B21E53}"/>
                </a:ext>
              </a:extLst>
            </p:cNvPr>
            <p:cNvSpPr/>
            <p:nvPr/>
          </p:nvSpPr>
          <p:spPr>
            <a:xfrm>
              <a:off x="5259777" y="41111"/>
              <a:ext cx="3771581" cy="523220"/>
            </a:xfrm>
            <a:prstGeom prst="rect">
              <a:avLst/>
            </a:prstGeom>
          </p:spPr>
          <p:txBody>
            <a:bodyPr wrap="square">
              <a:spAutoFit/>
            </a:bodyPr>
            <a:lstStyle/>
            <a:p>
              <a:r>
                <a:rPr lang="ja-JP" altLang="en-US" sz="1600" dirty="0">
                  <a:solidFill>
                    <a:schemeClr val="accent1">
                      <a:lumMod val="75000"/>
                    </a:schemeClr>
                  </a:solidFill>
                  <a:latin typeface="+mn-ea"/>
                </a:rPr>
                <a:t>「</a:t>
              </a:r>
              <a:r>
                <a:rPr lang="ja-JP" altLang="en-US" sz="1600" b="1" dirty="0">
                  <a:solidFill>
                    <a:schemeClr val="accent1">
                      <a:lumMod val="75000"/>
                    </a:schemeClr>
                  </a:solidFill>
                  <a:latin typeface="+mn-ea"/>
                </a:rPr>
                <a:t>巻き爪を知る・治す・予防する</a:t>
              </a:r>
              <a:r>
                <a:rPr lang="ja-JP" altLang="en-US" sz="1600" dirty="0">
                  <a:solidFill>
                    <a:schemeClr val="accent1">
                      <a:lumMod val="75000"/>
                    </a:schemeClr>
                  </a:solidFill>
                  <a:latin typeface="+mn-ea"/>
                </a:rPr>
                <a:t>」はこちら</a:t>
              </a:r>
              <a:endParaRPr lang="en-US" altLang="ja-JP" sz="1600" dirty="0">
                <a:solidFill>
                  <a:schemeClr val="accent1">
                    <a:lumMod val="75000"/>
                  </a:schemeClr>
                </a:solidFill>
                <a:latin typeface="+mn-ea"/>
              </a:endParaRPr>
            </a:p>
            <a:p>
              <a:r>
                <a:rPr lang="en-US" altLang="ja-JP" sz="1200" dirty="0">
                  <a:solidFill>
                    <a:schemeClr val="accent1">
                      <a:lumMod val="75000"/>
                    </a:schemeClr>
                  </a:solidFill>
                  <a:latin typeface="+mn-ea"/>
                  <a:hlinkClick r:id="rId7">
                    <a:extLst>
                      <a:ext uri="{A12FA001-AC4F-418D-AE19-62706E023703}">
                        <ahyp:hlinkClr xmlns:ahyp="http://schemas.microsoft.com/office/drawing/2018/hyperlinkcolor" val="tx"/>
                      </a:ext>
                    </a:extLst>
                  </a:hlinkClick>
                </a:rPr>
                <a:t>https://www.maruho.co.jp/kanja/makizume/</a:t>
              </a:r>
              <a:endParaRPr lang="ja-JP" altLang="en-US" sz="1200" dirty="0">
                <a:solidFill>
                  <a:schemeClr val="accent1">
                    <a:lumMod val="75000"/>
                  </a:schemeClr>
                </a:solidFill>
                <a:latin typeface="+mn-ea"/>
              </a:endParaRPr>
            </a:p>
          </p:txBody>
        </p:sp>
        <p:pic>
          <p:nvPicPr>
            <p:cNvPr id="16" name="図 15">
              <a:extLst>
                <a:ext uri="{FF2B5EF4-FFF2-40B4-BE49-F238E27FC236}">
                  <a16:creationId xmlns:a16="http://schemas.microsoft.com/office/drawing/2014/main" id="{B717AC4B-B68D-44C1-8612-7022076D5B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50" t="4973" r="6059" b="6395"/>
            <a:stretch/>
          </p:blipFill>
          <p:spPr>
            <a:xfrm>
              <a:off x="8039743" y="532038"/>
              <a:ext cx="715962" cy="723625"/>
            </a:xfrm>
            <a:prstGeom prst="rect">
              <a:avLst/>
            </a:prstGeom>
          </p:spPr>
        </p:pic>
      </p:grpSp>
    </p:spTree>
    <p:extLst>
      <p:ext uri="{BB962C8B-B14F-4D97-AF65-F5344CB8AC3E}">
        <p14:creationId xmlns:p14="http://schemas.microsoft.com/office/powerpoint/2010/main" val="364134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73885" y="749336"/>
            <a:ext cx="3115845" cy="557178"/>
          </a:xfrm>
        </p:spPr>
        <p:txBody>
          <a:bodyPr>
            <a:normAutofit fontScale="90000"/>
          </a:bodyPr>
          <a:lstStyle/>
          <a:p>
            <a:r>
              <a:rPr lang="ja-JP" altLang="en-US" b="1" dirty="0">
                <a:effectLst>
                  <a:outerShdw blurRad="38100" dist="38100" dir="2700000" algn="tl">
                    <a:srgbClr val="000000">
                      <a:alpha val="43137"/>
                    </a:srgbClr>
                  </a:outerShdw>
                </a:effectLst>
                <a:latin typeface="+mn-ea"/>
                <a:ea typeface="+mn-ea"/>
              </a:rPr>
              <a:t>装着の後は</a:t>
            </a:r>
            <a:endParaRPr kumimoji="1" lang="ja-JP" altLang="en-US" b="1" dirty="0">
              <a:effectLst>
                <a:outerShdw blurRad="38100" dist="38100" dir="2700000" algn="tl">
                  <a:srgbClr val="000000">
                    <a:alpha val="43137"/>
                  </a:srgbClr>
                </a:outerShdw>
              </a:effectLst>
              <a:latin typeface="+mn-ea"/>
              <a:ea typeface="+mn-ea"/>
            </a:endParaRPr>
          </a:p>
        </p:txBody>
      </p:sp>
      <p:sp>
        <p:nvSpPr>
          <p:cNvPr id="4" name="フローチャート: 代替処理 3"/>
          <p:cNvSpPr/>
          <p:nvPr/>
        </p:nvSpPr>
        <p:spPr>
          <a:xfrm>
            <a:off x="187940" y="1337597"/>
            <a:ext cx="8724737" cy="45719"/>
          </a:xfrm>
          <a:prstGeom prst="flowChartAlternateProcess">
            <a:avLst/>
          </a:prstGeom>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87940" y="1462219"/>
            <a:ext cx="8794695" cy="1015663"/>
          </a:xfrm>
          <a:prstGeom prst="rect">
            <a:avLst/>
          </a:prstGeom>
        </p:spPr>
        <p:txBody>
          <a:bodyPr wrap="square">
            <a:spAutoFit/>
          </a:bodyPr>
          <a:lstStyle/>
          <a:p>
            <a:pPr marL="342900" indent="-342900">
              <a:buFont typeface="Wingdings" panose="05000000000000000000" pitchFamily="2" charset="2"/>
              <a:buChar char="l"/>
            </a:pPr>
            <a:r>
              <a:rPr lang="ja-JP" altLang="en-US" sz="2000" dirty="0"/>
              <a:t>治療中は、装着部に強い力がかかると矯正具が外れやすくなるため、注意してください。特に、サッカーや水泳など、爪に負荷がかかるような激しい運動はできる限り控えてください。</a:t>
            </a:r>
            <a:endParaRPr lang="en-US" altLang="ja-JP" sz="2000" dirty="0"/>
          </a:p>
        </p:txBody>
      </p:sp>
      <p:sp>
        <p:nvSpPr>
          <p:cNvPr id="6" name="正方形/長方形 5"/>
          <p:cNvSpPr/>
          <p:nvPr/>
        </p:nvSpPr>
        <p:spPr>
          <a:xfrm>
            <a:off x="187940" y="3328990"/>
            <a:ext cx="8700247" cy="1015663"/>
          </a:xfrm>
          <a:prstGeom prst="rect">
            <a:avLst/>
          </a:prstGeom>
        </p:spPr>
        <p:txBody>
          <a:bodyPr wrap="square">
            <a:spAutoFit/>
          </a:bodyPr>
          <a:lstStyle/>
          <a:p>
            <a:pPr marL="342900" indent="-342900">
              <a:buFont typeface="Wingdings" panose="05000000000000000000" pitchFamily="2" charset="2"/>
              <a:buChar char="l"/>
            </a:pPr>
            <a:r>
              <a:rPr lang="ja-JP" altLang="en-US" sz="2000" dirty="0"/>
              <a:t>矯正具が装着された爪の表面を医療用テープなどで保護することをお勧めします。睡眠中や靴下などの脱ぎ履きの際に矯正具が外れにくくなり、また、周囲の皮膚や靴下、ストッキングが傷つくのを防ぎます。</a:t>
            </a:r>
            <a:endParaRPr lang="en-US" altLang="ja-JP" sz="2000" dirty="0"/>
          </a:p>
        </p:txBody>
      </p:sp>
      <p:sp>
        <p:nvSpPr>
          <p:cNvPr id="7" name="サッカーボール"/>
          <p:cNvSpPr/>
          <p:nvPr/>
        </p:nvSpPr>
        <p:spPr>
          <a:xfrm>
            <a:off x="3137613" y="2459673"/>
            <a:ext cx="773045" cy="77304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8380" y="1007"/>
                </a:moveTo>
                <a:lnTo>
                  <a:pt x="7597" y="2254"/>
                </a:lnTo>
                <a:lnTo>
                  <a:pt x="3645" y="5118"/>
                </a:lnTo>
                <a:lnTo>
                  <a:pt x="2239" y="5471"/>
                </a:lnTo>
                <a:cubicBezTo>
                  <a:pt x="3610" y="3277"/>
                  <a:pt x="5802" y="1645"/>
                  <a:pt x="8380" y="1007"/>
                </a:cubicBezTo>
                <a:close/>
                <a:moveTo>
                  <a:pt x="13220" y="1007"/>
                </a:moveTo>
                <a:cubicBezTo>
                  <a:pt x="15798" y="1645"/>
                  <a:pt x="17990" y="3277"/>
                  <a:pt x="19361" y="5471"/>
                </a:cubicBezTo>
                <a:lnTo>
                  <a:pt x="17936" y="5113"/>
                </a:lnTo>
                <a:lnTo>
                  <a:pt x="13993" y="2239"/>
                </a:lnTo>
                <a:lnTo>
                  <a:pt x="13220" y="1007"/>
                </a:lnTo>
                <a:close/>
                <a:moveTo>
                  <a:pt x="14077" y="2789"/>
                </a:moveTo>
                <a:lnTo>
                  <a:pt x="17407" y="5216"/>
                </a:lnTo>
                <a:lnTo>
                  <a:pt x="17342" y="8466"/>
                </a:lnTo>
                <a:lnTo>
                  <a:pt x="14101" y="9519"/>
                </a:lnTo>
                <a:lnTo>
                  <a:pt x="10997" y="7265"/>
                </a:lnTo>
                <a:lnTo>
                  <a:pt x="10997" y="3856"/>
                </a:lnTo>
                <a:lnTo>
                  <a:pt x="14077" y="2789"/>
                </a:lnTo>
                <a:close/>
                <a:moveTo>
                  <a:pt x="7530" y="2791"/>
                </a:moveTo>
                <a:lnTo>
                  <a:pt x="10603" y="3856"/>
                </a:lnTo>
                <a:lnTo>
                  <a:pt x="10603" y="7265"/>
                </a:lnTo>
                <a:lnTo>
                  <a:pt x="7499" y="9519"/>
                </a:lnTo>
                <a:lnTo>
                  <a:pt x="4258" y="8466"/>
                </a:lnTo>
                <a:lnTo>
                  <a:pt x="4193" y="5208"/>
                </a:lnTo>
                <a:lnTo>
                  <a:pt x="7530" y="2791"/>
                </a:lnTo>
                <a:close/>
                <a:moveTo>
                  <a:pt x="4134" y="8842"/>
                </a:moveTo>
                <a:lnTo>
                  <a:pt x="7388" y="9899"/>
                </a:lnTo>
                <a:lnTo>
                  <a:pt x="8569" y="13534"/>
                </a:lnTo>
                <a:lnTo>
                  <a:pt x="6559" y="16301"/>
                </a:lnTo>
                <a:lnTo>
                  <a:pt x="3441" y="15355"/>
                </a:lnTo>
                <a:lnTo>
                  <a:pt x="2174" y="11435"/>
                </a:lnTo>
                <a:lnTo>
                  <a:pt x="4134" y="8842"/>
                </a:lnTo>
                <a:close/>
                <a:moveTo>
                  <a:pt x="17466" y="8842"/>
                </a:moveTo>
                <a:lnTo>
                  <a:pt x="19432" y="11441"/>
                </a:lnTo>
                <a:lnTo>
                  <a:pt x="18152" y="15358"/>
                </a:lnTo>
                <a:lnTo>
                  <a:pt x="15041" y="16301"/>
                </a:lnTo>
                <a:lnTo>
                  <a:pt x="13031" y="13534"/>
                </a:lnTo>
                <a:lnTo>
                  <a:pt x="14212" y="9899"/>
                </a:lnTo>
                <a:lnTo>
                  <a:pt x="17466" y="8842"/>
                </a:lnTo>
                <a:close/>
                <a:moveTo>
                  <a:pt x="739" y="10076"/>
                </a:moveTo>
                <a:lnTo>
                  <a:pt x="1684" y="11205"/>
                </a:lnTo>
                <a:lnTo>
                  <a:pt x="3186" y="15849"/>
                </a:lnTo>
                <a:lnTo>
                  <a:pt x="3086" y="17292"/>
                </a:lnTo>
                <a:cubicBezTo>
                  <a:pt x="1606" y="15536"/>
                  <a:pt x="712" y="13271"/>
                  <a:pt x="712" y="10800"/>
                </a:cubicBezTo>
                <a:cubicBezTo>
                  <a:pt x="712" y="10557"/>
                  <a:pt x="722" y="10315"/>
                  <a:pt x="739" y="10076"/>
                </a:cubicBezTo>
                <a:close/>
                <a:moveTo>
                  <a:pt x="20861" y="10076"/>
                </a:moveTo>
                <a:cubicBezTo>
                  <a:pt x="20878" y="10315"/>
                  <a:pt x="20888" y="10557"/>
                  <a:pt x="20888" y="10800"/>
                </a:cubicBezTo>
                <a:cubicBezTo>
                  <a:pt x="20888" y="13271"/>
                  <a:pt x="19994" y="15536"/>
                  <a:pt x="18514" y="17292"/>
                </a:cubicBezTo>
                <a:lnTo>
                  <a:pt x="18414" y="15830"/>
                </a:lnTo>
                <a:lnTo>
                  <a:pt x="19928" y="11192"/>
                </a:lnTo>
                <a:lnTo>
                  <a:pt x="20861" y="10076"/>
                </a:lnTo>
                <a:close/>
                <a:moveTo>
                  <a:pt x="8893" y="13762"/>
                </a:moveTo>
                <a:lnTo>
                  <a:pt x="12707" y="13762"/>
                </a:lnTo>
                <a:lnTo>
                  <a:pt x="14722" y="16534"/>
                </a:lnTo>
                <a:lnTo>
                  <a:pt x="12859" y="19207"/>
                </a:lnTo>
                <a:lnTo>
                  <a:pt x="8738" y="19200"/>
                </a:lnTo>
                <a:lnTo>
                  <a:pt x="6878" y="16534"/>
                </a:lnTo>
                <a:lnTo>
                  <a:pt x="8893" y="13762"/>
                </a:lnTo>
                <a:close/>
                <a:moveTo>
                  <a:pt x="8368" y="19595"/>
                </a:moveTo>
                <a:lnTo>
                  <a:pt x="13249" y="19602"/>
                </a:lnTo>
                <a:lnTo>
                  <a:pt x="14597" y="20145"/>
                </a:lnTo>
                <a:cubicBezTo>
                  <a:pt x="13424" y="20623"/>
                  <a:pt x="12142" y="20888"/>
                  <a:pt x="10800" y="20888"/>
                </a:cubicBezTo>
                <a:cubicBezTo>
                  <a:pt x="9458" y="20888"/>
                  <a:pt x="8176" y="20623"/>
                  <a:pt x="7003" y="20145"/>
                </a:cubicBezTo>
                <a:lnTo>
                  <a:pt x="8368" y="19595"/>
                </a:lnTo>
                <a:close/>
              </a:path>
            </a:pathLst>
          </a:custGeom>
          <a:solidFill>
            <a:srgbClr val="000000"/>
          </a:solidFill>
          <a:ln w="12700">
            <a:miter lim="400000"/>
          </a:ln>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457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914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1371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1828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22860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2743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3200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3657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a:defRPr sz="3200">
                <a:solidFill>
                  <a:srgbClr val="FFFFFF"/>
                </a:solidFill>
                <a:latin typeface="+mn-lt"/>
                <a:ea typeface="+mn-ea"/>
                <a:cs typeface="+mn-cs"/>
                <a:sym typeface="ヒラギノ角ゴ ProN W3"/>
              </a:defRPr>
            </a:pPr>
            <a:endParaRPr/>
          </a:p>
        </p:txBody>
      </p:sp>
      <p:sp>
        <p:nvSpPr>
          <p:cNvPr id="8" name="スイマー"/>
          <p:cNvSpPr/>
          <p:nvPr/>
        </p:nvSpPr>
        <p:spPr>
          <a:xfrm>
            <a:off x="4274888" y="2302330"/>
            <a:ext cx="2246616" cy="967630"/>
          </a:xfrm>
          <a:custGeom>
            <a:avLst/>
            <a:gdLst/>
            <a:ahLst/>
            <a:cxnLst>
              <a:cxn ang="0">
                <a:pos x="wd2" y="hd2"/>
              </a:cxn>
              <a:cxn ang="5400000">
                <a:pos x="wd2" y="hd2"/>
              </a:cxn>
              <a:cxn ang="10800000">
                <a:pos x="wd2" y="hd2"/>
              </a:cxn>
              <a:cxn ang="16200000">
                <a:pos x="wd2" y="hd2"/>
              </a:cxn>
            </a:cxnLst>
            <a:rect l="0" t="0" r="r" b="b"/>
            <a:pathLst>
              <a:path w="21563" h="21352" extrusionOk="0">
                <a:moveTo>
                  <a:pt x="10699" y="3"/>
                </a:moveTo>
                <a:cubicBezTo>
                  <a:pt x="10557" y="25"/>
                  <a:pt x="10421" y="153"/>
                  <a:pt x="10313" y="375"/>
                </a:cubicBezTo>
                <a:cubicBezTo>
                  <a:pt x="9750" y="1529"/>
                  <a:pt x="8232" y="4895"/>
                  <a:pt x="6624" y="10638"/>
                </a:cubicBezTo>
                <a:cubicBezTo>
                  <a:pt x="6524" y="10996"/>
                  <a:pt x="6377" y="11266"/>
                  <a:pt x="6203" y="11409"/>
                </a:cubicBezTo>
                <a:cubicBezTo>
                  <a:pt x="4264" y="12999"/>
                  <a:pt x="1690" y="16936"/>
                  <a:pt x="0" y="19724"/>
                </a:cubicBezTo>
                <a:cubicBezTo>
                  <a:pt x="525" y="19649"/>
                  <a:pt x="1055" y="19890"/>
                  <a:pt x="1538" y="20445"/>
                </a:cubicBezTo>
                <a:lnTo>
                  <a:pt x="1691" y="20619"/>
                </a:lnTo>
                <a:cubicBezTo>
                  <a:pt x="2541" y="21596"/>
                  <a:pt x="3542" y="21596"/>
                  <a:pt x="4392" y="20619"/>
                </a:cubicBezTo>
                <a:lnTo>
                  <a:pt x="4545" y="20445"/>
                </a:lnTo>
                <a:cubicBezTo>
                  <a:pt x="5395" y="19468"/>
                  <a:pt x="6394" y="19468"/>
                  <a:pt x="7244" y="20445"/>
                </a:cubicBezTo>
                <a:lnTo>
                  <a:pt x="7397" y="20619"/>
                </a:lnTo>
                <a:cubicBezTo>
                  <a:pt x="8247" y="21596"/>
                  <a:pt x="9246" y="21596"/>
                  <a:pt x="10096" y="20619"/>
                </a:cubicBezTo>
                <a:lnTo>
                  <a:pt x="10251" y="20445"/>
                </a:lnTo>
                <a:cubicBezTo>
                  <a:pt x="11100" y="19468"/>
                  <a:pt x="12100" y="19468"/>
                  <a:pt x="12950" y="20445"/>
                </a:cubicBezTo>
                <a:lnTo>
                  <a:pt x="13103" y="20619"/>
                </a:lnTo>
                <a:cubicBezTo>
                  <a:pt x="13952" y="21596"/>
                  <a:pt x="14952" y="21596"/>
                  <a:pt x="15802" y="20619"/>
                </a:cubicBezTo>
                <a:lnTo>
                  <a:pt x="15957" y="20445"/>
                </a:lnTo>
                <a:cubicBezTo>
                  <a:pt x="16444" y="19884"/>
                  <a:pt x="16981" y="19645"/>
                  <a:pt x="17511" y="19728"/>
                </a:cubicBezTo>
                <a:cubicBezTo>
                  <a:pt x="17517" y="18186"/>
                  <a:pt x="17392" y="16128"/>
                  <a:pt x="16794" y="14674"/>
                </a:cubicBezTo>
                <a:cubicBezTo>
                  <a:pt x="15586" y="11736"/>
                  <a:pt x="14164" y="11625"/>
                  <a:pt x="12897" y="13861"/>
                </a:cubicBezTo>
                <a:cubicBezTo>
                  <a:pt x="12362" y="14806"/>
                  <a:pt x="11911" y="15240"/>
                  <a:pt x="11632" y="15437"/>
                </a:cubicBezTo>
                <a:cubicBezTo>
                  <a:pt x="11458" y="15560"/>
                  <a:pt x="11269" y="15432"/>
                  <a:pt x="11147" y="15119"/>
                </a:cubicBezTo>
                <a:lnTo>
                  <a:pt x="10509" y="13481"/>
                </a:lnTo>
                <a:cubicBezTo>
                  <a:pt x="10395" y="13189"/>
                  <a:pt x="10359" y="12779"/>
                  <a:pt x="10414" y="12408"/>
                </a:cubicBezTo>
                <a:cubicBezTo>
                  <a:pt x="10576" y="11331"/>
                  <a:pt x="10935" y="8947"/>
                  <a:pt x="11327" y="6483"/>
                </a:cubicBezTo>
                <a:cubicBezTo>
                  <a:pt x="11384" y="6124"/>
                  <a:pt x="11562" y="5962"/>
                  <a:pt x="11713" y="6123"/>
                </a:cubicBezTo>
                <a:cubicBezTo>
                  <a:pt x="13449" y="7974"/>
                  <a:pt x="15699" y="7346"/>
                  <a:pt x="17730" y="8555"/>
                </a:cubicBezTo>
                <a:cubicBezTo>
                  <a:pt x="17870" y="8638"/>
                  <a:pt x="17982" y="8888"/>
                  <a:pt x="18010" y="9213"/>
                </a:cubicBezTo>
                <a:cubicBezTo>
                  <a:pt x="18124" y="10539"/>
                  <a:pt x="18454" y="11713"/>
                  <a:pt x="18846" y="12308"/>
                </a:cubicBezTo>
                <a:cubicBezTo>
                  <a:pt x="19225" y="12884"/>
                  <a:pt x="19321" y="13076"/>
                  <a:pt x="19541" y="13741"/>
                </a:cubicBezTo>
                <a:cubicBezTo>
                  <a:pt x="19607" y="13938"/>
                  <a:pt x="19738" y="13913"/>
                  <a:pt x="19791" y="13698"/>
                </a:cubicBezTo>
                <a:cubicBezTo>
                  <a:pt x="19954" y="13037"/>
                  <a:pt x="19884" y="12369"/>
                  <a:pt x="19674" y="11518"/>
                </a:cubicBezTo>
                <a:cubicBezTo>
                  <a:pt x="19616" y="11281"/>
                  <a:pt x="19733" y="11017"/>
                  <a:pt x="19835" y="11157"/>
                </a:cubicBezTo>
                <a:cubicBezTo>
                  <a:pt x="20263" y="11754"/>
                  <a:pt x="20782" y="12636"/>
                  <a:pt x="20995" y="13005"/>
                </a:cubicBezTo>
                <a:cubicBezTo>
                  <a:pt x="21059" y="13116"/>
                  <a:pt x="21144" y="13165"/>
                  <a:pt x="21218" y="13090"/>
                </a:cubicBezTo>
                <a:cubicBezTo>
                  <a:pt x="21448" y="12856"/>
                  <a:pt x="21235" y="12423"/>
                  <a:pt x="21413" y="12265"/>
                </a:cubicBezTo>
                <a:cubicBezTo>
                  <a:pt x="21526" y="12164"/>
                  <a:pt x="21600" y="11797"/>
                  <a:pt x="21543" y="11336"/>
                </a:cubicBezTo>
                <a:cubicBezTo>
                  <a:pt x="21149" y="8169"/>
                  <a:pt x="20315" y="7096"/>
                  <a:pt x="19861" y="6398"/>
                </a:cubicBezTo>
                <a:cubicBezTo>
                  <a:pt x="19733" y="6199"/>
                  <a:pt x="19585" y="6080"/>
                  <a:pt x="19430" y="6045"/>
                </a:cubicBezTo>
                <a:cubicBezTo>
                  <a:pt x="18971" y="5941"/>
                  <a:pt x="17852" y="5576"/>
                  <a:pt x="16974" y="4391"/>
                </a:cubicBezTo>
                <a:cubicBezTo>
                  <a:pt x="14403" y="1460"/>
                  <a:pt x="11722" y="330"/>
                  <a:pt x="10842" y="19"/>
                </a:cubicBezTo>
                <a:cubicBezTo>
                  <a:pt x="10794" y="2"/>
                  <a:pt x="10746" y="-4"/>
                  <a:pt x="10699" y="3"/>
                </a:cubicBezTo>
                <a:close/>
              </a:path>
            </a:pathLst>
          </a:custGeom>
          <a:solidFill>
            <a:srgbClr val="000000"/>
          </a:solidFill>
          <a:ln w="12700">
            <a:miter lim="400000"/>
          </a:ln>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457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914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1371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1828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22860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2743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3200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3657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a:defRPr sz="3200">
                <a:solidFill>
                  <a:srgbClr val="FFFFFF"/>
                </a:solidFill>
                <a:latin typeface="+mn-lt"/>
                <a:ea typeface="+mn-ea"/>
                <a:cs typeface="+mn-cs"/>
                <a:sym typeface="ヒラギノ角ゴ ProN W3"/>
              </a:defRPr>
            </a:pPr>
            <a:endParaRPr/>
          </a:p>
        </p:txBody>
      </p:sp>
      <p:cxnSp>
        <p:nvCxnSpPr>
          <p:cNvPr id="11" name="直線コネクタ 10"/>
          <p:cNvCxnSpPr/>
          <p:nvPr/>
        </p:nvCxnSpPr>
        <p:spPr>
          <a:xfrm>
            <a:off x="3080418" y="2246726"/>
            <a:ext cx="961465" cy="10788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770343" y="2246727"/>
            <a:ext cx="961465" cy="10788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9702" y="4011343"/>
            <a:ext cx="3872975" cy="1682414"/>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41" y="22051"/>
            <a:ext cx="4686658" cy="524881"/>
          </a:xfrm>
          <a:prstGeom prst="rect">
            <a:avLst/>
          </a:prstGeom>
        </p:spPr>
      </p:pic>
      <p:sp>
        <p:nvSpPr>
          <p:cNvPr id="18" name="正方形/長方形 17"/>
          <p:cNvSpPr/>
          <p:nvPr/>
        </p:nvSpPr>
        <p:spPr>
          <a:xfrm>
            <a:off x="2979130" y="5351126"/>
            <a:ext cx="2125506" cy="338554"/>
          </a:xfrm>
          <a:prstGeom prst="rect">
            <a:avLst/>
          </a:prstGeom>
        </p:spPr>
        <p:txBody>
          <a:bodyPr wrap="square">
            <a:spAutoFit/>
          </a:bodyPr>
          <a:lstStyle/>
          <a:p>
            <a:pPr lvl="1" algn="ctr"/>
            <a:r>
              <a:rPr lang="ja-JP" altLang="en-US" sz="1600" dirty="0"/>
              <a:t>テープ貼付の例▶</a:t>
            </a:r>
          </a:p>
        </p:txBody>
      </p:sp>
      <p:pic>
        <p:nvPicPr>
          <p:cNvPr id="19" name="図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390" y="682060"/>
            <a:ext cx="3771581" cy="642518"/>
          </a:xfrm>
          <a:prstGeom prst="rect">
            <a:avLst/>
          </a:prstGeom>
        </p:spPr>
      </p:pic>
      <p:sp>
        <p:nvSpPr>
          <p:cNvPr id="20" name="テキスト ボックス 19"/>
          <p:cNvSpPr txBox="1"/>
          <p:nvPr/>
        </p:nvSpPr>
        <p:spPr>
          <a:xfrm>
            <a:off x="3790156" y="610775"/>
            <a:ext cx="389850" cy="338554"/>
          </a:xfrm>
          <a:prstGeom prst="rect">
            <a:avLst/>
          </a:prstGeom>
          <a:noFill/>
        </p:spPr>
        <p:txBody>
          <a:bodyPr wrap="none" rtlCol="0">
            <a:spAutoFit/>
          </a:bodyPr>
          <a:lstStyle/>
          <a:p>
            <a:r>
              <a:rPr kumimoji="1" lang="ja-JP" altLang="en-US" sz="1600" dirty="0"/>
              <a:t>Ⓡ</a:t>
            </a:r>
          </a:p>
        </p:txBody>
      </p:sp>
      <p:sp>
        <p:nvSpPr>
          <p:cNvPr id="13" name="テキスト ボックス 12">
            <a:extLst>
              <a:ext uri="{FF2B5EF4-FFF2-40B4-BE49-F238E27FC236}">
                <a16:creationId xmlns:a16="http://schemas.microsoft.com/office/drawing/2014/main" id="{C4A99672-E6B9-4EB3-89C2-65141B1E9D29}"/>
              </a:ext>
            </a:extLst>
          </p:cNvPr>
          <p:cNvSpPr txBox="1"/>
          <p:nvPr/>
        </p:nvSpPr>
        <p:spPr>
          <a:xfrm>
            <a:off x="256390" y="5780782"/>
            <a:ext cx="7293760" cy="1077218"/>
          </a:xfrm>
          <a:prstGeom prst="rect">
            <a:avLst/>
          </a:prstGeom>
          <a:noFill/>
        </p:spPr>
        <p:txBody>
          <a:bodyPr wrap="square" rtlCol="0">
            <a:spAutoFit/>
          </a:bodyPr>
          <a:lstStyle/>
          <a:p>
            <a:r>
              <a:rPr lang="en-US" altLang="ja-JP" sz="1600" dirty="0"/>
              <a:t>※</a:t>
            </a:r>
            <a:r>
              <a:rPr lang="ja-JP" altLang="en-US" sz="1600" dirty="0"/>
              <a:t>テープを貼るときは、引っ張らずに（伸ばさずに）貼ってください。</a:t>
            </a:r>
          </a:p>
          <a:p>
            <a:r>
              <a:rPr lang="en-US" altLang="ja-JP" sz="1600" dirty="0"/>
              <a:t>※</a:t>
            </a:r>
            <a:r>
              <a:rPr lang="ja-JP" altLang="en-US" sz="1600" dirty="0"/>
              <a:t>テープは衛生面を考慮し、入浴時などに取り換えてください。</a:t>
            </a:r>
            <a:endParaRPr lang="en-US" altLang="ja-JP" sz="1600" dirty="0"/>
          </a:p>
          <a:p>
            <a:r>
              <a:rPr lang="en-US" altLang="ja-JP" sz="1600" dirty="0">
                <a:latin typeface="+mn-ea"/>
              </a:rPr>
              <a:t>※</a:t>
            </a:r>
            <a:r>
              <a:rPr lang="ja-JP" altLang="en-US" sz="1600" dirty="0">
                <a:latin typeface="+mn-ea"/>
              </a:rPr>
              <a:t>テープを剥がすときは矯正具が外れないよう右図の矢印で示した方向にゆっくり剥がしてください。</a:t>
            </a:r>
          </a:p>
        </p:txBody>
      </p:sp>
      <p:grpSp>
        <p:nvGrpSpPr>
          <p:cNvPr id="17" name="グループ化 16">
            <a:extLst>
              <a:ext uri="{FF2B5EF4-FFF2-40B4-BE49-F238E27FC236}">
                <a16:creationId xmlns:a16="http://schemas.microsoft.com/office/drawing/2014/main" id="{17AECC54-67FE-41E9-A834-1E7088220625}"/>
              </a:ext>
            </a:extLst>
          </p:cNvPr>
          <p:cNvGrpSpPr/>
          <p:nvPr/>
        </p:nvGrpSpPr>
        <p:grpSpPr>
          <a:xfrm>
            <a:off x="5456373" y="76664"/>
            <a:ext cx="3771581" cy="1214552"/>
            <a:chOff x="5259777" y="41111"/>
            <a:chExt cx="3771581" cy="1214552"/>
          </a:xfrm>
        </p:grpSpPr>
        <p:sp>
          <p:nvSpPr>
            <p:cNvPr id="21" name="正方形/長方形 20">
              <a:extLst>
                <a:ext uri="{FF2B5EF4-FFF2-40B4-BE49-F238E27FC236}">
                  <a16:creationId xmlns:a16="http://schemas.microsoft.com/office/drawing/2014/main" id="{A7593538-E8E2-43C8-B7E7-552B5D1DBD23}"/>
                </a:ext>
              </a:extLst>
            </p:cNvPr>
            <p:cNvSpPr/>
            <p:nvPr/>
          </p:nvSpPr>
          <p:spPr>
            <a:xfrm>
              <a:off x="5259777" y="41111"/>
              <a:ext cx="3771581" cy="523220"/>
            </a:xfrm>
            <a:prstGeom prst="rect">
              <a:avLst/>
            </a:prstGeom>
          </p:spPr>
          <p:txBody>
            <a:bodyPr wrap="square">
              <a:spAutoFit/>
            </a:bodyPr>
            <a:lstStyle/>
            <a:p>
              <a:r>
                <a:rPr lang="ja-JP" altLang="en-US" sz="1600" dirty="0">
                  <a:solidFill>
                    <a:schemeClr val="accent1">
                      <a:lumMod val="75000"/>
                    </a:schemeClr>
                  </a:solidFill>
                  <a:latin typeface="+mn-ea"/>
                </a:rPr>
                <a:t>「</a:t>
              </a:r>
              <a:r>
                <a:rPr lang="ja-JP" altLang="en-US" sz="1600" b="1" dirty="0">
                  <a:solidFill>
                    <a:schemeClr val="accent1">
                      <a:lumMod val="75000"/>
                    </a:schemeClr>
                  </a:solidFill>
                  <a:latin typeface="+mn-ea"/>
                </a:rPr>
                <a:t>巻き爪を知る・治す・予防する</a:t>
              </a:r>
              <a:r>
                <a:rPr lang="ja-JP" altLang="en-US" sz="1600" dirty="0">
                  <a:solidFill>
                    <a:schemeClr val="accent1">
                      <a:lumMod val="75000"/>
                    </a:schemeClr>
                  </a:solidFill>
                  <a:latin typeface="+mn-ea"/>
                </a:rPr>
                <a:t>」はこちら</a:t>
              </a:r>
              <a:endParaRPr lang="en-US" altLang="ja-JP" sz="1600" dirty="0">
                <a:solidFill>
                  <a:schemeClr val="accent1">
                    <a:lumMod val="75000"/>
                  </a:schemeClr>
                </a:solidFill>
                <a:latin typeface="+mn-ea"/>
              </a:endParaRPr>
            </a:p>
            <a:p>
              <a:r>
                <a:rPr lang="en-US" altLang="ja-JP" sz="1200" dirty="0">
                  <a:solidFill>
                    <a:schemeClr val="accent1">
                      <a:lumMod val="75000"/>
                    </a:schemeClr>
                  </a:solidFill>
                  <a:latin typeface="+mn-ea"/>
                  <a:hlinkClick r:id="rId5">
                    <a:extLst>
                      <a:ext uri="{A12FA001-AC4F-418D-AE19-62706E023703}">
                        <ahyp:hlinkClr xmlns:ahyp="http://schemas.microsoft.com/office/drawing/2018/hyperlinkcolor" val="tx"/>
                      </a:ext>
                    </a:extLst>
                  </a:hlinkClick>
                </a:rPr>
                <a:t>https://www.maruho.co.jp/kanja/makizume/</a:t>
              </a:r>
              <a:endParaRPr lang="ja-JP" altLang="en-US" sz="1200" dirty="0">
                <a:solidFill>
                  <a:schemeClr val="accent1">
                    <a:lumMod val="75000"/>
                  </a:schemeClr>
                </a:solidFill>
                <a:latin typeface="+mn-ea"/>
              </a:endParaRPr>
            </a:p>
          </p:txBody>
        </p:sp>
        <p:pic>
          <p:nvPicPr>
            <p:cNvPr id="22" name="図 21">
              <a:extLst>
                <a:ext uri="{FF2B5EF4-FFF2-40B4-BE49-F238E27FC236}">
                  <a16:creationId xmlns:a16="http://schemas.microsoft.com/office/drawing/2014/main" id="{25F68B76-B001-4CDA-96C0-D92E9AB5A2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50" t="4973" r="6059" b="6395"/>
            <a:stretch/>
          </p:blipFill>
          <p:spPr>
            <a:xfrm>
              <a:off x="8039743" y="532038"/>
              <a:ext cx="715962" cy="723625"/>
            </a:xfrm>
            <a:prstGeom prst="rect">
              <a:avLst/>
            </a:prstGeom>
          </p:spPr>
        </p:pic>
      </p:grpSp>
      <p:grpSp>
        <p:nvGrpSpPr>
          <p:cNvPr id="10" name="グループ化 9">
            <a:extLst>
              <a:ext uri="{FF2B5EF4-FFF2-40B4-BE49-F238E27FC236}">
                <a16:creationId xmlns:a16="http://schemas.microsoft.com/office/drawing/2014/main" id="{30A0AEDA-92EC-4DEE-8DF7-9ADD656399D0}"/>
              </a:ext>
            </a:extLst>
          </p:cNvPr>
          <p:cNvGrpSpPr/>
          <p:nvPr/>
        </p:nvGrpSpPr>
        <p:grpSpPr>
          <a:xfrm>
            <a:off x="7705691" y="5776892"/>
            <a:ext cx="1206986" cy="1004444"/>
            <a:chOff x="7705691" y="5776892"/>
            <a:chExt cx="1206986" cy="1004444"/>
          </a:xfrm>
        </p:grpSpPr>
        <p:pic>
          <p:nvPicPr>
            <p:cNvPr id="3" name="図 2">
              <a:extLst>
                <a:ext uri="{FF2B5EF4-FFF2-40B4-BE49-F238E27FC236}">
                  <a16:creationId xmlns:a16="http://schemas.microsoft.com/office/drawing/2014/main" id="{2ED99C87-6B10-4548-BA7C-819B57AF8B90}"/>
                </a:ext>
              </a:extLst>
            </p:cNvPr>
            <p:cNvPicPr>
              <a:picLocks noChangeAspect="1"/>
            </p:cNvPicPr>
            <p:nvPr/>
          </p:nvPicPr>
          <p:blipFill>
            <a:blip r:embed="rId7"/>
            <a:stretch>
              <a:fillRect/>
            </a:stretch>
          </p:blipFill>
          <p:spPr>
            <a:xfrm>
              <a:off x="7705691" y="5776892"/>
              <a:ext cx="1206986" cy="1004444"/>
            </a:xfrm>
            <a:prstGeom prst="rect">
              <a:avLst/>
            </a:prstGeom>
          </p:spPr>
        </p:pic>
        <p:sp>
          <p:nvSpPr>
            <p:cNvPr id="9" name="矢印: 上 8">
              <a:extLst>
                <a:ext uri="{FF2B5EF4-FFF2-40B4-BE49-F238E27FC236}">
                  <a16:creationId xmlns:a16="http://schemas.microsoft.com/office/drawing/2014/main" id="{27FF64EF-D038-4360-B1E5-E838AF3D63D4}"/>
                </a:ext>
              </a:extLst>
            </p:cNvPr>
            <p:cNvSpPr/>
            <p:nvPr/>
          </p:nvSpPr>
          <p:spPr>
            <a:xfrm rot="19373298">
              <a:off x="8399661" y="6094426"/>
              <a:ext cx="206952" cy="369378"/>
            </a:xfrm>
            <a:prstGeom prst="upArrow">
              <a:avLst>
                <a:gd name="adj1" fmla="val 50000"/>
                <a:gd name="adj2" fmla="val 66863"/>
              </a:avLst>
            </a:prstGeom>
            <a:solidFill>
              <a:srgbClr val="0C4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9935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250443" y="1722926"/>
            <a:ext cx="4756772" cy="2088649"/>
            <a:chOff x="148935" y="2973756"/>
            <a:chExt cx="8846130" cy="3884244"/>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35" y="2973756"/>
              <a:ext cx="8846130" cy="3884244"/>
            </a:xfrm>
            <a:prstGeom prst="rect">
              <a:avLst/>
            </a:prstGeom>
          </p:spPr>
        </p:pic>
        <p:sp>
          <p:nvSpPr>
            <p:cNvPr id="5" name="テキスト ボックス 4"/>
            <p:cNvSpPr txBox="1"/>
            <p:nvPr/>
          </p:nvSpPr>
          <p:spPr>
            <a:xfrm>
              <a:off x="4061135" y="3692263"/>
              <a:ext cx="1292578" cy="497808"/>
            </a:xfrm>
            <a:prstGeom prst="rect">
              <a:avLst/>
            </a:prstGeom>
            <a:noFill/>
          </p:spPr>
          <p:txBody>
            <a:bodyPr wrap="square" lIns="99569" tIns="49785" rIns="99569" bIns="49785" rtlCol="0">
              <a:spAutoFit/>
            </a:bodyPr>
            <a:lstStyle/>
            <a:p>
              <a:pPr algn="ctr"/>
              <a:r>
                <a:rPr lang="ja-JP" altLang="en-US" sz="1200" dirty="0">
                  <a:latin typeface="Meiryo UI" panose="020B0604030504040204" pitchFamily="50" charset="-128"/>
                  <a:ea typeface="Meiryo UI" panose="020B0604030504040204" pitchFamily="50" charset="-128"/>
                </a:rPr>
                <a:t>爪の裏</a:t>
              </a:r>
            </a:p>
          </p:txBody>
        </p:sp>
        <p:sp>
          <p:nvSpPr>
            <p:cNvPr id="6" name="テキスト ボックス 5"/>
            <p:cNvSpPr txBox="1"/>
            <p:nvPr/>
          </p:nvSpPr>
          <p:spPr>
            <a:xfrm>
              <a:off x="1249462" y="3673554"/>
              <a:ext cx="1292578" cy="497808"/>
            </a:xfrm>
            <a:prstGeom prst="rect">
              <a:avLst/>
            </a:prstGeom>
            <a:noFill/>
          </p:spPr>
          <p:txBody>
            <a:bodyPr wrap="square" lIns="99569" tIns="49785" rIns="99569" bIns="49785" rtlCol="0">
              <a:spAutoFit/>
            </a:bodyPr>
            <a:lstStyle/>
            <a:p>
              <a:pPr algn="ctr"/>
              <a:r>
                <a:rPr lang="ja-JP" altLang="en-US" sz="1200" dirty="0">
                  <a:latin typeface="Meiryo UI" panose="020B0604030504040204" pitchFamily="50" charset="-128"/>
                  <a:ea typeface="Meiryo UI" panose="020B0604030504040204" pitchFamily="50" charset="-128"/>
                </a:rPr>
                <a:t>爪の溝</a:t>
              </a:r>
            </a:p>
          </p:txBody>
        </p:sp>
      </p:grpSp>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208" y="3709830"/>
            <a:ext cx="1018727" cy="583490"/>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826" y="457200"/>
            <a:ext cx="1018727" cy="583490"/>
          </a:xfrm>
          <a:prstGeom prst="rect">
            <a:avLst/>
          </a:prstGeom>
        </p:spPr>
      </p:pic>
      <p:sp>
        <p:nvSpPr>
          <p:cNvPr id="2" name="タイトル 1"/>
          <p:cNvSpPr>
            <a:spLocks noGrp="1"/>
          </p:cNvSpPr>
          <p:nvPr>
            <p:ph type="title"/>
          </p:nvPr>
        </p:nvSpPr>
        <p:spPr>
          <a:xfrm>
            <a:off x="629237" y="477233"/>
            <a:ext cx="3384709" cy="595120"/>
          </a:xfrm>
        </p:spPr>
        <p:txBody>
          <a:bodyPr>
            <a:noAutofit/>
          </a:bodyPr>
          <a:lstStyle/>
          <a:p>
            <a:r>
              <a:rPr kumimoji="1" lang="ja-JP" altLang="en-US" sz="2400" b="1" dirty="0">
                <a:solidFill>
                  <a:srgbClr val="00589A"/>
                </a:solidFill>
                <a:latin typeface="Meiryo UI" panose="020B0604030504040204" pitchFamily="50" charset="-128"/>
                <a:ea typeface="Meiryo UI" panose="020B0604030504040204" pitchFamily="50" charset="-128"/>
              </a:rPr>
              <a:t>爪を清潔に保ちましょう</a:t>
            </a:r>
          </a:p>
        </p:txBody>
      </p:sp>
      <p:sp>
        <p:nvSpPr>
          <p:cNvPr id="11" name="テキスト ボックス 10"/>
          <p:cNvSpPr txBox="1"/>
          <p:nvPr/>
        </p:nvSpPr>
        <p:spPr>
          <a:xfrm>
            <a:off x="470931" y="1084837"/>
            <a:ext cx="4114792"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角質は、</a:t>
            </a:r>
            <a:r>
              <a:rPr lang="ja-JP" altLang="en-US" sz="1600" dirty="0">
                <a:solidFill>
                  <a:srgbClr val="FF3333"/>
                </a:solidFill>
                <a:latin typeface="Meiryo UI" panose="020B0604030504040204" pitchFamily="50" charset="-128"/>
                <a:ea typeface="Meiryo UI" panose="020B0604030504040204" pitchFamily="50" charset="-128"/>
              </a:rPr>
              <a:t>爪の溝</a:t>
            </a:r>
            <a:r>
              <a:rPr lang="ja-JP" altLang="en-US" sz="1600" dirty="0">
                <a:latin typeface="Meiryo UI" panose="020B0604030504040204" pitchFamily="50" charset="-128"/>
                <a:ea typeface="Meiryo UI" panose="020B0604030504040204" pitchFamily="50" charset="-128"/>
              </a:rPr>
              <a:t>や</a:t>
            </a:r>
            <a:r>
              <a:rPr lang="ja-JP" altLang="en-US" sz="1600" dirty="0">
                <a:solidFill>
                  <a:srgbClr val="FF3333"/>
                </a:solidFill>
                <a:latin typeface="Meiryo UI" panose="020B0604030504040204" pitchFamily="50" charset="-128"/>
                <a:ea typeface="Meiryo UI" panose="020B0604030504040204" pitchFamily="50" charset="-128"/>
              </a:rPr>
              <a:t>爪の裏</a:t>
            </a:r>
            <a:r>
              <a:rPr lang="ja-JP" altLang="en-US" sz="1600" dirty="0">
                <a:latin typeface="Meiryo UI" panose="020B0604030504040204" pitchFamily="50" charset="-128"/>
                <a:ea typeface="Meiryo UI" panose="020B0604030504040204" pitchFamily="50" charset="-128"/>
              </a:rPr>
              <a:t>にたまりやすいです。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柔らかい毛のブラシを用いて、泡立てた石けんで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やさしく洗いましょう。</a:t>
            </a:r>
            <a:endParaRPr kumimoji="1"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062221" y="6348192"/>
            <a:ext cx="7081779"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監修：埼玉県済生会川口総合病院　皮膚科主任部長　高山 かおる</a:t>
            </a:r>
          </a:p>
        </p:txBody>
      </p:sp>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9073" y="1768851"/>
            <a:ext cx="3796977" cy="2337567"/>
          </a:xfrm>
          <a:prstGeom prst="rect">
            <a:avLst/>
          </a:prstGeom>
        </p:spPr>
      </p:pic>
      <p:sp>
        <p:nvSpPr>
          <p:cNvPr id="16" name="テキスト ボックス 15"/>
          <p:cNvSpPr txBox="1"/>
          <p:nvPr/>
        </p:nvSpPr>
        <p:spPr>
          <a:xfrm>
            <a:off x="5053502" y="1084837"/>
            <a:ext cx="405500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爪を中心に、爪の溝・根元・爪の下の指先も保湿しましょう。</a:t>
            </a:r>
            <a:r>
              <a:rPr lang="ja-JP" altLang="en-US" sz="1600" dirty="0">
                <a:latin typeface="Meiryo UI" panose="020B0604030504040204" pitchFamily="50" charset="-128"/>
                <a:ea typeface="Meiryo UI" panose="020B0604030504040204" pitchFamily="50" charset="-128"/>
              </a:rPr>
              <a:t>保湿剤はべたつきの少ないクリーム剤が良いでしょう。</a:t>
            </a:r>
            <a:endParaRPr kumimoji="1" lang="en-US" altLang="ja-JP" sz="16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4595" y="457200"/>
            <a:ext cx="1018727" cy="583490"/>
          </a:xfrm>
          <a:prstGeom prst="rect">
            <a:avLst/>
          </a:prstGeom>
        </p:spPr>
      </p:pic>
      <p:sp>
        <p:nvSpPr>
          <p:cNvPr id="18" name="タイトル 1"/>
          <p:cNvSpPr txBox="1">
            <a:spLocks/>
          </p:cNvSpPr>
          <p:nvPr/>
        </p:nvSpPr>
        <p:spPr>
          <a:xfrm>
            <a:off x="5239073" y="484833"/>
            <a:ext cx="2950186" cy="595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rgbClr val="00589A"/>
                </a:solidFill>
                <a:latin typeface="Meiryo UI" panose="020B0604030504040204" pitchFamily="50" charset="-128"/>
                <a:ea typeface="Meiryo UI" panose="020B0604030504040204" pitchFamily="50" charset="-128"/>
              </a:rPr>
              <a:t>毎日保湿しましょう</a:t>
            </a:r>
          </a:p>
        </p:txBody>
      </p:sp>
      <p:sp>
        <p:nvSpPr>
          <p:cNvPr id="21" name="テキスト ボックス 20"/>
          <p:cNvSpPr txBox="1"/>
          <p:nvPr/>
        </p:nvSpPr>
        <p:spPr>
          <a:xfrm>
            <a:off x="543890" y="4331513"/>
            <a:ext cx="5039583"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爪の</a:t>
            </a:r>
            <a:r>
              <a:rPr kumimoji="1" lang="ja-JP" altLang="en-US" sz="1600" dirty="0">
                <a:solidFill>
                  <a:srgbClr val="FF3333"/>
                </a:solidFill>
                <a:latin typeface="Meiryo UI" panose="020B0604030504040204" pitchFamily="50" charset="-128"/>
                <a:ea typeface="Meiryo UI" panose="020B0604030504040204" pitchFamily="50" charset="-128"/>
              </a:rPr>
              <a:t>先端は四角く</a:t>
            </a:r>
            <a:r>
              <a:rPr kumimoji="1" lang="ja-JP" altLang="en-US" sz="1600" dirty="0">
                <a:latin typeface="Meiryo UI" panose="020B0604030504040204" pitchFamily="50" charset="-128"/>
                <a:ea typeface="Meiryo UI" panose="020B0604030504040204" pitchFamily="50" charset="-128"/>
              </a:rPr>
              <a:t>、</a:t>
            </a:r>
            <a:r>
              <a:rPr kumimoji="1" lang="ja-JP" altLang="en-US" sz="1600" dirty="0">
                <a:solidFill>
                  <a:srgbClr val="FF3333"/>
                </a:solidFill>
                <a:latin typeface="Meiryo UI" panose="020B0604030504040204" pitchFamily="50" charset="-128"/>
                <a:ea typeface="Meiryo UI" panose="020B0604030504040204" pitchFamily="50" charset="-128"/>
              </a:rPr>
              <a:t>指と同じ長さ</a:t>
            </a:r>
            <a:r>
              <a:rPr kumimoji="1" lang="ja-JP" altLang="en-US" sz="1600" dirty="0">
                <a:latin typeface="Meiryo UI" panose="020B0604030504040204" pitchFamily="50" charset="-128"/>
                <a:ea typeface="Meiryo UI" panose="020B0604030504040204" pitchFamily="50" charset="-128"/>
              </a:rPr>
              <a:t>になるように切りましょう。</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とがった角はやすりがけをして、引っかからないようにしましょう。</a:t>
            </a:r>
            <a:endParaRPr kumimoji="1" lang="en-US" altLang="ja-JP" sz="16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3185" y="5149340"/>
            <a:ext cx="1950620" cy="1535145"/>
          </a:xfrm>
          <a:prstGeom prst="rect">
            <a:avLst/>
          </a:prstGeom>
        </p:spPr>
      </p:pic>
      <p:pic>
        <p:nvPicPr>
          <p:cNvPr id="23" name="図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7557" y="4954481"/>
            <a:ext cx="1598524" cy="1730004"/>
          </a:xfrm>
          <a:prstGeom prst="rect">
            <a:avLst/>
          </a:prstGeom>
        </p:spPr>
      </p:pic>
      <p:grpSp>
        <p:nvGrpSpPr>
          <p:cNvPr id="24" name="グループ化 23"/>
          <p:cNvGrpSpPr/>
          <p:nvPr/>
        </p:nvGrpSpPr>
        <p:grpSpPr>
          <a:xfrm>
            <a:off x="5806215" y="4148653"/>
            <a:ext cx="3114053" cy="2038907"/>
            <a:chOff x="4686861" y="3320437"/>
            <a:chExt cx="3311756" cy="2355493"/>
          </a:xfrm>
        </p:grpSpPr>
        <p:pic>
          <p:nvPicPr>
            <p:cNvPr id="25" name="図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8690" y="3320437"/>
              <a:ext cx="3269927" cy="2117940"/>
            </a:xfrm>
            <a:prstGeom prst="rect">
              <a:avLst/>
            </a:prstGeom>
          </p:spPr>
        </p:pic>
        <p:grpSp>
          <p:nvGrpSpPr>
            <p:cNvPr id="26" name="グループ化 25"/>
            <p:cNvGrpSpPr/>
            <p:nvPr/>
          </p:nvGrpSpPr>
          <p:grpSpPr>
            <a:xfrm>
              <a:off x="4686861" y="3399100"/>
              <a:ext cx="3288254" cy="2276830"/>
              <a:chOff x="4588456" y="3144209"/>
              <a:chExt cx="2510251" cy="2109178"/>
            </a:xfrm>
          </p:grpSpPr>
          <p:sp>
            <p:nvSpPr>
              <p:cNvPr id="27" name="角丸四角形吹き出し 18"/>
              <p:cNvSpPr/>
              <p:nvPr/>
            </p:nvSpPr>
            <p:spPr>
              <a:xfrm>
                <a:off x="4588456" y="3144209"/>
                <a:ext cx="2510251" cy="2109178"/>
              </a:xfrm>
              <a:custGeom>
                <a:avLst/>
                <a:gdLst>
                  <a:gd name="connsiteX0" fmla="*/ 0 w 2122724"/>
                  <a:gd name="connsiteY0" fmla="*/ 298570 h 1791383"/>
                  <a:gd name="connsiteX1" fmla="*/ 298570 w 2122724"/>
                  <a:gd name="connsiteY1" fmla="*/ 0 h 1791383"/>
                  <a:gd name="connsiteX2" fmla="*/ 353787 w 2122724"/>
                  <a:gd name="connsiteY2" fmla="*/ 0 h 1791383"/>
                  <a:gd name="connsiteX3" fmla="*/ 353787 w 2122724"/>
                  <a:gd name="connsiteY3" fmla="*/ 0 h 1791383"/>
                  <a:gd name="connsiteX4" fmla="*/ 884468 w 2122724"/>
                  <a:gd name="connsiteY4" fmla="*/ 0 h 1791383"/>
                  <a:gd name="connsiteX5" fmla="*/ 1824154 w 2122724"/>
                  <a:gd name="connsiteY5" fmla="*/ 0 h 1791383"/>
                  <a:gd name="connsiteX6" fmla="*/ 2122724 w 2122724"/>
                  <a:gd name="connsiteY6" fmla="*/ 298570 h 1791383"/>
                  <a:gd name="connsiteX7" fmla="*/ 2122724 w 2122724"/>
                  <a:gd name="connsiteY7" fmla="*/ 298564 h 1791383"/>
                  <a:gd name="connsiteX8" fmla="*/ 2122724 w 2122724"/>
                  <a:gd name="connsiteY8" fmla="*/ 298564 h 1791383"/>
                  <a:gd name="connsiteX9" fmla="*/ 2122724 w 2122724"/>
                  <a:gd name="connsiteY9" fmla="*/ 746410 h 1791383"/>
                  <a:gd name="connsiteX10" fmla="*/ 2122724 w 2122724"/>
                  <a:gd name="connsiteY10" fmla="*/ 1492813 h 1791383"/>
                  <a:gd name="connsiteX11" fmla="*/ 1824154 w 2122724"/>
                  <a:gd name="connsiteY11" fmla="*/ 1791383 h 1791383"/>
                  <a:gd name="connsiteX12" fmla="*/ 884468 w 2122724"/>
                  <a:gd name="connsiteY12" fmla="*/ 1791383 h 1791383"/>
                  <a:gd name="connsiteX13" fmla="*/ 353787 w 2122724"/>
                  <a:gd name="connsiteY13" fmla="*/ 1791383 h 1791383"/>
                  <a:gd name="connsiteX14" fmla="*/ 353787 w 2122724"/>
                  <a:gd name="connsiteY14" fmla="*/ 1791383 h 1791383"/>
                  <a:gd name="connsiteX15" fmla="*/ 298570 w 2122724"/>
                  <a:gd name="connsiteY15" fmla="*/ 1791383 h 1791383"/>
                  <a:gd name="connsiteX16" fmla="*/ 0 w 2122724"/>
                  <a:gd name="connsiteY16" fmla="*/ 1492813 h 1791383"/>
                  <a:gd name="connsiteX17" fmla="*/ 0 w 2122724"/>
                  <a:gd name="connsiteY17" fmla="*/ 746410 h 1791383"/>
                  <a:gd name="connsiteX18" fmla="*/ -205522 w 2122724"/>
                  <a:gd name="connsiteY18" fmla="*/ 374972 h 1791383"/>
                  <a:gd name="connsiteX19" fmla="*/ 0 w 2122724"/>
                  <a:gd name="connsiteY19" fmla="*/ 298564 h 1791383"/>
                  <a:gd name="connsiteX20" fmla="*/ 0 w 2122724"/>
                  <a:gd name="connsiteY20" fmla="*/ 298570 h 1791383"/>
                  <a:gd name="connsiteX0" fmla="*/ 0 w 2122724"/>
                  <a:gd name="connsiteY0" fmla="*/ 298570 h 1791383"/>
                  <a:gd name="connsiteX1" fmla="*/ 298570 w 2122724"/>
                  <a:gd name="connsiteY1" fmla="*/ 0 h 1791383"/>
                  <a:gd name="connsiteX2" fmla="*/ 353787 w 2122724"/>
                  <a:gd name="connsiteY2" fmla="*/ 0 h 1791383"/>
                  <a:gd name="connsiteX3" fmla="*/ 353787 w 2122724"/>
                  <a:gd name="connsiteY3" fmla="*/ 0 h 1791383"/>
                  <a:gd name="connsiteX4" fmla="*/ 884468 w 2122724"/>
                  <a:gd name="connsiteY4" fmla="*/ 0 h 1791383"/>
                  <a:gd name="connsiteX5" fmla="*/ 1824154 w 2122724"/>
                  <a:gd name="connsiteY5" fmla="*/ 0 h 1791383"/>
                  <a:gd name="connsiteX6" fmla="*/ 2122724 w 2122724"/>
                  <a:gd name="connsiteY6" fmla="*/ 298570 h 1791383"/>
                  <a:gd name="connsiteX7" fmla="*/ 2122724 w 2122724"/>
                  <a:gd name="connsiteY7" fmla="*/ 298564 h 1791383"/>
                  <a:gd name="connsiteX8" fmla="*/ 2122724 w 2122724"/>
                  <a:gd name="connsiteY8" fmla="*/ 298564 h 1791383"/>
                  <a:gd name="connsiteX9" fmla="*/ 2122724 w 2122724"/>
                  <a:gd name="connsiteY9" fmla="*/ 746410 h 1791383"/>
                  <a:gd name="connsiteX10" fmla="*/ 2122724 w 2122724"/>
                  <a:gd name="connsiteY10" fmla="*/ 1492813 h 1791383"/>
                  <a:gd name="connsiteX11" fmla="*/ 1824154 w 2122724"/>
                  <a:gd name="connsiteY11" fmla="*/ 1791383 h 1791383"/>
                  <a:gd name="connsiteX12" fmla="*/ 884468 w 2122724"/>
                  <a:gd name="connsiteY12" fmla="*/ 1791383 h 1791383"/>
                  <a:gd name="connsiteX13" fmla="*/ 353787 w 2122724"/>
                  <a:gd name="connsiteY13" fmla="*/ 1791383 h 1791383"/>
                  <a:gd name="connsiteX14" fmla="*/ 353787 w 2122724"/>
                  <a:gd name="connsiteY14" fmla="*/ 1791383 h 1791383"/>
                  <a:gd name="connsiteX15" fmla="*/ 298570 w 2122724"/>
                  <a:gd name="connsiteY15" fmla="*/ 1791383 h 1791383"/>
                  <a:gd name="connsiteX16" fmla="*/ 0 w 2122724"/>
                  <a:gd name="connsiteY16" fmla="*/ 1492813 h 1791383"/>
                  <a:gd name="connsiteX17" fmla="*/ 0 w 2122724"/>
                  <a:gd name="connsiteY17" fmla="*/ 746410 h 1791383"/>
                  <a:gd name="connsiteX18" fmla="*/ 0 w 2122724"/>
                  <a:gd name="connsiteY18" fmla="*/ 298564 h 1791383"/>
                  <a:gd name="connsiteX19" fmla="*/ 0 w 2122724"/>
                  <a:gd name="connsiteY19" fmla="*/ 298570 h 179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2724" h="1791383">
                    <a:moveTo>
                      <a:pt x="0" y="298570"/>
                    </a:moveTo>
                    <a:cubicBezTo>
                      <a:pt x="0" y="133674"/>
                      <a:pt x="133674" y="0"/>
                      <a:pt x="298570" y="0"/>
                    </a:cubicBezTo>
                    <a:lnTo>
                      <a:pt x="353787" y="0"/>
                    </a:lnTo>
                    <a:lnTo>
                      <a:pt x="353787" y="0"/>
                    </a:lnTo>
                    <a:lnTo>
                      <a:pt x="884468" y="0"/>
                    </a:lnTo>
                    <a:lnTo>
                      <a:pt x="1824154" y="0"/>
                    </a:lnTo>
                    <a:cubicBezTo>
                      <a:pt x="1989050" y="0"/>
                      <a:pt x="2122724" y="133674"/>
                      <a:pt x="2122724" y="298570"/>
                    </a:cubicBezTo>
                    <a:lnTo>
                      <a:pt x="2122724" y="298564"/>
                    </a:lnTo>
                    <a:lnTo>
                      <a:pt x="2122724" y="298564"/>
                    </a:lnTo>
                    <a:lnTo>
                      <a:pt x="2122724" y="746410"/>
                    </a:lnTo>
                    <a:lnTo>
                      <a:pt x="2122724" y="1492813"/>
                    </a:lnTo>
                    <a:cubicBezTo>
                      <a:pt x="2122724" y="1657709"/>
                      <a:pt x="1989050" y="1791383"/>
                      <a:pt x="1824154" y="1791383"/>
                    </a:cubicBezTo>
                    <a:lnTo>
                      <a:pt x="884468" y="1791383"/>
                    </a:lnTo>
                    <a:lnTo>
                      <a:pt x="353787" y="1791383"/>
                    </a:lnTo>
                    <a:lnTo>
                      <a:pt x="353787" y="1791383"/>
                    </a:lnTo>
                    <a:lnTo>
                      <a:pt x="298570" y="1791383"/>
                    </a:lnTo>
                    <a:cubicBezTo>
                      <a:pt x="133674" y="1791383"/>
                      <a:pt x="0" y="1657709"/>
                      <a:pt x="0" y="1492813"/>
                    </a:cubicBezTo>
                    <a:lnTo>
                      <a:pt x="0" y="746410"/>
                    </a:lnTo>
                    <a:lnTo>
                      <a:pt x="0" y="298564"/>
                    </a:lnTo>
                    <a:lnTo>
                      <a:pt x="0" y="298570"/>
                    </a:lnTo>
                    <a:close/>
                  </a:path>
                </a:pathLst>
              </a:custGeom>
              <a:noFill/>
              <a:ln>
                <a:solidFill>
                  <a:srgbClr val="FF9999"/>
                </a:solidFill>
                <a:prstDash val="sysDot"/>
              </a:ln>
            </p:spPr>
            <p:style>
              <a:lnRef idx="2">
                <a:schemeClr val="accent4"/>
              </a:lnRef>
              <a:fillRef idx="1">
                <a:schemeClr val="lt1"/>
              </a:fillRef>
              <a:effectRef idx="0">
                <a:schemeClr val="accent4"/>
              </a:effectRef>
              <a:fontRef idx="minor">
                <a:schemeClr val="dk1"/>
              </a:fontRef>
            </p:style>
            <p:txBody>
              <a:bodyPr lIns="36000" tIns="36000" rIns="36000" bIns="36000" rtlCol="0" anchor="b"/>
              <a:lstStyle/>
              <a:p>
                <a:pPr algn="ctr"/>
                <a:endParaRPr lang="ja-JP" altLang="en-US" sz="10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935271" y="4890768"/>
                <a:ext cx="1936188" cy="285114"/>
              </a:xfrm>
              <a:prstGeom prst="rect">
                <a:avLst/>
              </a:prstGeom>
            </p:spPr>
            <p:txBody>
              <a:bodyPr wrap="none">
                <a:spAutoFit/>
              </a:bodyPr>
              <a:lstStyle/>
              <a:p>
                <a:pPr algn="ctr"/>
                <a:r>
                  <a:rPr lang="ja-JP" altLang="en-US" sz="1400" dirty="0">
                    <a:latin typeface="Meiryo UI" panose="020B0604030504040204" pitchFamily="50" charset="-128"/>
                    <a:ea typeface="Meiryo UI" panose="020B0604030504040204" pitchFamily="50" charset="-128"/>
                  </a:rPr>
                  <a:t>足の爪切りは</a:t>
                </a:r>
                <a:r>
                  <a:rPr lang="ja-JP" altLang="en-US" sz="1400" dirty="0">
                    <a:solidFill>
                      <a:srgbClr val="FF3333"/>
                    </a:solidFill>
                    <a:latin typeface="Meiryo UI" panose="020B0604030504040204" pitchFamily="50" charset="-128"/>
                    <a:ea typeface="Meiryo UI" panose="020B0604030504040204" pitchFamily="50" charset="-128"/>
                  </a:rPr>
                  <a:t>直線刃</a:t>
                </a:r>
                <a:r>
                  <a:rPr lang="ja-JP" altLang="en-US" sz="1400" dirty="0">
                    <a:latin typeface="Meiryo UI" panose="020B0604030504040204" pitchFamily="50" charset="-128"/>
                    <a:ea typeface="Meiryo UI" panose="020B0604030504040204" pitchFamily="50" charset="-128"/>
                  </a:rPr>
                  <a:t>がオススメ！</a:t>
                </a:r>
              </a:p>
            </p:txBody>
          </p:sp>
        </p:grpSp>
      </p:grpSp>
      <p:sp>
        <p:nvSpPr>
          <p:cNvPr id="30" name="タイトル 1"/>
          <p:cNvSpPr txBox="1">
            <a:spLocks/>
          </p:cNvSpPr>
          <p:nvPr/>
        </p:nvSpPr>
        <p:spPr>
          <a:xfrm>
            <a:off x="473347" y="3761833"/>
            <a:ext cx="5708480" cy="595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srgbClr val="00589A"/>
                </a:solidFill>
                <a:latin typeface="Meiryo UI" panose="020B0604030504040204" pitchFamily="50" charset="-128"/>
                <a:ea typeface="Meiryo UI" panose="020B0604030504040204" pitchFamily="50" charset="-128"/>
              </a:rPr>
              <a:t>正しい方法で足の親指の爪を切りましょう</a:t>
            </a:r>
          </a:p>
        </p:txBody>
      </p:sp>
      <p:sp>
        <p:nvSpPr>
          <p:cNvPr id="7" name="テキスト ボックス 6"/>
          <p:cNvSpPr txBox="1"/>
          <p:nvPr/>
        </p:nvSpPr>
        <p:spPr>
          <a:xfrm>
            <a:off x="0" y="-8207"/>
            <a:ext cx="9144000" cy="369332"/>
          </a:xfrm>
          <a:prstGeom prst="rect">
            <a:avLst/>
          </a:prstGeom>
          <a:solidFill>
            <a:srgbClr val="0070C0"/>
          </a:solidFill>
        </p:spPr>
        <p:txBody>
          <a:bodyPr wrap="square" rtlCol="0">
            <a:spAutoFit/>
          </a:bodyPr>
          <a:lstStyle/>
          <a:p>
            <a:pPr algn="ctr"/>
            <a:r>
              <a:rPr kumimoji="1" lang="ja-JP" altLang="en-US" b="1" dirty="0">
                <a:solidFill>
                  <a:schemeClr val="bg1"/>
                </a:solidFill>
              </a:rPr>
              <a:t>巻き爪を予防するために</a:t>
            </a:r>
          </a:p>
        </p:txBody>
      </p:sp>
      <p:sp>
        <p:nvSpPr>
          <p:cNvPr id="8" name="正方形/長方形 7"/>
          <p:cNvSpPr/>
          <p:nvPr/>
        </p:nvSpPr>
        <p:spPr>
          <a:xfrm>
            <a:off x="5087159" y="6585216"/>
            <a:ext cx="4021344" cy="276999"/>
          </a:xfrm>
          <a:prstGeom prst="rect">
            <a:avLst/>
          </a:prstGeom>
        </p:spPr>
        <p:txBody>
          <a:bodyPr wrap="square">
            <a:spAutoFit/>
          </a:bodyPr>
          <a:lstStyle/>
          <a:p>
            <a:pPr algn="r"/>
            <a:r>
              <a:rPr lang="ja-JP" altLang="en-US" sz="1200" dirty="0"/>
              <a:t>マルホ（株）巻き爪を予防するために　より</a:t>
            </a:r>
          </a:p>
        </p:txBody>
      </p:sp>
    </p:spTree>
    <p:extLst>
      <p:ext uri="{BB962C8B-B14F-4D97-AF65-F5344CB8AC3E}">
        <p14:creationId xmlns:p14="http://schemas.microsoft.com/office/powerpoint/2010/main" val="385677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88549"/>
            <a:ext cx="1861647" cy="1066284"/>
          </a:xfrm>
          <a:prstGeom prst="rect">
            <a:avLst/>
          </a:prstGeom>
        </p:spPr>
      </p:pic>
      <p:sp>
        <p:nvSpPr>
          <p:cNvPr id="2" name="タイトル 1"/>
          <p:cNvSpPr>
            <a:spLocks noGrp="1"/>
          </p:cNvSpPr>
          <p:nvPr>
            <p:ph type="title"/>
          </p:nvPr>
        </p:nvSpPr>
        <p:spPr>
          <a:xfrm>
            <a:off x="841766" y="426262"/>
            <a:ext cx="8266737" cy="1143000"/>
          </a:xfrm>
        </p:spPr>
        <p:txBody>
          <a:bodyPr>
            <a:normAutofit/>
          </a:bodyPr>
          <a:lstStyle/>
          <a:p>
            <a:r>
              <a:rPr kumimoji="1" lang="ja-JP" altLang="en-US" sz="3600" b="1" dirty="0">
                <a:solidFill>
                  <a:srgbClr val="00589A"/>
                </a:solidFill>
                <a:latin typeface="Meiryo UI" panose="020B0604030504040204" pitchFamily="50" charset="-128"/>
                <a:ea typeface="Meiryo UI" panose="020B0604030504040204" pitchFamily="50" charset="-128"/>
              </a:rPr>
              <a:t>自分の足の形に合った靴を選びましょう</a:t>
            </a:r>
          </a:p>
        </p:txBody>
      </p:sp>
      <p:sp>
        <p:nvSpPr>
          <p:cNvPr id="3" name="テキスト ボックス 2"/>
          <p:cNvSpPr txBox="1"/>
          <p:nvPr/>
        </p:nvSpPr>
        <p:spPr>
          <a:xfrm>
            <a:off x="2771800" y="6359395"/>
            <a:ext cx="6372200"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監修：</a:t>
            </a:r>
            <a:r>
              <a:rPr lang="ja-JP" altLang="en-US" sz="1200" dirty="0">
                <a:latin typeface="Meiryo UI" panose="020B0604030504040204" pitchFamily="50" charset="-128"/>
                <a:ea typeface="Meiryo UI" panose="020B0604030504040204" pitchFamily="50" charset="-128"/>
              </a:rPr>
              <a:t>一般社団法人　足と靴と健康協議会　研究員　上級シューフィッター　原田 繁</a:t>
            </a:r>
            <a:endParaRPr kumimoji="1" lang="en-US" altLang="ja-JP" sz="1200" dirty="0">
              <a:latin typeface="Meiryo UI" panose="020B0604030504040204" pitchFamily="50" charset="-128"/>
              <a:ea typeface="Meiryo UI" panose="020B0604030504040204" pitchFamily="50" charset="-128"/>
            </a:endParaRPr>
          </a:p>
        </p:txBody>
      </p:sp>
      <p:sp>
        <p:nvSpPr>
          <p:cNvPr id="43" name="正方形/長方形 42"/>
          <p:cNvSpPr/>
          <p:nvPr/>
        </p:nvSpPr>
        <p:spPr>
          <a:xfrm>
            <a:off x="771534" y="1447016"/>
            <a:ext cx="7455662" cy="402431"/>
          </a:xfrm>
          <a:prstGeom prst="rect">
            <a:avLst/>
          </a:prstGeom>
          <a:noFill/>
          <a:ln w="38100">
            <a:solidFill>
              <a:srgbClr val="FF9999"/>
            </a:solidFill>
            <a:prstDash val="sysDot"/>
          </a:ln>
          <a:effectLst/>
        </p:spPr>
        <p:style>
          <a:lnRef idx="1">
            <a:schemeClr val="accent1"/>
          </a:lnRef>
          <a:fillRef idx="2">
            <a:schemeClr val="accent1"/>
          </a:fillRef>
          <a:effectRef idx="1">
            <a:schemeClr val="accent1"/>
          </a:effectRef>
          <a:fontRef idx="minor">
            <a:schemeClr val="dk1"/>
          </a:fontRef>
        </p:style>
        <p:txBody>
          <a:bodyPr lIns="108000" tIns="216000" rIns="108000" bIns="216000" rtlCol="0" anchor="ctr"/>
          <a:lstStyle/>
          <a:p>
            <a:pPr algn="ctr"/>
            <a:r>
              <a:rPr lang="ja-JP" altLang="en-US" dirty="0">
                <a:latin typeface="Meiryo UI" panose="020B0604030504040204" pitchFamily="50" charset="-128"/>
                <a:ea typeface="Meiryo UI" panose="020B0604030504040204" pitchFamily="50" charset="-128"/>
              </a:rPr>
              <a:t>大きく分けて、足の形は</a:t>
            </a:r>
            <a:r>
              <a:rPr lang="en-US" altLang="ja-JP" sz="2000" dirty="0">
                <a:solidFill>
                  <a:srgbClr val="FF3333"/>
                </a:solidFill>
                <a:latin typeface="Meiryo UI" panose="020B0604030504040204" pitchFamily="50" charset="-128"/>
                <a:ea typeface="Meiryo UI" panose="020B0604030504040204" pitchFamily="50" charset="-128"/>
              </a:rPr>
              <a:t>3</a:t>
            </a:r>
            <a:r>
              <a:rPr lang="ja-JP" altLang="en-US" sz="2000" dirty="0">
                <a:solidFill>
                  <a:srgbClr val="FF3333"/>
                </a:solidFill>
                <a:latin typeface="Meiryo UI" panose="020B0604030504040204" pitchFamily="50" charset="-128"/>
                <a:ea typeface="Meiryo UI" panose="020B0604030504040204" pitchFamily="50" charset="-128"/>
              </a:rPr>
              <a:t>種類</a:t>
            </a:r>
            <a:r>
              <a:rPr lang="ja-JP" altLang="en-US" sz="2000" dirty="0">
                <a:solidFill>
                  <a:schemeClr val="tx1"/>
                </a:solidFill>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靴の先（トゥ）の形は</a:t>
            </a:r>
            <a:r>
              <a:rPr lang="en-US" altLang="ja-JP" sz="2000" dirty="0">
                <a:solidFill>
                  <a:srgbClr val="FF3333"/>
                </a:solidFill>
                <a:latin typeface="Meiryo UI" panose="020B0604030504040204" pitchFamily="50" charset="-128"/>
                <a:ea typeface="Meiryo UI" panose="020B0604030504040204" pitchFamily="50" charset="-128"/>
              </a:rPr>
              <a:t>4</a:t>
            </a:r>
            <a:r>
              <a:rPr lang="ja-JP" altLang="en-US" sz="2000" dirty="0">
                <a:solidFill>
                  <a:srgbClr val="FF3333"/>
                </a:solidFill>
                <a:latin typeface="Meiryo UI" panose="020B0604030504040204" pitchFamily="50" charset="-128"/>
                <a:ea typeface="Meiryo UI" panose="020B0604030504040204" pitchFamily="50" charset="-128"/>
              </a:rPr>
              <a:t>種類</a:t>
            </a:r>
            <a:r>
              <a:rPr lang="ja-JP" altLang="en-US" dirty="0">
                <a:latin typeface="Meiryo UI" panose="020B0604030504040204" pitchFamily="50" charset="-128"/>
                <a:ea typeface="Meiryo UI" panose="020B0604030504040204" pitchFamily="50" charset="-128"/>
              </a:rPr>
              <a:t>あります</a:t>
            </a:r>
          </a:p>
        </p:txBody>
      </p:sp>
      <p:sp>
        <p:nvSpPr>
          <p:cNvPr id="45" name="正方形/長方形 44"/>
          <p:cNvSpPr/>
          <p:nvPr/>
        </p:nvSpPr>
        <p:spPr>
          <a:xfrm>
            <a:off x="126655" y="5755969"/>
            <a:ext cx="8996083" cy="346764"/>
          </a:xfrm>
          <a:prstGeom prst="rect">
            <a:avLst/>
          </a:prstGeom>
        </p:spPr>
        <p:txBody>
          <a:bodyPr wrap="square" lIns="99569" tIns="49785" rIns="99569" bIns="49785">
            <a:spAutoFit/>
          </a:bodyPr>
          <a:lstStyle/>
          <a:p>
            <a:r>
              <a:rPr lang="ja-JP" altLang="en-US" sz="1600" dirty="0">
                <a:latin typeface="Meiryo UI" panose="020B0604030504040204" pitchFamily="50" charset="-128"/>
                <a:ea typeface="Meiryo UI" panose="020B0604030504040204" pitchFamily="50" charset="-128"/>
              </a:rPr>
              <a:t>＊上記の図はあくまでも参考です。靴を購入する前に必ず試着し、歩いてみて足に合っているか確かめましょう。</a:t>
            </a:r>
            <a:endParaRPr lang="en-US" altLang="ja-JP" sz="16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0" y="-8166"/>
            <a:ext cx="9144000" cy="369332"/>
          </a:xfrm>
          <a:prstGeom prst="rect">
            <a:avLst/>
          </a:prstGeom>
          <a:solidFill>
            <a:srgbClr val="0070C0"/>
          </a:solidFill>
        </p:spPr>
        <p:txBody>
          <a:bodyPr wrap="square" rtlCol="0">
            <a:spAutoFit/>
          </a:bodyPr>
          <a:lstStyle/>
          <a:p>
            <a:pPr algn="ctr"/>
            <a:r>
              <a:rPr kumimoji="1" lang="ja-JP" altLang="en-US" b="1" dirty="0">
                <a:solidFill>
                  <a:schemeClr val="bg1"/>
                </a:solidFill>
              </a:rPr>
              <a:t>巻き爪を予防するために</a:t>
            </a:r>
          </a:p>
        </p:txBody>
      </p:sp>
      <p:sp>
        <p:nvSpPr>
          <p:cNvPr id="44" name="正方形/長方形 43"/>
          <p:cNvSpPr/>
          <p:nvPr/>
        </p:nvSpPr>
        <p:spPr>
          <a:xfrm>
            <a:off x="5087159" y="6585216"/>
            <a:ext cx="4021344" cy="276999"/>
          </a:xfrm>
          <a:prstGeom prst="rect">
            <a:avLst/>
          </a:prstGeom>
        </p:spPr>
        <p:txBody>
          <a:bodyPr wrap="square">
            <a:spAutoFit/>
          </a:bodyPr>
          <a:lstStyle/>
          <a:p>
            <a:pPr algn="r"/>
            <a:r>
              <a:rPr lang="ja-JP" altLang="en-US" sz="1200" dirty="0"/>
              <a:t>マルホ（株）巻き爪を予防するために　より</a:t>
            </a:r>
          </a:p>
        </p:txBody>
      </p:sp>
      <p:grpSp>
        <p:nvGrpSpPr>
          <p:cNvPr id="4" name="グループ化 3">
            <a:extLst>
              <a:ext uri="{FF2B5EF4-FFF2-40B4-BE49-F238E27FC236}">
                <a16:creationId xmlns:a16="http://schemas.microsoft.com/office/drawing/2014/main" id="{495E24BE-FD9C-44C6-AB27-6E0B3DCC2B66}"/>
              </a:ext>
            </a:extLst>
          </p:cNvPr>
          <p:cNvGrpSpPr/>
          <p:nvPr/>
        </p:nvGrpSpPr>
        <p:grpSpPr>
          <a:xfrm>
            <a:off x="1560590" y="1870995"/>
            <a:ext cx="6307292" cy="3961658"/>
            <a:chOff x="1560590" y="1870995"/>
            <a:chExt cx="6307292" cy="3961658"/>
          </a:xfrm>
        </p:grpSpPr>
        <p:grpSp>
          <p:nvGrpSpPr>
            <p:cNvPr id="59" name="グループ化 58"/>
            <p:cNvGrpSpPr/>
            <p:nvPr/>
          </p:nvGrpSpPr>
          <p:grpSpPr>
            <a:xfrm>
              <a:off x="1560590" y="1870995"/>
              <a:ext cx="6307292" cy="3961658"/>
              <a:chOff x="1672911" y="1984035"/>
              <a:chExt cx="5617686" cy="3821229"/>
            </a:xfrm>
          </p:grpSpPr>
          <p:grpSp>
            <p:nvGrpSpPr>
              <p:cNvPr id="58" name="グループ化 57"/>
              <p:cNvGrpSpPr/>
              <p:nvPr/>
            </p:nvGrpSpPr>
            <p:grpSpPr>
              <a:xfrm>
                <a:off x="1672911" y="2216987"/>
                <a:ext cx="5617686" cy="3588277"/>
                <a:chOff x="1672911" y="2216987"/>
                <a:chExt cx="5617686" cy="3588277"/>
              </a:xfrm>
            </p:grpSpPr>
            <p:grpSp>
              <p:nvGrpSpPr>
                <p:cNvPr id="57" name="グループ化 56"/>
                <p:cNvGrpSpPr/>
                <p:nvPr/>
              </p:nvGrpSpPr>
              <p:grpSpPr>
                <a:xfrm>
                  <a:off x="1672911" y="2276872"/>
                  <a:ext cx="5617686" cy="3528392"/>
                  <a:chOff x="1672911" y="2276872"/>
                  <a:chExt cx="5617686" cy="3528392"/>
                </a:xfrm>
              </p:grpSpPr>
              <p:pic>
                <p:nvPicPr>
                  <p:cNvPr id="46" name="図 4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2911" y="2276872"/>
                    <a:ext cx="5617686" cy="3528392"/>
                  </a:xfrm>
                  <a:prstGeom prst="rect">
                    <a:avLst/>
                  </a:prstGeom>
                </p:spPr>
              </p:pic>
              <p:sp>
                <p:nvSpPr>
                  <p:cNvPr id="18" name="テキスト ボックス 17"/>
                  <p:cNvSpPr txBox="1"/>
                  <p:nvPr/>
                </p:nvSpPr>
                <p:spPr>
                  <a:xfrm>
                    <a:off x="1691680" y="5322694"/>
                    <a:ext cx="1409644" cy="356240"/>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オブリークトゥ</a:t>
                    </a:r>
                    <a:endParaRPr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107760" y="5322694"/>
                    <a:ext cx="1320224" cy="321258"/>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ラウンドトゥ</a:t>
                    </a:r>
                    <a:endParaRPr lang="en-US" altLang="ja-JP"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427984" y="5322694"/>
                    <a:ext cx="1474836" cy="321258"/>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ポインテッドトゥ</a:t>
                    </a:r>
                    <a:endParaRPr lang="en-US" altLang="ja-JP"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940152" y="5322694"/>
                    <a:ext cx="1272318" cy="321258"/>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スクエアトゥ</a:t>
                    </a:r>
                    <a:endParaRPr lang="en-US" altLang="ja-JP" b="1" dirty="0">
                      <a:latin typeface="Meiryo UI" panose="020B0604030504040204" pitchFamily="50" charset="-128"/>
                      <a:ea typeface="Meiryo UI" panose="020B0604030504040204" pitchFamily="50" charset="-128"/>
                    </a:endParaRPr>
                  </a:p>
                </p:txBody>
              </p:sp>
            </p:grpSp>
            <p:grpSp>
              <p:nvGrpSpPr>
                <p:cNvPr id="56" name="グループ化 55"/>
                <p:cNvGrpSpPr/>
                <p:nvPr/>
              </p:nvGrpSpPr>
              <p:grpSpPr>
                <a:xfrm>
                  <a:off x="2541384" y="2216987"/>
                  <a:ext cx="1054298" cy="586909"/>
                  <a:chOff x="2541384" y="2216987"/>
                  <a:chExt cx="1054298" cy="586909"/>
                </a:xfrm>
              </p:grpSpPr>
              <p:grpSp>
                <p:nvGrpSpPr>
                  <p:cNvPr id="26" name="グループ化 25"/>
                  <p:cNvGrpSpPr/>
                  <p:nvPr/>
                </p:nvGrpSpPr>
                <p:grpSpPr>
                  <a:xfrm>
                    <a:off x="2541384" y="2390220"/>
                    <a:ext cx="1054298" cy="413676"/>
                    <a:chOff x="633679" y="6470522"/>
                    <a:chExt cx="525801" cy="210723"/>
                  </a:xfrm>
                </p:grpSpPr>
                <p:cxnSp>
                  <p:nvCxnSpPr>
                    <p:cNvPr id="41" name="直線コネクタ 40"/>
                    <p:cNvCxnSpPr/>
                    <p:nvPr/>
                  </p:nvCxnSpPr>
                  <p:spPr>
                    <a:xfrm>
                      <a:off x="1079939" y="6470522"/>
                      <a:ext cx="79541" cy="21072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633679" y="6475563"/>
                      <a:ext cx="446260" cy="203179"/>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9"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2727" y1="74074" x2="22727" y2="74074"/>
                                <a14:foregroundMark x1="72727" y1="11111" x2="72727" y2="11111"/>
                              </a14:backgroundRemoval>
                            </a14:imgEffect>
                          </a14:imgLayer>
                        </a14:imgProps>
                      </a:ext>
                      <a:ext uri="{28A0092B-C50C-407E-A947-70E740481C1C}">
                        <a14:useLocalDpi xmlns:a14="http://schemas.microsoft.com/office/drawing/2010/main"/>
                      </a:ext>
                    </a:extLst>
                  </a:blip>
                  <a:srcRect/>
                  <a:stretch/>
                </p:blipFill>
                <p:spPr bwMode="auto">
                  <a:xfrm rot="3137369">
                    <a:off x="3336079" y="2195844"/>
                    <a:ext cx="215982" cy="25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グループ化 52"/>
                <p:cNvGrpSpPr/>
                <p:nvPr/>
              </p:nvGrpSpPr>
              <p:grpSpPr>
                <a:xfrm>
                  <a:off x="3937162" y="2217534"/>
                  <a:ext cx="996549" cy="683540"/>
                  <a:chOff x="3937162" y="2217534"/>
                  <a:chExt cx="996549" cy="683540"/>
                </a:xfrm>
              </p:grpSpPr>
              <p:grpSp>
                <p:nvGrpSpPr>
                  <p:cNvPr id="27" name="グループ化 26"/>
                  <p:cNvGrpSpPr/>
                  <p:nvPr/>
                </p:nvGrpSpPr>
                <p:grpSpPr>
                  <a:xfrm>
                    <a:off x="3937162" y="2398475"/>
                    <a:ext cx="996549" cy="502599"/>
                    <a:chOff x="1499190" y="6488846"/>
                    <a:chExt cx="497000" cy="256019"/>
                  </a:xfrm>
                </p:grpSpPr>
                <p:cxnSp>
                  <p:nvCxnSpPr>
                    <p:cNvPr id="38" name="直線コネクタ 37"/>
                    <p:cNvCxnSpPr/>
                    <p:nvPr/>
                  </p:nvCxnSpPr>
                  <p:spPr>
                    <a:xfrm>
                      <a:off x="1996190" y="6567912"/>
                      <a:ext cx="0" cy="17695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797956" y="6488846"/>
                      <a:ext cx="197400" cy="8518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1499190" y="6488846"/>
                      <a:ext cx="305365" cy="22979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0"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2727" y1="74074" x2="22727" y2="74074"/>
                                <a14:foregroundMark x1="72727" y1="11111" x2="72727" y2="11111"/>
                              </a14:backgroundRemoval>
                            </a14:imgEffect>
                          </a14:imgLayer>
                        </a14:imgProps>
                      </a:ext>
                      <a:ext uri="{28A0092B-C50C-407E-A947-70E740481C1C}">
                        <a14:useLocalDpi xmlns:a14="http://schemas.microsoft.com/office/drawing/2010/main"/>
                      </a:ext>
                    </a:extLst>
                  </a:blip>
                  <a:srcRect/>
                  <a:stretch/>
                </p:blipFill>
                <p:spPr bwMode="auto">
                  <a:xfrm rot="2780801">
                    <a:off x="4433103" y="2197215"/>
                    <a:ext cx="207575" cy="24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グループ化 51"/>
                <p:cNvGrpSpPr/>
                <p:nvPr/>
              </p:nvGrpSpPr>
              <p:grpSpPr>
                <a:xfrm>
                  <a:off x="5292079" y="2224299"/>
                  <a:ext cx="1046323" cy="572018"/>
                  <a:chOff x="5292079" y="2224299"/>
                  <a:chExt cx="1046323" cy="572018"/>
                </a:xfrm>
              </p:grpSpPr>
              <p:grpSp>
                <p:nvGrpSpPr>
                  <p:cNvPr id="28" name="グループ化 27"/>
                  <p:cNvGrpSpPr/>
                  <p:nvPr/>
                </p:nvGrpSpPr>
                <p:grpSpPr>
                  <a:xfrm>
                    <a:off x="5292079" y="2423378"/>
                    <a:ext cx="1046323" cy="372939"/>
                    <a:chOff x="1531228" y="6508128"/>
                    <a:chExt cx="521824" cy="189971"/>
                  </a:xfrm>
                </p:grpSpPr>
                <p:cxnSp>
                  <p:nvCxnSpPr>
                    <p:cNvPr id="35" name="直線コネクタ 34"/>
                    <p:cNvCxnSpPr/>
                    <p:nvPr/>
                  </p:nvCxnSpPr>
                  <p:spPr>
                    <a:xfrm>
                      <a:off x="2046296" y="6508128"/>
                      <a:ext cx="0" cy="17695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732841" y="6511653"/>
                      <a:ext cx="32021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1531228" y="6508128"/>
                      <a:ext cx="203106" cy="18997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5675585" y="2224299"/>
                    <a:ext cx="640604" cy="240010"/>
                    <a:chOff x="2544215" y="6501981"/>
                    <a:chExt cx="353577" cy="235175"/>
                  </a:xfrm>
                </p:grpSpPr>
                <p:pic>
                  <p:nvPicPr>
                    <p:cNvPr id="32"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5">
                              <a14:imgEffect>
                                <a14:backgroundRemoval t="0" b="100000" l="0" r="100000">
                                  <a14:foregroundMark x1="27778" y1="0" x2="27778" y2="0"/>
                                </a14:backgroundRemoval>
                              </a14:imgEffect>
                            </a14:imgLayer>
                          </a14:imgProps>
                        </a:ext>
                        <a:ext uri="{28A0092B-C50C-407E-A947-70E740481C1C}">
                          <a14:useLocalDpi xmlns:a14="http://schemas.microsoft.com/office/drawing/2010/main"/>
                        </a:ext>
                      </a:extLst>
                    </a:blip>
                    <a:srcRect/>
                    <a:stretch/>
                  </p:blipFill>
                  <p:spPr bwMode="auto">
                    <a:xfrm rot="2780801">
                      <a:off x="2495112" y="6628629"/>
                      <a:ext cx="157630" cy="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図 32"/>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9524" b="97619" l="0" r="100000">
                                  <a14:backgroundMark x1="50000" y1="80952" x2="50000" y2="80952"/>
                                  <a14:backgroundMark x1="50000" y1="71429" x2="50000" y2="71429"/>
                                  <a14:backgroundMark x1="50000" y1="71429" x2="88095" y2="64286"/>
                                  <a14:backgroundMark x1="48718" y1="51515" x2="48718" y2="51515"/>
                                  <a14:backgroundMark x1="46154" y1="60606" x2="46154" y2="66667"/>
                                  <a14:backgroundMark x1="43590" y1="54545" x2="48718" y2="69697"/>
                                </a14:backgroundRemoval>
                              </a14:imgEffect>
                            </a14:imgLayer>
                          </a14:imgProps>
                        </a:ext>
                        <a:ext uri="{28A0092B-C50C-407E-A947-70E740481C1C}">
                          <a14:useLocalDpi xmlns:a14="http://schemas.microsoft.com/office/drawing/2010/main"/>
                        </a:ext>
                      </a:extLst>
                    </a:blip>
                    <a:srcRect l="22428" t="21826" r="50000"/>
                    <a:stretch/>
                  </p:blipFill>
                  <p:spPr>
                    <a:xfrm>
                      <a:off x="2696538" y="6501981"/>
                      <a:ext cx="45719" cy="185851"/>
                    </a:xfrm>
                    <a:prstGeom prst="rect">
                      <a:avLst/>
                    </a:prstGeom>
                  </p:spPr>
                </p:pic>
                <p:pic>
                  <p:nvPicPr>
                    <p:cNvPr id="34" name="図 33"/>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799705" y="6589738"/>
                      <a:ext cx="98087" cy="98087"/>
                    </a:xfrm>
                    <a:prstGeom prst="rect">
                      <a:avLst/>
                    </a:prstGeom>
                  </p:spPr>
                </p:pic>
              </p:grpSp>
            </p:grpSp>
          </p:grpSp>
          <p:sp>
            <p:nvSpPr>
              <p:cNvPr id="22" name="テキスト ボックス 21"/>
              <p:cNvSpPr txBox="1"/>
              <p:nvPr/>
            </p:nvSpPr>
            <p:spPr>
              <a:xfrm>
                <a:off x="2277111" y="1984035"/>
                <a:ext cx="1483368" cy="389796"/>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エジプト型</a:t>
                </a:r>
                <a:endParaRPr lang="en-US" altLang="ja-JP"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825867" y="2004911"/>
                <a:ext cx="1337538" cy="389796"/>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ギリシャ型</a:t>
                </a:r>
                <a:endParaRPr lang="en-US" altLang="ja-JP"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215995" y="1988840"/>
                <a:ext cx="1338486" cy="389796"/>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スクエア型</a:t>
                </a:r>
                <a:endParaRPr lang="en-US" altLang="ja-JP" b="1" dirty="0">
                  <a:latin typeface="Meiryo UI" panose="020B0604030504040204" pitchFamily="50" charset="-128"/>
                  <a:ea typeface="Meiryo UI" panose="020B0604030504040204" pitchFamily="50" charset="-128"/>
                </a:endParaRPr>
              </a:p>
            </p:txBody>
          </p:sp>
        </p:grpSp>
        <p:pic>
          <p:nvPicPr>
            <p:cNvPr id="48" name="Picture 2">
              <a:extLst>
                <a:ext uri="{FF2B5EF4-FFF2-40B4-BE49-F238E27FC236}">
                  <a16:creationId xmlns:a16="http://schemas.microsoft.com/office/drawing/2014/main" id="{55CE1BB1-D8D1-412C-8BA3-4CC52790C00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2727" y1="74074" x2="22727" y2="74074"/>
                          <a14:foregroundMark x1="72727" y1="11111" x2="72727" y2="11111"/>
                        </a14:backgroundRemoval>
                      </a14:imgEffect>
                    </a14:imgLayer>
                  </a14:imgProps>
                </a:ext>
                <a:ext uri="{28A0092B-C50C-407E-A947-70E740481C1C}">
                  <a14:useLocalDpi xmlns:a14="http://schemas.microsoft.com/office/drawing/2010/main"/>
                </a:ext>
              </a:extLst>
            </a:blip>
            <a:srcRect l="-1" t="66501" r="37108" b="1"/>
            <a:stretch/>
          </p:blipFill>
          <p:spPr bwMode="auto">
            <a:xfrm rot="7435784">
              <a:off x="3568053" y="2199556"/>
              <a:ext cx="140828" cy="9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a:extLst>
                <a:ext uri="{FF2B5EF4-FFF2-40B4-BE49-F238E27FC236}">
                  <a16:creationId xmlns:a16="http://schemas.microsoft.com/office/drawing/2014/main" id="{756B8E73-ADCE-4382-B8C8-0392B8E67071}"/>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2727" y1="74074" x2="22727" y2="74074"/>
                          <a14:foregroundMark x1="72727" y1="11111" x2="72727" y2="11111"/>
                        </a14:backgroundRemoval>
                      </a14:imgEffect>
                    </a14:imgLayer>
                  </a14:imgProps>
                </a:ext>
                <a:ext uri="{28A0092B-C50C-407E-A947-70E740481C1C}">
                  <a14:useLocalDpi xmlns:a14="http://schemas.microsoft.com/office/drawing/2010/main"/>
                </a:ext>
              </a:extLst>
            </a:blip>
            <a:srcRect l="-1" t="66501" r="37108" b="1"/>
            <a:stretch/>
          </p:blipFill>
          <p:spPr bwMode="auto">
            <a:xfrm rot="7435784">
              <a:off x="4791522" y="2182622"/>
              <a:ext cx="140828" cy="9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6447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73961" y="1280246"/>
            <a:ext cx="1656184" cy="1122986"/>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6623"/>
            <a:ext cx="2225488" cy="1274679"/>
          </a:xfrm>
          <a:prstGeom prst="rect">
            <a:avLst/>
          </a:prstGeom>
        </p:spPr>
      </p:pic>
      <p:sp>
        <p:nvSpPr>
          <p:cNvPr id="2" name="タイトル 1"/>
          <p:cNvSpPr>
            <a:spLocks noGrp="1"/>
          </p:cNvSpPr>
          <p:nvPr>
            <p:ph type="title"/>
          </p:nvPr>
        </p:nvSpPr>
        <p:spPr>
          <a:xfrm>
            <a:off x="658212" y="730275"/>
            <a:ext cx="8627037" cy="1143000"/>
          </a:xfrm>
        </p:spPr>
        <p:txBody>
          <a:bodyPr>
            <a:normAutofit/>
          </a:bodyPr>
          <a:lstStyle/>
          <a:p>
            <a:r>
              <a:rPr lang="ja-JP" altLang="en-US" sz="3200" b="1" dirty="0">
                <a:solidFill>
                  <a:srgbClr val="00589A"/>
                </a:solidFill>
                <a:latin typeface="Meiryo UI" panose="020B0604030504040204" pitchFamily="50" charset="-128"/>
                <a:ea typeface="Meiryo UI" panose="020B0604030504040204" pitchFamily="50" charset="-128"/>
              </a:rPr>
              <a:t>靴が足に合っているか、正しく履けているかどうかをチェックしましょう！</a:t>
            </a:r>
            <a:endParaRPr kumimoji="1" lang="ja-JP" altLang="en-US" sz="3200" b="1" dirty="0">
              <a:solidFill>
                <a:srgbClr val="00589A"/>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771800" y="6356273"/>
            <a:ext cx="6372200"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監修：</a:t>
            </a:r>
            <a:r>
              <a:rPr lang="ja-JP" altLang="en-US" sz="1200" dirty="0">
                <a:latin typeface="Meiryo UI" panose="020B0604030504040204" pitchFamily="50" charset="-128"/>
                <a:ea typeface="Meiryo UI" panose="020B0604030504040204" pitchFamily="50" charset="-128"/>
              </a:rPr>
              <a:t>一般社団法人　足と靴と健康協議会　研究員　上級シューフィッター　原田 繁</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13855" y="1931258"/>
            <a:ext cx="8516290"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当てはまる数が多いほど、きちんと履けている状態です。</a:t>
            </a:r>
            <a:endParaRPr kumimoji="1" lang="en-US" altLang="ja-JP" sz="20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7869" y="2420888"/>
            <a:ext cx="9210617" cy="3685396"/>
            <a:chOff x="7869" y="2204864"/>
            <a:chExt cx="9210617" cy="3685396"/>
          </a:xfrm>
        </p:grpSpPr>
        <p:pic>
          <p:nvPicPr>
            <p:cNvPr id="47" name="図 4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8184" y="2429421"/>
              <a:ext cx="2664296" cy="2950106"/>
            </a:xfrm>
            <a:prstGeom prst="rect">
              <a:avLst/>
            </a:prstGeom>
          </p:spPr>
        </p:pic>
        <p:pic>
          <p:nvPicPr>
            <p:cNvPr id="62" name="図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69" y="2204864"/>
              <a:ext cx="4713709" cy="3322313"/>
            </a:xfrm>
            <a:prstGeom prst="rect">
              <a:avLst/>
            </a:prstGeom>
          </p:spPr>
        </p:pic>
        <p:sp>
          <p:nvSpPr>
            <p:cNvPr id="49" name="正方形/長方形 48"/>
            <p:cNvSpPr/>
            <p:nvPr/>
          </p:nvSpPr>
          <p:spPr>
            <a:xfrm>
              <a:off x="32221" y="5305485"/>
              <a:ext cx="344356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□靴のつま先の高さに余裕がある。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□足の指がグーパーできる。</a:t>
              </a:r>
              <a:endParaRPr lang="en-US" altLang="ja-JP" sz="1600" dirty="0">
                <a:latin typeface="Meiryo UI" panose="020B0604030504040204" pitchFamily="50" charset="-128"/>
                <a:ea typeface="Meiryo UI" panose="020B0604030504040204" pitchFamily="50" charset="-128"/>
              </a:endParaRPr>
            </a:p>
          </p:txBody>
        </p:sp>
        <p:sp>
          <p:nvSpPr>
            <p:cNvPr id="50" name="正方形/長方形 49"/>
            <p:cNvSpPr/>
            <p:nvPr/>
          </p:nvSpPr>
          <p:spPr>
            <a:xfrm>
              <a:off x="2987824" y="5305485"/>
              <a:ext cx="286296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□足のかかとが靴のかかと</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ヒール</a:t>
              </a:r>
              <a:r>
                <a:rPr lang="en-US" altLang="ja-JP" sz="1600" dirty="0">
                  <a:latin typeface="Meiryo UI" panose="020B0604030504040204" pitchFamily="50" charset="-128"/>
                  <a:ea typeface="Meiryo UI" panose="020B0604030504040204" pitchFamily="50" charset="-128"/>
                </a:rPr>
                <a:t>)</a:t>
              </a:r>
            </a:p>
            <a:p>
              <a:r>
                <a:rPr lang="en-US" altLang="ja-JP" sz="1600" dirty="0">
                  <a:latin typeface="Meiryo UI" panose="020B0604030504040204" pitchFamily="50" charset="-128"/>
                  <a:ea typeface="Meiryo UI" panose="020B0604030504040204" pitchFamily="50" charset="-128"/>
                </a:rPr>
                <a:t>   </a:t>
              </a:r>
              <a:r>
                <a:rPr lang="ja-JP" altLang="en-US" sz="1600" dirty="0" err="1">
                  <a:latin typeface="Meiryo UI" panose="020B0604030504040204" pitchFamily="50" charset="-128"/>
                  <a:ea typeface="Meiryo UI" panose="020B0604030504040204" pitchFamily="50" charset="-128"/>
                </a:rPr>
                <a:t>にぴっ</a:t>
              </a:r>
              <a:r>
                <a:rPr lang="ja-JP" altLang="en-US" sz="1600" dirty="0">
                  <a:latin typeface="Meiryo UI" panose="020B0604030504040204" pitchFamily="50" charset="-128"/>
                  <a:ea typeface="Meiryo UI" panose="020B0604030504040204" pitchFamily="50" charset="-128"/>
                </a:rPr>
                <a:t>たり合っている。</a:t>
              </a:r>
              <a:endParaRPr lang="en-US" altLang="ja-JP" sz="1600" dirty="0">
                <a:latin typeface="Meiryo UI" panose="020B0604030504040204" pitchFamily="50" charset="-128"/>
                <a:ea typeface="Meiryo UI" panose="020B0604030504040204" pitchFamily="50" charset="-128"/>
              </a:endParaRPr>
            </a:p>
          </p:txBody>
        </p:sp>
        <p:sp>
          <p:nvSpPr>
            <p:cNvPr id="51" name="正方形/長方形 50"/>
            <p:cNvSpPr/>
            <p:nvPr/>
          </p:nvSpPr>
          <p:spPr>
            <a:xfrm>
              <a:off x="128439" y="2598698"/>
              <a:ext cx="3362862" cy="86177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□足が前に滑らないように、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締め具</a:t>
              </a:r>
              <a:r>
                <a:rPr lang="en-US" altLang="ja-JP" sz="1600" dirty="0">
                  <a:latin typeface="Meiryo UI" panose="020B0604030504040204" pitchFamily="50" charset="-128"/>
                  <a:ea typeface="Meiryo UI" panose="020B0604030504040204" pitchFamily="50" charset="-128"/>
                </a:rPr>
                <a:t>(</a:t>
              </a:r>
              <a:r>
                <a:rPr lang="ja-JP" altLang="en-US" sz="1600" dirty="0" err="1">
                  <a:latin typeface="Meiryo UI" panose="020B0604030504040204" pitchFamily="50" charset="-128"/>
                  <a:ea typeface="Meiryo UI" panose="020B0604030504040204" pitchFamily="50" charset="-128"/>
                </a:rPr>
                <a:t>ひも</a:t>
              </a:r>
              <a:r>
                <a:rPr lang="ja-JP" altLang="en-US" sz="1600" dirty="0">
                  <a:latin typeface="Meiryo UI" panose="020B0604030504040204" pitchFamily="50" charset="-128"/>
                  <a:ea typeface="Meiryo UI" panose="020B0604030504040204" pitchFamily="50" charset="-128"/>
                </a:rPr>
                <a:t>・マジックバンドなど</a:t>
              </a:r>
              <a:r>
                <a:rPr lang="en-US" altLang="ja-JP" sz="1600" dirty="0">
                  <a:latin typeface="Meiryo UI" panose="020B0604030504040204" pitchFamily="50" charset="-128"/>
                  <a:ea typeface="Meiryo UI" panose="020B0604030504040204" pitchFamily="50" charset="-128"/>
                </a:rPr>
                <a:t>)</a:t>
              </a: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がしっかり締まっている。</a:t>
              </a:r>
              <a:endParaRPr lang="en-US" altLang="ja-JP" sz="1600" dirty="0">
                <a:latin typeface="Meiryo UI" panose="020B0604030504040204" pitchFamily="50" charset="-128"/>
                <a:ea typeface="Meiryo UI" panose="020B0604030504040204" pitchFamily="50" charset="-128"/>
              </a:endParaRPr>
            </a:p>
          </p:txBody>
        </p:sp>
        <p:sp>
          <p:nvSpPr>
            <p:cNvPr id="54" name="正方形/長方形 53"/>
            <p:cNvSpPr/>
            <p:nvPr/>
          </p:nvSpPr>
          <p:spPr>
            <a:xfrm>
              <a:off x="3517626" y="2396837"/>
              <a:ext cx="2404778"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□外側のくるぶしが靴に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当たらずに履けている。</a:t>
              </a:r>
              <a:endParaRPr lang="en-US" altLang="ja-JP" sz="1600" dirty="0">
                <a:latin typeface="Meiryo UI" panose="020B0604030504040204" pitchFamily="50" charset="-128"/>
                <a:ea typeface="Meiryo UI" panose="020B0604030504040204" pitchFamily="50" charset="-128"/>
              </a:endParaRPr>
            </a:p>
          </p:txBody>
        </p:sp>
        <p:sp>
          <p:nvSpPr>
            <p:cNvPr id="60" name="正方形/長方形 59"/>
            <p:cNvSpPr/>
            <p:nvPr/>
          </p:nvSpPr>
          <p:spPr>
            <a:xfrm>
              <a:off x="6012160" y="2270323"/>
              <a:ext cx="3206326"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つま先に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㎜の余裕がある。</a:t>
              </a:r>
              <a:endParaRPr lang="en-US" altLang="ja-JP" sz="1600" dirty="0">
                <a:latin typeface="Meiryo UI" panose="020B0604030504040204" pitchFamily="50" charset="-128"/>
                <a:ea typeface="Meiryo UI" panose="020B0604030504040204" pitchFamily="50" charset="-128"/>
              </a:endParaRPr>
            </a:p>
          </p:txBody>
        </p:sp>
        <p:sp>
          <p:nvSpPr>
            <p:cNvPr id="61" name="正方形/長方形 60"/>
            <p:cNvSpPr/>
            <p:nvPr/>
          </p:nvSpPr>
          <p:spPr>
            <a:xfrm>
              <a:off x="6012160" y="5305485"/>
              <a:ext cx="3096344"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□親指と小指の付け根（出っ張って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いるところ）に圧迫感がない。</a:t>
              </a:r>
              <a:endParaRPr lang="en-US" altLang="ja-JP" sz="1600" dirty="0">
                <a:latin typeface="Meiryo UI" panose="020B0604030504040204" pitchFamily="50" charset="-128"/>
                <a:ea typeface="Meiryo UI" panose="020B0604030504040204" pitchFamily="50" charset="-128"/>
              </a:endParaRPr>
            </a:p>
          </p:txBody>
        </p:sp>
      </p:grpSp>
      <p:sp>
        <p:nvSpPr>
          <p:cNvPr id="18" name="テキスト ボックス 17"/>
          <p:cNvSpPr txBox="1"/>
          <p:nvPr/>
        </p:nvSpPr>
        <p:spPr>
          <a:xfrm>
            <a:off x="0" y="-8207"/>
            <a:ext cx="9144000" cy="369332"/>
          </a:xfrm>
          <a:prstGeom prst="rect">
            <a:avLst/>
          </a:prstGeom>
          <a:solidFill>
            <a:srgbClr val="0070C0"/>
          </a:solidFill>
        </p:spPr>
        <p:txBody>
          <a:bodyPr wrap="square" rtlCol="0">
            <a:spAutoFit/>
          </a:bodyPr>
          <a:lstStyle/>
          <a:p>
            <a:pPr algn="ctr"/>
            <a:r>
              <a:rPr kumimoji="1" lang="ja-JP" altLang="en-US" b="1" dirty="0">
                <a:solidFill>
                  <a:schemeClr val="bg1"/>
                </a:solidFill>
              </a:rPr>
              <a:t>巻き爪を予防するために</a:t>
            </a:r>
          </a:p>
        </p:txBody>
      </p:sp>
      <p:sp>
        <p:nvSpPr>
          <p:cNvPr id="17" name="正方形/長方形 16"/>
          <p:cNvSpPr/>
          <p:nvPr/>
        </p:nvSpPr>
        <p:spPr>
          <a:xfrm>
            <a:off x="5087159" y="6585216"/>
            <a:ext cx="4021344" cy="276999"/>
          </a:xfrm>
          <a:prstGeom prst="rect">
            <a:avLst/>
          </a:prstGeom>
        </p:spPr>
        <p:txBody>
          <a:bodyPr wrap="square">
            <a:spAutoFit/>
          </a:bodyPr>
          <a:lstStyle/>
          <a:p>
            <a:pPr algn="r"/>
            <a:r>
              <a:rPr lang="ja-JP" altLang="en-US" sz="1200" dirty="0"/>
              <a:t>マルホ（株）巻き爪を予防するために　より</a:t>
            </a:r>
          </a:p>
        </p:txBody>
      </p:sp>
    </p:spTree>
    <p:extLst>
      <p:ext uri="{BB962C8B-B14F-4D97-AF65-F5344CB8AC3E}">
        <p14:creationId xmlns:p14="http://schemas.microsoft.com/office/powerpoint/2010/main" val="2038812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1135</Words>
  <Application>Microsoft Office PowerPoint</Application>
  <PresentationFormat>画面に合わせる (4:3)</PresentationFormat>
  <Paragraphs>97</Paragraphs>
  <Slides>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Meiryo UI</vt:lpstr>
      <vt:lpstr>ＭＳ Ｐゴシック</vt:lpstr>
      <vt:lpstr>UDShinGoPro-Light</vt:lpstr>
      <vt:lpstr>ヒラギノ角ゴ ProN W3</vt:lpstr>
      <vt:lpstr>ヒラギノ角ゴ ProN W6</vt:lpstr>
      <vt:lpstr>Arial</vt:lpstr>
      <vt:lpstr>Calibri</vt:lpstr>
      <vt:lpstr>Wingdings</vt:lpstr>
      <vt:lpstr>Office テーマ</vt:lpstr>
      <vt:lpstr>PowerPoint プレゼンテーション</vt:lpstr>
      <vt:lpstr>装着のながれ</vt:lpstr>
      <vt:lpstr>に関するQ&amp;A</vt:lpstr>
      <vt:lpstr>装着の前に</vt:lpstr>
      <vt:lpstr>装着の後は</vt:lpstr>
      <vt:lpstr>爪を清潔に保ちましょう</vt:lpstr>
      <vt:lpstr>自分の足の形に合った靴を選びましょう</vt:lpstr>
      <vt:lpstr>靴が足に合っているか、正しく履けているかどうかをチェックしましょう！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による矯正治療をご検討の方へ</dc:title>
  <dc:creator>安本　真夕/Yasumoto Mayu</dc:creator>
  <cp:lastModifiedBy>村井　朋子/Murai Tomoko</cp:lastModifiedBy>
  <cp:revision>30</cp:revision>
  <cp:lastPrinted>2020-11-04T08:48:39Z</cp:lastPrinted>
  <dcterms:created xsi:type="dcterms:W3CDTF">2020-11-02T01:30:15Z</dcterms:created>
  <dcterms:modified xsi:type="dcterms:W3CDTF">2023-03-28T08:10:13Z</dcterms:modified>
</cp:coreProperties>
</file>