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8"/>
  </p:notesMasterIdLst>
  <p:sldIdLst>
    <p:sldId id="257" r:id="rId3"/>
    <p:sldId id="265" r:id="rId4"/>
    <p:sldId id="258" r:id="rId5"/>
    <p:sldId id="267" r:id="rId6"/>
    <p:sldId id="259" r:id="rId7"/>
    <p:sldId id="261" r:id="rId8"/>
    <p:sldId id="262" r:id="rId9"/>
    <p:sldId id="263" r:id="rId10"/>
    <p:sldId id="281" r:id="rId11"/>
    <p:sldId id="282" r:id="rId12"/>
    <p:sldId id="283" r:id="rId13"/>
    <p:sldId id="284" r:id="rId14"/>
    <p:sldId id="260" r:id="rId15"/>
    <p:sldId id="285" r:id="rId16"/>
    <p:sldId id="264" r:id="rId17"/>
    <p:sldId id="266" r:id="rId18"/>
    <p:sldId id="268" r:id="rId19"/>
    <p:sldId id="286" r:id="rId20"/>
    <p:sldId id="271" r:id="rId21"/>
    <p:sldId id="272" r:id="rId22"/>
    <p:sldId id="274" r:id="rId23"/>
    <p:sldId id="275" r:id="rId24"/>
    <p:sldId id="276" r:id="rId25"/>
    <p:sldId id="277" r:id="rId26"/>
    <p:sldId id="278" r:id="rId27"/>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DA2"/>
    <a:srgbClr val="0F4C9E"/>
    <a:srgbClr val="E6E6E6"/>
    <a:srgbClr val="D3EDFB"/>
    <a:srgbClr val="BBE6F9"/>
    <a:srgbClr val="B0E1F7"/>
    <a:srgbClr val="BBE5F8"/>
    <a:srgbClr val="9CDBF5"/>
    <a:srgbClr val="5B9BD5"/>
    <a:srgbClr val="FD93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2" autoAdjust="0"/>
    <p:restoredTop sz="96353" autoAdjust="0"/>
  </p:normalViewPr>
  <p:slideViewPr>
    <p:cSldViewPr snapToGrid="0">
      <p:cViewPr>
        <p:scale>
          <a:sx n="100" d="100"/>
          <a:sy n="100" d="100"/>
        </p:scale>
        <p:origin x="64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16E4963-BA13-478F-ACB6-2109C33F5112}" type="datetimeFigureOut">
              <a:rPr kumimoji="1" lang="ja-JP" altLang="en-US" smtClean="0"/>
              <a:t>2024/4/26</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2AE61B11-07A7-454B-B7BD-A9405479EC15}" type="slidenum">
              <a:rPr kumimoji="1" lang="ja-JP" altLang="en-US" smtClean="0"/>
              <a:t>‹#›</a:t>
            </a:fld>
            <a:endParaRPr kumimoji="1" lang="ja-JP" altLang="en-US"/>
          </a:p>
        </p:txBody>
      </p:sp>
    </p:spTree>
    <p:extLst>
      <p:ext uri="{BB962C8B-B14F-4D97-AF65-F5344CB8AC3E}">
        <p14:creationId xmlns:p14="http://schemas.microsoft.com/office/powerpoint/2010/main" val="306383039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AE61B11-07A7-454B-B7BD-A9405479EC15}" type="slidenum">
              <a:rPr kumimoji="1" lang="ja-JP" altLang="en-US" smtClean="0"/>
              <a:t>2</a:t>
            </a:fld>
            <a:endParaRPr kumimoji="1" lang="ja-JP" altLang="en-US"/>
          </a:p>
        </p:txBody>
      </p:sp>
    </p:spTree>
    <p:extLst>
      <p:ext uri="{BB962C8B-B14F-4D97-AF65-F5344CB8AC3E}">
        <p14:creationId xmlns:p14="http://schemas.microsoft.com/office/powerpoint/2010/main" val="544830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AE61B11-07A7-454B-B7BD-A9405479EC15}" type="slidenum">
              <a:rPr kumimoji="1" lang="ja-JP" altLang="en-US" smtClean="0"/>
              <a:t>6</a:t>
            </a:fld>
            <a:endParaRPr kumimoji="1" lang="ja-JP" altLang="en-US"/>
          </a:p>
        </p:txBody>
      </p:sp>
    </p:spTree>
    <p:extLst>
      <p:ext uri="{BB962C8B-B14F-4D97-AF65-F5344CB8AC3E}">
        <p14:creationId xmlns:p14="http://schemas.microsoft.com/office/powerpoint/2010/main" val="3950140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04AF931-591B-49F5-9A33-F897F9F1C212}" type="datetimeFigureOut">
              <a:rPr kumimoji="1" lang="ja-JP" altLang="en-US" smtClean="0"/>
              <a:t>2024/4/26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0015E5-A200-4358-AE4E-CE2D5E8D9322}" type="slidenum">
              <a:rPr kumimoji="1" lang="ja-JP" altLang="en-US" smtClean="0"/>
              <a:t>‹#›</a:t>
            </a:fld>
            <a:endParaRPr kumimoji="1" lang="ja-JP" altLang="en-US"/>
          </a:p>
        </p:txBody>
      </p:sp>
    </p:spTree>
    <p:extLst>
      <p:ext uri="{BB962C8B-B14F-4D97-AF65-F5344CB8AC3E}">
        <p14:creationId xmlns:p14="http://schemas.microsoft.com/office/powerpoint/2010/main" val="54433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04AF931-591B-49F5-9A33-F897F9F1C212}" type="datetimeFigureOut">
              <a:rPr kumimoji="1" lang="ja-JP" altLang="en-US" smtClean="0"/>
              <a:t>2024/4/26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0015E5-A200-4358-AE4E-CE2D5E8D9322}" type="slidenum">
              <a:rPr kumimoji="1" lang="ja-JP" altLang="en-US" smtClean="0"/>
              <a:t>‹#›</a:t>
            </a:fld>
            <a:endParaRPr kumimoji="1" lang="ja-JP" altLang="en-US"/>
          </a:p>
        </p:txBody>
      </p:sp>
    </p:spTree>
    <p:extLst>
      <p:ext uri="{BB962C8B-B14F-4D97-AF65-F5344CB8AC3E}">
        <p14:creationId xmlns:p14="http://schemas.microsoft.com/office/powerpoint/2010/main" val="3967299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04AF931-591B-49F5-9A33-F897F9F1C212}" type="datetimeFigureOut">
              <a:rPr kumimoji="1" lang="ja-JP" altLang="en-US" smtClean="0"/>
              <a:t>2024/4/26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0015E5-A200-4358-AE4E-CE2D5E8D9322}" type="slidenum">
              <a:rPr kumimoji="1" lang="ja-JP" altLang="en-US" smtClean="0"/>
              <a:t>‹#›</a:t>
            </a:fld>
            <a:endParaRPr kumimoji="1" lang="ja-JP" altLang="en-US"/>
          </a:p>
        </p:txBody>
      </p:sp>
    </p:spTree>
    <p:extLst>
      <p:ext uri="{BB962C8B-B14F-4D97-AF65-F5344CB8AC3E}">
        <p14:creationId xmlns:p14="http://schemas.microsoft.com/office/powerpoint/2010/main" val="2707604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3C1BC72-3606-E54B-9BC4-97950C24B18B}" type="datetimeFigureOut">
              <a:rPr kumimoji="1" lang="ja-JP" altLang="en-US" smtClean="0"/>
              <a:t>2024/4/26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73A09D-460F-6E4A-ACB6-2F56FEA779B9}" type="slidenum">
              <a:rPr kumimoji="1" lang="ja-JP" altLang="en-US" smtClean="0"/>
              <a:t>‹#›</a:t>
            </a:fld>
            <a:endParaRPr kumimoji="1" lang="ja-JP" altLang="en-US"/>
          </a:p>
        </p:txBody>
      </p:sp>
    </p:spTree>
    <p:extLst>
      <p:ext uri="{BB962C8B-B14F-4D97-AF65-F5344CB8AC3E}">
        <p14:creationId xmlns:p14="http://schemas.microsoft.com/office/powerpoint/2010/main" val="1943577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3C1BC72-3606-E54B-9BC4-97950C24B18B}" type="datetimeFigureOut">
              <a:rPr kumimoji="1" lang="ja-JP" altLang="en-US" smtClean="0"/>
              <a:t>2024/4/26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73A09D-460F-6E4A-ACB6-2F56FEA779B9}" type="slidenum">
              <a:rPr kumimoji="1" lang="ja-JP" altLang="en-US" smtClean="0"/>
              <a:t>‹#›</a:t>
            </a:fld>
            <a:endParaRPr kumimoji="1" lang="ja-JP" altLang="en-US"/>
          </a:p>
        </p:txBody>
      </p:sp>
    </p:spTree>
    <p:extLst>
      <p:ext uri="{BB962C8B-B14F-4D97-AF65-F5344CB8AC3E}">
        <p14:creationId xmlns:p14="http://schemas.microsoft.com/office/powerpoint/2010/main" val="509579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3C1BC72-3606-E54B-9BC4-97950C24B18B}" type="datetimeFigureOut">
              <a:rPr kumimoji="1" lang="ja-JP" altLang="en-US" smtClean="0"/>
              <a:t>2024/4/26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73A09D-460F-6E4A-ACB6-2F56FEA779B9}" type="slidenum">
              <a:rPr kumimoji="1" lang="ja-JP" altLang="en-US" smtClean="0"/>
              <a:t>‹#›</a:t>
            </a:fld>
            <a:endParaRPr kumimoji="1" lang="ja-JP" altLang="en-US"/>
          </a:p>
        </p:txBody>
      </p:sp>
    </p:spTree>
    <p:extLst>
      <p:ext uri="{BB962C8B-B14F-4D97-AF65-F5344CB8AC3E}">
        <p14:creationId xmlns:p14="http://schemas.microsoft.com/office/powerpoint/2010/main" val="1535560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3C1BC72-3606-E54B-9BC4-97950C24B18B}" type="datetimeFigureOut">
              <a:rPr kumimoji="1" lang="ja-JP" altLang="en-US" smtClean="0"/>
              <a:t>2024/4/26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73A09D-460F-6E4A-ACB6-2F56FEA779B9}" type="slidenum">
              <a:rPr kumimoji="1" lang="ja-JP" altLang="en-US" smtClean="0"/>
              <a:t>‹#›</a:t>
            </a:fld>
            <a:endParaRPr kumimoji="1" lang="ja-JP" altLang="en-US"/>
          </a:p>
        </p:txBody>
      </p:sp>
    </p:spTree>
    <p:extLst>
      <p:ext uri="{BB962C8B-B14F-4D97-AF65-F5344CB8AC3E}">
        <p14:creationId xmlns:p14="http://schemas.microsoft.com/office/powerpoint/2010/main" val="3204815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3C1BC72-3606-E54B-9BC4-97950C24B18B}" type="datetimeFigureOut">
              <a:rPr kumimoji="1" lang="ja-JP" altLang="en-US" smtClean="0"/>
              <a:t>2024/4/26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C73A09D-460F-6E4A-ACB6-2F56FEA779B9}" type="slidenum">
              <a:rPr kumimoji="1" lang="ja-JP" altLang="en-US" smtClean="0"/>
              <a:t>‹#›</a:t>
            </a:fld>
            <a:endParaRPr kumimoji="1" lang="ja-JP" altLang="en-US"/>
          </a:p>
        </p:txBody>
      </p:sp>
    </p:spTree>
    <p:extLst>
      <p:ext uri="{BB962C8B-B14F-4D97-AF65-F5344CB8AC3E}">
        <p14:creationId xmlns:p14="http://schemas.microsoft.com/office/powerpoint/2010/main" val="3017156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3C1BC72-3606-E54B-9BC4-97950C24B18B}" type="datetimeFigureOut">
              <a:rPr kumimoji="1" lang="ja-JP" altLang="en-US" smtClean="0"/>
              <a:t>2024/4/26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C73A09D-460F-6E4A-ACB6-2F56FEA779B9}" type="slidenum">
              <a:rPr kumimoji="1" lang="ja-JP" altLang="en-US" smtClean="0"/>
              <a:t>‹#›</a:t>
            </a:fld>
            <a:endParaRPr kumimoji="1" lang="ja-JP" altLang="en-US"/>
          </a:p>
        </p:txBody>
      </p:sp>
    </p:spTree>
    <p:extLst>
      <p:ext uri="{BB962C8B-B14F-4D97-AF65-F5344CB8AC3E}">
        <p14:creationId xmlns:p14="http://schemas.microsoft.com/office/powerpoint/2010/main" val="41161383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C1BC72-3606-E54B-9BC4-97950C24B18B}" type="datetimeFigureOut">
              <a:rPr kumimoji="1" lang="ja-JP" altLang="en-US" smtClean="0"/>
              <a:t>2024/4/26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C73A09D-460F-6E4A-ACB6-2F56FEA779B9}" type="slidenum">
              <a:rPr kumimoji="1" lang="ja-JP" altLang="en-US" smtClean="0"/>
              <a:t>‹#›</a:t>
            </a:fld>
            <a:endParaRPr kumimoji="1" lang="ja-JP" altLang="en-US"/>
          </a:p>
        </p:txBody>
      </p:sp>
    </p:spTree>
    <p:extLst>
      <p:ext uri="{BB962C8B-B14F-4D97-AF65-F5344CB8AC3E}">
        <p14:creationId xmlns:p14="http://schemas.microsoft.com/office/powerpoint/2010/main" val="3676028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3C1BC72-3606-E54B-9BC4-97950C24B18B}" type="datetimeFigureOut">
              <a:rPr kumimoji="1" lang="ja-JP" altLang="en-US" smtClean="0"/>
              <a:t>2024/4/26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73A09D-460F-6E4A-ACB6-2F56FEA779B9}" type="slidenum">
              <a:rPr kumimoji="1" lang="ja-JP" altLang="en-US" smtClean="0"/>
              <a:t>‹#›</a:t>
            </a:fld>
            <a:endParaRPr kumimoji="1" lang="ja-JP" altLang="en-US"/>
          </a:p>
        </p:txBody>
      </p:sp>
    </p:spTree>
    <p:extLst>
      <p:ext uri="{BB962C8B-B14F-4D97-AF65-F5344CB8AC3E}">
        <p14:creationId xmlns:p14="http://schemas.microsoft.com/office/powerpoint/2010/main" val="1226522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04AF931-591B-49F5-9A33-F897F9F1C212}" type="datetimeFigureOut">
              <a:rPr kumimoji="1" lang="ja-JP" altLang="en-US" smtClean="0"/>
              <a:t>2024/4/26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0015E5-A200-4358-AE4E-CE2D5E8D9322}" type="slidenum">
              <a:rPr kumimoji="1" lang="ja-JP" altLang="en-US" smtClean="0"/>
              <a:t>‹#›</a:t>
            </a:fld>
            <a:endParaRPr kumimoji="1" lang="ja-JP" altLang="en-US"/>
          </a:p>
        </p:txBody>
      </p:sp>
    </p:spTree>
    <p:extLst>
      <p:ext uri="{BB962C8B-B14F-4D97-AF65-F5344CB8AC3E}">
        <p14:creationId xmlns:p14="http://schemas.microsoft.com/office/powerpoint/2010/main" val="41597043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3C1BC72-3606-E54B-9BC4-97950C24B18B}" type="datetimeFigureOut">
              <a:rPr kumimoji="1" lang="ja-JP" altLang="en-US" smtClean="0"/>
              <a:t>2024/4/26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73A09D-460F-6E4A-ACB6-2F56FEA779B9}" type="slidenum">
              <a:rPr kumimoji="1" lang="ja-JP" altLang="en-US" smtClean="0"/>
              <a:t>‹#›</a:t>
            </a:fld>
            <a:endParaRPr kumimoji="1" lang="ja-JP" altLang="en-US"/>
          </a:p>
        </p:txBody>
      </p:sp>
    </p:spTree>
    <p:extLst>
      <p:ext uri="{BB962C8B-B14F-4D97-AF65-F5344CB8AC3E}">
        <p14:creationId xmlns:p14="http://schemas.microsoft.com/office/powerpoint/2010/main" val="2022585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3C1BC72-3606-E54B-9BC4-97950C24B18B}" type="datetimeFigureOut">
              <a:rPr kumimoji="1" lang="ja-JP" altLang="en-US" smtClean="0"/>
              <a:t>2024/4/26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73A09D-460F-6E4A-ACB6-2F56FEA779B9}" type="slidenum">
              <a:rPr kumimoji="1" lang="ja-JP" altLang="en-US" smtClean="0"/>
              <a:t>‹#›</a:t>
            </a:fld>
            <a:endParaRPr kumimoji="1" lang="ja-JP" altLang="en-US"/>
          </a:p>
        </p:txBody>
      </p:sp>
    </p:spTree>
    <p:extLst>
      <p:ext uri="{BB962C8B-B14F-4D97-AF65-F5344CB8AC3E}">
        <p14:creationId xmlns:p14="http://schemas.microsoft.com/office/powerpoint/2010/main" val="3655463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3C1BC72-3606-E54B-9BC4-97950C24B18B}" type="datetimeFigureOut">
              <a:rPr kumimoji="1" lang="ja-JP" altLang="en-US" smtClean="0"/>
              <a:t>2024/4/26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73A09D-460F-6E4A-ACB6-2F56FEA779B9}" type="slidenum">
              <a:rPr kumimoji="1" lang="ja-JP" altLang="en-US" smtClean="0"/>
              <a:t>‹#›</a:t>
            </a:fld>
            <a:endParaRPr kumimoji="1" lang="ja-JP" altLang="en-US"/>
          </a:p>
        </p:txBody>
      </p:sp>
    </p:spTree>
    <p:extLst>
      <p:ext uri="{BB962C8B-B14F-4D97-AF65-F5344CB8AC3E}">
        <p14:creationId xmlns:p14="http://schemas.microsoft.com/office/powerpoint/2010/main" val="2527434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04AF931-591B-49F5-9A33-F897F9F1C212}" type="datetimeFigureOut">
              <a:rPr kumimoji="1" lang="ja-JP" altLang="en-US" smtClean="0"/>
              <a:t>2024/4/26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0015E5-A200-4358-AE4E-CE2D5E8D9322}" type="slidenum">
              <a:rPr kumimoji="1" lang="ja-JP" altLang="en-US" smtClean="0"/>
              <a:t>‹#›</a:t>
            </a:fld>
            <a:endParaRPr kumimoji="1" lang="ja-JP" altLang="en-US"/>
          </a:p>
        </p:txBody>
      </p:sp>
    </p:spTree>
    <p:extLst>
      <p:ext uri="{BB962C8B-B14F-4D97-AF65-F5344CB8AC3E}">
        <p14:creationId xmlns:p14="http://schemas.microsoft.com/office/powerpoint/2010/main" val="365757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04AF931-591B-49F5-9A33-F897F9F1C212}" type="datetimeFigureOut">
              <a:rPr kumimoji="1" lang="ja-JP" altLang="en-US" smtClean="0"/>
              <a:t>2024/4/26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F0015E5-A200-4358-AE4E-CE2D5E8D9322}" type="slidenum">
              <a:rPr kumimoji="1" lang="ja-JP" altLang="en-US" smtClean="0"/>
              <a:t>‹#›</a:t>
            </a:fld>
            <a:endParaRPr kumimoji="1" lang="ja-JP" altLang="en-US"/>
          </a:p>
        </p:txBody>
      </p:sp>
    </p:spTree>
    <p:extLst>
      <p:ext uri="{BB962C8B-B14F-4D97-AF65-F5344CB8AC3E}">
        <p14:creationId xmlns:p14="http://schemas.microsoft.com/office/powerpoint/2010/main" val="1217653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04AF931-591B-49F5-9A33-F897F9F1C212}" type="datetimeFigureOut">
              <a:rPr kumimoji="1" lang="ja-JP" altLang="en-US" smtClean="0"/>
              <a:t>2024/4/26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F0015E5-A200-4358-AE4E-CE2D5E8D9322}" type="slidenum">
              <a:rPr kumimoji="1" lang="ja-JP" altLang="en-US" smtClean="0"/>
              <a:t>‹#›</a:t>
            </a:fld>
            <a:endParaRPr kumimoji="1" lang="ja-JP" altLang="en-US"/>
          </a:p>
        </p:txBody>
      </p:sp>
    </p:spTree>
    <p:extLst>
      <p:ext uri="{BB962C8B-B14F-4D97-AF65-F5344CB8AC3E}">
        <p14:creationId xmlns:p14="http://schemas.microsoft.com/office/powerpoint/2010/main" val="352896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04AF931-591B-49F5-9A33-F897F9F1C212}" type="datetimeFigureOut">
              <a:rPr kumimoji="1" lang="ja-JP" altLang="en-US" smtClean="0"/>
              <a:t>2024/4/26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F0015E5-A200-4358-AE4E-CE2D5E8D9322}" type="slidenum">
              <a:rPr kumimoji="1" lang="ja-JP" altLang="en-US" smtClean="0"/>
              <a:t>‹#›</a:t>
            </a:fld>
            <a:endParaRPr kumimoji="1" lang="ja-JP" altLang="en-US"/>
          </a:p>
        </p:txBody>
      </p:sp>
    </p:spTree>
    <p:extLst>
      <p:ext uri="{BB962C8B-B14F-4D97-AF65-F5344CB8AC3E}">
        <p14:creationId xmlns:p14="http://schemas.microsoft.com/office/powerpoint/2010/main" val="3036237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4AF931-591B-49F5-9A33-F897F9F1C212}" type="datetimeFigureOut">
              <a:rPr kumimoji="1" lang="ja-JP" altLang="en-US" smtClean="0"/>
              <a:t>2024/4/26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F0015E5-A200-4358-AE4E-CE2D5E8D9322}" type="slidenum">
              <a:rPr kumimoji="1" lang="ja-JP" altLang="en-US" smtClean="0"/>
              <a:t>‹#›</a:t>
            </a:fld>
            <a:endParaRPr kumimoji="1" lang="ja-JP" altLang="en-US"/>
          </a:p>
        </p:txBody>
      </p:sp>
    </p:spTree>
    <p:extLst>
      <p:ext uri="{BB962C8B-B14F-4D97-AF65-F5344CB8AC3E}">
        <p14:creationId xmlns:p14="http://schemas.microsoft.com/office/powerpoint/2010/main" val="26073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04AF931-591B-49F5-9A33-F897F9F1C212}" type="datetimeFigureOut">
              <a:rPr kumimoji="1" lang="ja-JP" altLang="en-US" smtClean="0"/>
              <a:t>2024/4/26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F0015E5-A200-4358-AE4E-CE2D5E8D9322}" type="slidenum">
              <a:rPr kumimoji="1" lang="ja-JP" altLang="en-US" smtClean="0"/>
              <a:t>‹#›</a:t>
            </a:fld>
            <a:endParaRPr kumimoji="1" lang="ja-JP" altLang="en-US"/>
          </a:p>
        </p:txBody>
      </p:sp>
    </p:spTree>
    <p:extLst>
      <p:ext uri="{BB962C8B-B14F-4D97-AF65-F5344CB8AC3E}">
        <p14:creationId xmlns:p14="http://schemas.microsoft.com/office/powerpoint/2010/main" val="186933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04AF931-591B-49F5-9A33-F897F9F1C212}" type="datetimeFigureOut">
              <a:rPr kumimoji="1" lang="ja-JP" altLang="en-US" smtClean="0"/>
              <a:t>2024/4/26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F0015E5-A200-4358-AE4E-CE2D5E8D9322}" type="slidenum">
              <a:rPr kumimoji="1" lang="ja-JP" altLang="en-US" smtClean="0"/>
              <a:t>‹#›</a:t>
            </a:fld>
            <a:endParaRPr kumimoji="1" lang="ja-JP" altLang="en-US"/>
          </a:p>
        </p:txBody>
      </p:sp>
    </p:spTree>
    <p:extLst>
      <p:ext uri="{BB962C8B-B14F-4D97-AF65-F5344CB8AC3E}">
        <p14:creationId xmlns:p14="http://schemas.microsoft.com/office/powerpoint/2010/main" val="2627723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4AF931-591B-49F5-9A33-F897F9F1C212}" type="datetimeFigureOut">
              <a:rPr kumimoji="1" lang="ja-JP" altLang="en-US" smtClean="0"/>
              <a:t>2024/4/26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0015E5-A200-4358-AE4E-CE2D5E8D9322}" type="slidenum">
              <a:rPr kumimoji="1" lang="ja-JP" altLang="en-US" smtClean="0"/>
              <a:t>‹#›</a:t>
            </a:fld>
            <a:endParaRPr kumimoji="1" lang="ja-JP" altLang="en-US"/>
          </a:p>
        </p:txBody>
      </p:sp>
    </p:spTree>
    <p:extLst>
      <p:ext uri="{BB962C8B-B14F-4D97-AF65-F5344CB8AC3E}">
        <p14:creationId xmlns:p14="http://schemas.microsoft.com/office/powerpoint/2010/main" val="1120100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C1BC72-3606-E54B-9BC4-97950C24B18B}" type="datetimeFigureOut">
              <a:rPr kumimoji="1" lang="ja-JP" altLang="en-US" smtClean="0"/>
              <a:t>2024/4/26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3A09D-460F-6E4A-ACB6-2F56FEA779B9}" type="slidenum">
              <a:rPr kumimoji="1" lang="ja-JP" altLang="en-US" smtClean="0"/>
              <a:t>‹#›</a:t>
            </a:fld>
            <a:endParaRPr kumimoji="1" lang="ja-JP" altLang="en-US"/>
          </a:p>
        </p:txBody>
      </p:sp>
    </p:spTree>
    <p:extLst>
      <p:ext uri="{BB962C8B-B14F-4D97-AF65-F5344CB8AC3E}">
        <p14:creationId xmlns:p14="http://schemas.microsoft.com/office/powerpoint/2010/main" val="2466379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maruho.co.jp/kanja/makizum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jpg"/><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image" Target="../media/image55.jpg"/><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hyperlink" Target="https://www.maruho.co.jp/kanja/makizume/" TargetMode="External"/><Relationship Id="rId3" Type="http://schemas.openxmlformats.org/officeDocument/2006/relationships/image" Target="../media/image1.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6.jpg"/><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3.jpg"/><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www.maruho.co.jp/kanja/makizume/" TargetMode="External"/><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hyperlink" Target="https://www.maruho.co.jp/kanja/makizume/"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maruho.co.jp/kanja/makizume/" TargetMode="Externa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jp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23.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33000" y="1268129"/>
            <a:ext cx="8337949" cy="1847863"/>
          </a:xfrm>
        </p:spPr>
        <p:txBody>
          <a:bodyPr anchor="ctr">
            <a:normAutofit/>
          </a:bodyPr>
          <a:lstStyle/>
          <a:p>
            <a:pPr marL="457200" lvl="1" indent="0">
              <a:lnSpc>
                <a:spcPct val="100000"/>
              </a:lnSpc>
              <a:buNone/>
            </a:pPr>
            <a:r>
              <a:rPr lang="ja-JP" altLang="en-US" dirty="0"/>
              <a:t>巻き爪（過度にわん曲した爪）を矯正するための医療機器です。コイルばねに内蔵された超弾性合金ワイヤの弾性力によって、矯正具を装着している間に爪の</a:t>
            </a:r>
            <a:r>
              <a:rPr lang="ja-JP" altLang="en-US" dirty="0" err="1"/>
              <a:t>わん</a:t>
            </a:r>
            <a:r>
              <a:rPr lang="ja-JP" altLang="en-US" dirty="0"/>
              <a:t>曲が徐々に矯正されます。</a:t>
            </a:r>
          </a:p>
        </p:txBody>
      </p:sp>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141" y="717842"/>
            <a:ext cx="3771581" cy="642518"/>
          </a:xfrm>
          <a:prstGeom prst="rect">
            <a:avLst/>
          </a:prstGeom>
        </p:spPr>
      </p:pic>
      <p:sp>
        <p:nvSpPr>
          <p:cNvPr id="7" name="テキスト ボックス 6"/>
          <p:cNvSpPr txBox="1"/>
          <p:nvPr/>
        </p:nvSpPr>
        <p:spPr>
          <a:xfrm>
            <a:off x="3648907" y="646557"/>
            <a:ext cx="389850" cy="338554"/>
          </a:xfrm>
          <a:prstGeom prst="rect">
            <a:avLst/>
          </a:prstGeom>
          <a:noFill/>
        </p:spPr>
        <p:txBody>
          <a:bodyPr wrap="none" rtlCol="0">
            <a:spAutoFit/>
          </a:bodyPr>
          <a:lstStyle/>
          <a:p>
            <a:r>
              <a:rPr kumimoji="1" lang="ja-JP" altLang="en-US" sz="1600" dirty="0"/>
              <a:t>Ⓡ</a:t>
            </a:r>
          </a:p>
        </p:txBody>
      </p:sp>
      <p:sp>
        <p:nvSpPr>
          <p:cNvPr id="8" name="フローチャート: 代替処理 7"/>
          <p:cNvSpPr/>
          <p:nvPr/>
        </p:nvSpPr>
        <p:spPr>
          <a:xfrm>
            <a:off x="206454" y="1416125"/>
            <a:ext cx="8724737" cy="45719"/>
          </a:xfrm>
          <a:prstGeom prst="flowChartAlternateProcess">
            <a:avLst/>
          </a:prstGeom>
          <a:solidFill>
            <a:schemeClr val="accent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333000" y="5866628"/>
            <a:ext cx="8471647" cy="830997"/>
          </a:xfrm>
          <a:prstGeom prst="rect">
            <a:avLst/>
          </a:prstGeom>
          <a:solidFill>
            <a:schemeClr val="accent3">
              <a:lumMod val="20000"/>
              <a:lumOff val="80000"/>
            </a:schemeClr>
          </a:solidFill>
        </p:spPr>
        <p:txBody>
          <a:bodyPr wrap="square">
            <a:spAutoFit/>
          </a:bodyPr>
          <a:lstStyle/>
          <a:p>
            <a:r>
              <a:rPr lang="ja-JP" altLang="en-US" sz="1600" b="1" dirty="0">
                <a:effectLst>
                  <a:outerShdw blurRad="38100" dist="38100" dir="2700000" algn="tl">
                    <a:srgbClr val="000000">
                      <a:alpha val="43137"/>
                    </a:srgbClr>
                  </a:outerShdw>
                </a:effectLst>
              </a:rPr>
              <a:t>超弾性合金ワイヤって？</a:t>
            </a:r>
          </a:p>
          <a:p>
            <a:r>
              <a:rPr lang="ja-JP" altLang="en-US" sz="1600" dirty="0"/>
              <a:t>通常の金属とは異なり、大きく曲げても常に元に戻ろうとする性質をもつニッケルチタン合金のワイヤです。メガネのフレームに使われていることで有名ですが、医療分野でも幅広く活用されています。</a:t>
            </a:r>
          </a:p>
        </p:txBody>
      </p:sp>
      <p:sp>
        <p:nvSpPr>
          <p:cNvPr id="9" name="正方形/長方形 8"/>
          <p:cNvSpPr/>
          <p:nvPr/>
        </p:nvSpPr>
        <p:spPr>
          <a:xfrm>
            <a:off x="3931218" y="755476"/>
            <a:ext cx="1252266" cy="584775"/>
          </a:xfrm>
          <a:prstGeom prst="rect">
            <a:avLst/>
          </a:prstGeom>
        </p:spPr>
        <p:txBody>
          <a:bodyPr wrap="none">
            <a:spAutoFit/>
          </a:bodyPr>
          <a:lstStyle/>
          <a:p>
            <a:r>
              <a:rPr lang="ja-JP" altLang="en-US" sz="3200" b="1" dirty="0">
                <a:effectLst>
                  <a:outerShdw blurRad="38100" dist="38100" dir="2700000" algn="tl">
                    <a:srgbClr val="000000">
                      <a:alpha val="43137"/>
                    </a:srgbClr>
                  </a:outerShdw>
                </a:effectLst>
              </a:rPr>
              <a:t>とは？</a:t>
            </a:r>
          </a:p>
        </p:txBody>
      </p:sp>
      <p:pic>
        <p:nvPicPr>
          <p:cNvPr id="13" name="図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141" y="22051"/>
            <a:ext cx="4686658" cy="524881"/>
          </a:xfrm>
          <a:prstGeom prst="rect">
            <a:avLst/>
          </a:prstGeom>
        </p:spPr>
      </p:pic>
      <p:grpSp>
        <p:nvGrpSpPr>
          <p:cNvPr id="2" name="グループ化 1">
            <a:extLst>
              <a:ext uri="{FF2B5EF4-FFF2-40B4-BE49-F238E27FC236}">
                <a16:creationId xmlns:a16="http://schemas.microsoft.com/office/drawing/2014/main" id="{CA4138F5-DDE1-40E3-9FBA-7EF34FC6E6D3}"/>
              </a:ext>
            </a:extLst>
          </p:cNvPr>
          <p:cNvGrpSpPr/>
          <p:nvPr/>
        </p:nvGrpSpPr>
        <p:grpSpPr>
          <a:xfrm>
            <a:off x="5506458" y="101806"/>
            <a:ext cx="3424733" cy="1258554"/>
            <a:chOff x="5506458" y="101806"/>
            <a:chExt cx="3424733" cy="1258554"/>
          </a:xfrm>
        </p:grpSpPr>
        <p:sp>
          <p:nvSpPr>
            <p:cNvPr id="15" name="正方形/長方形 14">
              <a:extLst>
                <a:ext uri="{FF2B5EF4-FFF2-40B4-BE49-F238E27FC236}">
                  <a16:creationId xmlns:a16="http://schemas.microsoft.com/office/drawing/2014/main" id="{8D98E84A-09A4-4B6B-978E-A13E4B0763F5}"/>
                </a:ext>
              </a:extLst>
            </p:cNvPr>
            <p:cNvSpPr/>
            <p:nvPr/>
          </p:nvSpPr>
          <p:spPr>
            <a:xfrm>
              <a:off x="5506458" y="130918"/>
              <a:ext cx="2390461" cy="1200329"/>
            </a:xfrm>
            <a:prstGeom prst="rect">
              <a:avLst/>
            </a:prstGeom>
          </p:spPr>
          <p:txBody>
            <a:bodyPr wrap="square">
              <a:spAutoFit/>
            </a:bodyPr>
            <a:lstStyle/>
            <a:p>
              <a:r>
                <a:rPr lang="ja-JP" altLang="en-US" sz="1600" b="1" dirty="0">
                  <a:solidFill>
                    <a:schemeClr val="accent1">
                      <a:lumMod val="75000"/>
                    </a:schemeClr>
                  </a:solidFill>
                  <a:latin typeface="+mn-ea"/>
                </a:rPr>
                <a:t>巻き爪専門メディア</a:t>
              </a:r>
              <a:endParaRPr lang="en-US" altLang="ja-JP" sz="1600" b="1" dirty="0">
                <a:solidFill>
                  <a:schemeClr val="accent1">
                    <a:lumMod val="75000"/>
                  </a:schemeClr>
                </a:solidFill>
                <a:latin typeface="+mn-ea"/>
              </a:endParaRPr>
            </a:p>
            <a:p>
              <a:r>
                <a:rPr lang="ja-JP" altLang="en-US" sz="1600" dirty="0">
                  <a:solidFill>
                    <a:schemeClr val="accent1">
                      <a:lumMod val="75000"/>
                    </a:schemeClr>
                  </a:solidFill>
                  <a:latin typeface="+mn-ea"/>
                </a:rPr>
                <a:t>「巻き爪を知る・治す・</a:t>
              </a:r>
              <a:endParaRPr lang="en-US" altLang="ja-JP" sz="1600" dirty="0">
                <a:solidFill>
                  <a:schemeClr val="accent1">
                    <a:lumMod val="75000"/>
                  </a:schemeClr>
                </a:solidFill>
                <a:latin typeface="+mn-ea"/>
              </a:endParaRPr>
            </a:p>
            <a:p>
              <a:r>
                <a:rPr lang="ja-JP" altLang="en-US" sz="1600" dirty="0">
                  <a:solidFill>
                    <a:schemeClr val="accent1">
                      <a:lumMod val="75000"/>
                    </a:schemeClr>
                  </a:solidFill>
                  <a:latin typeface="+mn-ea"/>
                </a:rPr>
                <a:t>予防する」はこちら</a:t>
              </a:r>
              <a:endParaRPr lang="en-US" altLang="ja-JP" sz="1600" dirty="0">
                <a:solidFill>
                  <a:schemeClr val="accent1">
                    <a:lumMod val="75000"/>
                  </a:schemeClr>
                </a:solidFill>
                <a:latin typeface="+mn-ea"/>
              </a:endParaRPr>
            </a:p>
            <a:p>
              <a:r>
                <a:rPr lang="en-US" altLang="ja-JP" sz="1200" dirty="0">
                  <a:solidFill>
                    <a:schemeClr val="accent1">
                      <a:lumMod val="75000"/>
                    </a:schemeClr>
                  </a:solidFill>
                  <a:latin typeface="+mn-ea"/>
                  <a:hlinkClick r:id="rId4">
                    <a:extLst>
                      <a:ext uri="{A12FA001-AC4F-418D-AE19-62706E023703}">
                        <ahyp:hlinkClr xmlns:ahyp="http://schemas.microsoft.com/office/drawing/2018/hyperlinkcolor" val="tx"/>
                      </a:ext>
                    </a:extLst>
                  </a:hlinkClick>
                </a:rPr>
                <a:t>https://www.maruho.co.jp/</a:t>
              </a:r>
            </a:p>
            <a:p>
              <a:r>
                <a:rPr lang="en-US" altLang="ja-JP" sz="1200" dirty="0" err="1">
                  <a:solidFill>
                    <a:schemeClr val="accent1">
                      <a:lumMod val="75000"/>
                    </a:schemeClr>
                  </a:solidFill>
                  <a:latin typeface="+mn-ea"/>
                  <a:hlinkClick r:id="rId4">
                    <a:extLst>
                      <a:ext uri="{A12FA001-AC4F-418D-AE19-62706E023703}">
                        <ahyp:hlinkClr xmlns:ahyp="http://schemas.microsoft.com/office/drawing/2018/hyperlinkcolor" val="tx"/>
                      </a:ext>
                    </a:extLst>
                  </a:hlinkClick>
                </a:rPr>
                <a:t>kanja</a:t>
              </a:r>
              <a:r>
                <a:rPr lang="en-US" altLang="ja-JP" sz="1200" dirty="0">
                  <a:solidFill>
                    <a:schemeClr val="accent1">
                      <a:lumMod val="75000"/>
                    </a:schemeClr>
                  </a:solidFill>
                  <a:latin typeface="+mn-ea"/>
                  <a:hlinkClick r:id="rId4">
                    <a:extLst>
                      <a:ext uri="{A12FA001-AC4F-418D-AE19-62706E023703}">
                        <ahyp:hlinkClr xmlns:ahyp="http://schemas.microsoft.com/office/drawing/2018/hyperlinkcolor" val="tx"/>
                      </a:ext>
                    </a:extLst>
                  </a:hlinkClick>
                </a:rPr>
                <a:t>/makizume/</a:t>
              </a:r>
              <a:endParaRPr lang="ja-JP" altLang="en-US" sz="1200" dirty="0">
                <a:solidFill>
                  <a:schemeClr val="accent1">
                    <a:lumMod val="75000"/>
                  </a:schemeClr>
                </a:solidFill>
                <a:latin typeface="+mn-ea"/>
              </a:endParaRPr>
            </a:p>
          </p:txBody>
        </p:sp>
        <p:pic>
          <p:nvPicPr>
            <p:cNvPr id="5" name="図 4">
              <a:extLst>
                <a:ext uri="{FF2B5EF4-FFF2-40B4-BE49-F238E27FC236}">
                  <a16:creationId xmlns:a16="http://schemas.microsoft.com/office/drawing/2014/main" id="{FE1F41E7-EFAE-4FEE-B53A-1532DE0366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8386" y="145819"/>
              <a:ext cx="1170528" cy="1170528"/>
            </a:xfrm>
            <a:prstGeom prst="roundRect">
              <a:avLst/>
            </a:prstGeom>
          </p:spPr>
        </p:pic>
        <p:sp>
          <p:nvSpPr>
            <p:cNvPr id="6" name="四角形: 角を丸くする 5">
              <a:extLst>
                <a:ext uri="{FF2B5EF4-FFF2-40B4-BE49-F238E27FC236}">
                  <a16:creationId xmlns:a16="http://schemas.microsoft.com/office/drawing/2014/main" id="{AEA355BA-4194-45A1-8860-86A681A61D7B}"/>
                </a:ext>
              </a:extLst>
            </p:cNvPr>
            <p:cNvSpPr/>
            <p:nvPr/>
          </p:nvSpPr>
          <p:spPr>
            <a:xfrm>
              <a:off x="5506458" y="101806"/>
              <a:ext cx="3424733" cy="1258554"/>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dirty="0">
                <a:latin typeface="+mn-ea"/>
              </a:endParaRPr>
            </a:p>
          </p:txBody>
        </p:sp>
      </p:grpSp>
      <p:grpSp>
        <p:nvGrpSpPr>
          <p:cNvPr id="36" name="グループ化 35">
            <a:extLst>
              <a:ext uri="{FF2B5EF4-FFF2-40B4-BE49-F238E27FC236}">
                <a16:creationId xmlns:a16="http://schemas.microsoft.com/office/drawing/2014/main" id="{FE902746-032E-4661-85CE-6652DD75E313}"/>
              </a:ext>
            </a:extLst>
          </p:cNvPr>
          <p:cNvGrpSpPr/>
          <p:nvPr/>
        </p:nvGrpSpPr>
        <p:grpSpPr>
          <a:xfrm>
            <a:off x="115141" y="3792274"/>
            <a:ext cx="5802701" cy="1337226"/>
            <a:chOff x="206454" y="3320610"/>
            <a:chExt cx="5802701" cy="1337226"/>
          </a:xfrm>
        </p:grpSpPr>
        <p:pic>
          <p:nvPicPr>
            <p:cNvPr id="18" name="図 17">
              <a:extLst>
                <a:ext uri="{FF2B5EF4-FFF2-40B4-BE49-F238E27FC236}">
                  <a16:creationId xmlns:a16="http://schemas.microsoft.com/office/drawing/2014/main" id="{A62851E7-75FF-49CE-8F2C-B864324CB0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454" y="3735747"/>
              <a:ext cx="4872308" cy="922089"/>
            </a:xfrm>
            <a:prstGeom prst="rect">
              <a:avLst/>
            </a:prstGeom>
          </p:spPr>
        </p:pic>
        <p:grpSp>
          <p:nvGrpSpPr>
            <p:cNvPr id="33" name="グループ化 32">
              <a:extLst>
                <a:ext uri="{FF2B5EF4-FFF2-40B4-BE49-F238E27FC236}">
                  <a16:creationId xmlns:a16="http://schemas.microsoft.com/office/drawing/2014/main" id="{626AA733-BA4B-47B4-BA32-21AFCF5D2F78}"/>
                </a:ext>
              </a:extLst>
            </p:cNvPr>
            <p:cNvGrpSpPr/>
            <p:nvPr/>
          </p:nvGrpSpPr>
          <p:grpSpPr>
            <a:xfrm>
              <a:off x="855065" y="3320610"/>
              <a:ext cx="1689099" cy="572008"/>
              <a:chOff x="855065" y="3320610"/>
              <a:chExt cx="1689099" cy="572008"/>
            </a:xfrm>
          </p:grpSpPr>
          <p:cxnSp>
            <p:nvCxnSpPr>
              <p:cNvPr id="20" name="直線コネクタ 19">
                <a:extLst>
                  <a:ext uri="{FF2B5EF4-FFF2-40B4-BE49-F238E27FC236}">
                    <a16:creationId xmlns:a16="http://schemas.microsoft.com/office/drawing/2014/main" id="{B0FEAD30-92E2-4F63-BA02-612BEA519F83}"/>
                  </a:ext>
                </a:extLst>
              </p:cNvPr>
              <p:cNvCxnSpPr>
                <a:cxnSpLocks/>
              </p:cNvCxnSpPr>
              <p:nvPr/>
            </p:nvCxnSpPr>
            <p:spPr>
              <a:xfrm flipH="1">
                <a:off x="1177747" y="3612564"/>
                <a:ext cx="351130" cy="280054"/>
              </a:xfrm>
              <a:prstGeom prst="line">
                <a:avLst/>
              </a:prstGeom>
              <a:ln w="19050">
                <a:solidFill>
                  <a:srgbClr val="0F4C9E"/>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F7C49203-0216-4B8B-A717-94CB547A4A25}"/>
                  </a:ext>
                </a:extLst>
              </p:cNvPr>
              <p:cNvSpPr txBox="1"/>
              <p:nvPr/>
            </p:nvSpPr>
            <p:spPr>
              <a:xfrm>
                <a:off x="855065" y="3320610"/>
                <a:ext cx="1689099" cy="307777"/>
              </a:xfrm>
              <a:prstGeom prst="rect">
                <a:avLst/>
              </a:prstGeom>
              <a:noFill/>
            </p:spPr>
            <p:txBody>
              <a:bodyPr wrap="square" rtlCol="0">
                <a:spAutoFit/>
              </a:bodyPr>
              <a:lstStyle/>
              <a:p>
                <a:pPr algn="ctr"/>
                <a:r>
                  <a:rPr kumimoji="1" lang="ja-JP" altLang="en-US" sz="1400" dirty="0"/>
                  <a:t>超弾性合金ワイヤ</a:t>
                </a:r>
              </a:p>
            </p:txBody>
          </p:sp>
        </p:grpSp>
        <p:grpSp>
          <p:nvGrpSpPr>
            <p:cNvPr id="34" name="グループ化 33">
              <a:extLst>
                <a:ext uri="{FF2B5EF4-FFF2-40B4-BE49-F238E27FC236}">
                  <a16:creationId xmlns:a16="http://schemas.microsoft.com/office/drawing/2014/main" id="{62ACE842-3D7C-4E97-8DDF-616C9E81209E}"/>
                </a:ext>
              </a:extLst>
            </p:cNvPr>
            <p:cNvGrpSpPr/>
            <p:nvPr/>
          </p:nvGrpSpPr>
          <p:grpSpPr>
            <a:xfrm>
              <a:off x="1798058" y="3963194"/>
              <a:ext cx="1689099" cy="528115"/>
              <a:chOff x="1798058" y="3963194"/>
              <a:chExt cx="1689099" cy="528115"/>
            </a:xfrm>
          </p:grpSpPr>
          <p:cxnSp>
            <p:nvCxnSpPr>
              <p:cNvPr id="23" name="直線コネクタ 22">
                <a:extLst>
                  <a:ext uri="{FF2B5EF4-FFF2-40B4-BE49-F238E27FC236}">
                    <a16:creationId xmlns:a16="http://schemas.microsoft.com/office/drawing/2014/main" id="{7E2158C4-9F98-4316-A5A9-C81138F5AC4B}"/>
                  </a:ext>
                </a:extLst>
              </p:cNvPr>
              <p:cNvCxnSpPr>
                <a:cxnSpLocks/>
              </p:cNvCxnSpPr>
              <p:nvPr/>
            </p:nvCxnSpPr>
            <p:spPr>
              <a:xfrm>
                <a:off x="2544164" y="3963194"/>
                <a:ext cx="29702" cy="225094"/>
              </a:xfrm>
              <a:prstGeom prst="line">
                <a:avLst/>
              </a:prstGeom>
              <a:ln w="19050">
                <a:solidFill>
                  <a:srgbClr val="0F4C9E"/>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1DD30216-956D-4FB1-9528-3686063B7D4A}"/>
                  </a:ext>
                </a:extLst>
              </p:cNvPr>
              <p:cNvSpPr txBox="1"/>
              <p:nvPr/>
            </p:nvSpPr>
            <p:spPr>
              <a:xfrm>
                <a:off x="1798058" y="4183532"/>
                <a:ext cx="1689099" cy="307777"/>
              </a:xfrm>
              <a:prstGeom prst="rect">
                <a:avLst/>
              </a:prstGeom>
              <a:noFill/>
            </p:spPr>
            <p:txBody>
              <a:bodyPr wrap="square" rtlCol="0">
                <a:spAutoFit/>
              </a:bodyPr>
              <a:lstStyle/>
              <a:p>
                <a:pPr algn="ctr"/>
                <a:r>
                  <a:rPr lang="ja-JP" altLang="en-US" sz="1400" dirty="0"/>
                  <a:t>コイルばね</a:t>
                </a:r>
                <a:endParaRPr kumimoji="1" lang="ja-JP" altLang="en-US" sz="1400" dirty="0"/>
              </a:p>
            </p:txBody>
          </p:sp>
        </p:grpSp>
        <p:grpSp>
          <p:nvGrpSpPr>
            <p:cNvPr id="35" name="グループ化 34">
              <a:extLst>
                <a:ext uri="{FF2B5EF4-FFF2-40B4-BE49-F238E27FC236}">
                  <a16:creationId xmlns:a16="http://schemas.microsoft.com/office/drawing/2014/main" id="{01E1DD11-D53C-4A0D-80F6-D11B91096805}"/>
                </a:ext>
              </a:extLst>
            </p:cNvPr>
            <p:cNvGrpSpPr/>
            <p:nvPr/>
          </p:nvGrpSpPr>
          <p:grpSpPr>
            <a:xfrm>
              <a:off x="4320056" y="3454448"/>
              <a:ext cx="1689099" cy="569189"/>
              <a:chOff x="4320056" y="3454448"/>
              <a:chExt cx="1689099" cy="569189"/>
            </a:xfrm>
          </p:grpSpPr>
          <p:cxnSp>
            <p:nvCxnSpPr>
              <p:cNvPr id="25" name="直線コネクタ 24">
                <a:extLst>
                  <a:ext uri="{FF2B5EF4-FFF2-40B4-BE49-F238E27FC236}">
                    <a16:creationId xmlns:a16="http://schemas.microsoft.com/office/drawing/2014/main" id="{7692CF8F-E072-4618-9F67-1234D21FF573}"/>
                  </a:ext>
                </a:extLst>
              </p:cNvPr>
              <p:cNvCxnSpPr>
                <a:cxnSpLocks/>
              </p:cNvCxnSpPr>
              <p:nvPr/>
            </p:nvCxnSpPr>
            <p:spPr>
              <a:xfrm flipH="1">
                <a:off x="4801799" y="3780367"/>
                <a:ext cx="142734" cy="243270"/>
              </a:xfrm>
              <a:prstGeom prst="line">
                <a:avLst/>
              </a:prstGeom>
              <a:ln w="19050">
                <a:solidFill>
                  <a:srgbClr val="0F4C9E"/>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107B8EA1-80AD-4922-907B-CFA1630106E6}"/>
                  </a:ext>
                </a:extLst>
              </p:cNvPr>
              <p:cNvSpPr txBox="1"/>
              <p:nvPr/>
            </p:nvSpPr>
            <p:spPr>
              <a:xfrm>
                <a:off x="4320056" y="3454448"/>
                <a:ext cx="1689099" cy="307777"/>
              </a:xfrm>
              <a:prstGeom prst="rect">
                <a:avLst/>
              </a:prstGeom>
              <a:noFill/>
            </p:spPr>
            <p:txBody>
              <a:bodyPr wrap="square" rtlCol="0">
                <a:spAutoFit/>
              </a:bodyPr>
              <a:lstStyle/>
              <a:p>
                <a:pPr algn="ctr"/>
                <a:r>
                  <a:rPr lang="en-US" altLang="ja-JP" sz="1400" dirty="0"/>
                  <a:t>U</a:t>
                </a:r>
                <a:r>
                  <a:rPr lang="ja-JP" altLang="en-US" sz="1400" dirty="0"/>
                  <a:t>フック</a:t>
                </a:r>
                <a:endParaRPr kumimoji="1" lang="ja-JP" altLang="en-US" sz="1400" dirty="0"/>
              </a:p>
            </p:txBody>
          </p:sp>
        </p:grpSp>
      </p:grpSp>
      <p:sp>
        <p:nvSpPr>
          <p:cNvPr id="31" name="四角形: 角を丸くする 30">
            <a:extLst>
              <a:ext uri="{FF2B5EF4-FFF2-40B4-BE49-F238E27FC236}">
                <a16:creationId xmlns:a16="http://schemas.microsoft.com/office/drawing/2014/main" id="{CB478A5C-BE67-46E3-A103-63B10D9C84C9}"/>
              </a:ext>
            </a:extLst>
          </p:cNvPr>
          <p:cNvSpPr/>
          <p:nvPr/>
        </p:nvSpPr>
        <p:spPr>
          <a:xfrm>
            <a:off x="154020" y="3022351"/>
            <a:ext cx="1705178" cy="394111"/>
          </a:xfrm>
          <a:prstGeom prst="roundRect">
            <a:avLst>
              <a:gd name="adj" fmla="val 50000"/>
            </a:avLst>
          </a:prstGeom>
          <a:solidFill>
            <a:srgbClr val="D3E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0F4C9E"/>
                </a:solidFill>
              </a:rPr>
              <a:t>形状・構造</a:t>
            </a:r>
            <a:endParaRPr kumimoji="1" lang="ja-JP" altLang="en-US" b="1" dirty="0">
              <a:solidFill>
                <a:srgbClr val="0F4C9E"/>
              </a:solidFill>
            </a:endParaRPr>
          </a:p>
        </p:txBody>
      </p:sp>
      <p:sp>
        <p:nvSpPr>
          <p:cNvPr id="32" name="四角形: 角を丸くする 31">
            <a:extLst>
              <a:ext uri="{FF2B5EF4-FFF2-40B4-BE49-F238E27FC236}">
                <a16:creationId xmlns:a16="http://schemas.microsoft.com/office/drawing/2014/main" id="{75296F59-43DF-4530-93E3-408E90A4C238}"/>
              </a:ext>
            </a:extLst>
          </p:cNvPr>
          <p:cNvSpPr/>
          <p:nvPr/>
        </p:nvSpPr>
        <p:spPr>
          <a:xfrm>
            <a:off x="4853220" y="3022351"/>
            <a:ext cx="1705178" cy="394111"/>
          </a:xfrm>
          <a:prstGeom prst="roundRect">
            <a:avLst>
              <a:gd name="adj" fmla="val 50000"/>
            </a:avLst>
          </a:prstGeom>
          <a:solidFill>
            <a:srgbClr val="D3E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0F4C9E"/>
                </a:solidFill>
              </a:rPr>
              <a:t>装着イメージ</a:t>
            </a:r>
            <a:endParaRPr kumimoji="1" lang="ja-JP" altLang="en-US" b="1" dirty="0">
              <a:solidFill>
                <a:srgbClr val="0F4C9E"/>
              </a:solidFill>
            </a:endParaRPr>
          </a:p>
        </p:txBody>
      </p:sp>
      <p:grpSp>
        <p:nvGrpSpPr>
          <p:cNvPr id="39" name="グループ化 38">
            <a:extLst>
              <a:ext uri="{FF2B5EF4-FFF2-40B4-BE49-F238E27FC236}">
                <a16:creationId xmlns:a16="http://schemas.microsoft.com/office/drawing/2014/main" id="{98486F27-0491-4D21-9386-D1FFC6E0DA2C}"/>
              </a:ext>
            </a:extLst>
          </p:cNvPr>
          <p:cNvGrpSpPr/>
          <p:nvPr/>
        </p:nvGrpSpPr>
        <p:grpSpPr>
          <a:xfrm>
            <a:off x="5714998" y="3561015"/>
            <a:ext cx="2800943" cy="2109742"/>
            <a:chOff x="-759497" y="314114"/>
            <a:chExt cx="8259918" cy="6221580"/>
          </a:xfrm>
        </p:grpSpPr>
        <p:pic>
          <p:nvPicPr>
            <p:cNvPr id="37" name="図 36">
              <a:extLst>
                <a:ext uri="{FF2B5EF4-FFF2-40B4-BE49-F238E27FC236}">
                  <a16:creationId xmlns:a16="http://schemas.microsoft.com/office/drawing/2014/main" id="{B0984C6B-C47E-460F-AB60-CE4F7F261745}"/>
                </a:ext>
              </a:extLst>
            </p:cNvPr>
            <p:cNvPicPr>
              <a:picLocks noChangeAspect="1"/>
            </p:cNvPicPr>
            <p:nvPr/>
          </p:nvPicPr>
          <p:blipFill rotWithShape="1">
            <a:blip r:embed="rId7"/>
            <a:srcRect l="3328" t="3974" r="2623" b="5306"/>
            <a:stretch/>
          </p:blipFill>
          <p:spPr>
            <a:xfrm>
              <a:off x="-759497" y="314114"/>
              <a:ext cx="8259918" cy="6221580"/>
            </a:xfrm>
            <a:prstGeom prst="roundRect">
              <a:avLst>
                <a:gd name="adj" fmla="val 14244"/>
              </a:avLst>
            </a:prstGeom>
            <a:ln w="19050">
              <a:solidFill>
                <a:srgbClr val="0F4C9E"/>
              </a:solidFill>
            </a:ln>
          </p:spPr>
        </p:pic>
        <p:sp>
          <p:nvSpPr>
            <p:cNvPr id="38" name="正方形/長方形 37">
              <a:extLst>
                <a:ext uri="{FF2B5EF4-FFF2-40B4-BE49-F238E27FC236}">
                  <a16:creationId xmlns:a16="http://schemas.microsoft.com/office/drawing/2014/main" id="{5A35AC3D-D799-4771-BAC1-C682F5482B1A}"/>
                </a:ext>
              </a:extLst>
            </p:cNvPr>
            <p:cNvSpPr/>
            <p:nvPr/>
          </p:nvSpPr>
          <p:spPr>
            <a:xfrm>
              <a:off x="-227210" y="5500323"/>
              <a:ext cx="2377439" cy="64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726982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3AD43C5-1367-E53E-8FA8-DEA64D09F8FC}"/>
              </a:ext>
            </a:extLst>
          </p:cNvPr>
          <p:cNvPicPr>
            <a:picLocks noChangeAspect="1"/>
          </p:cNvPicPr>
          <p:nvPr/>
        </p:nvPicPr>
        <p:blipFill>
          <a:blip r:embed="rId2"/>
          <a:stretch>
            <a:fillRect/>
          </a:stretch>
        </p:blipFill>
        <p:spPr>
          <a:xfrm>
            <a:off x="0" y="0"/>
            <a:ext cx="9144000" cy="6858000"/>
          </a:xfrm>
          <a:prstGeom prst="rect">
            <a:avLst/>
          </a:prstGeom>
        </p:spPr>
      </p:pic>
      <p:sp>
        <p:nvSpPr>
          <p:cNvPr id="6" name="テキスト ボックス 5">
            <a:extLst>
              <a:ext uri="{FF2B5EF4-FFF2-40B4-BE49-F238E27FC236}">
                <a16:creationId xmlns:a16="http://schemas.microsoft.com/office/drawing/2014/main" id="{D5E38B2B-516E-A48E-DF1D-1F79393CA0F8}"/>
              </a:ext>
            </a:extLst>
          </p:cNvPr>
          <p:cNvSpPr txBox="1"/>
          <p:nvPr/>
        </p:nvSpPr>
        <p:spPr>
          <a:xfrm>
            <a:off x="536713" y="1779105"/>
            <a:ext cx="6237605" cy="1169551"/>
          </a:xfrm>
          <a:prstGeom prst="rect">
            <a:avLst/>
          </a:prstGeom>
          <a:noFill/>
        </p:spPr>
        <p:txBody>
          <a:bodyPr wrap="non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爪の端が内側に向かって強く巻き込んだ状態を巻き爪といいます</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足の親指によく見られ</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爪が皮膚に当たって痛みを生じることが</a:t>
            </a: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多いですが、巻いていても痛みがない場合もあります。</a:t>
            </a:r>
          </a:p>
        </p:txBody>
      </p:sp>
      <p:pic>
        <p:nvPicPr>
          <p:cNvPr id="8" name="図 7">
            <a:extLst>
              <a:ext uri="{FF2B5EF4-FFF2-40B4-BE49-F238E27FC236}">
                <a16:creationId xmlns:a16="http://schemas.microsoft.com/office/drawing/2014/main" id="{58358FFD-1586-A005-00EF-84228CA8FF74}"/>
              </a:ext>
            </a:extLst>
          </p:cNvPr>
          <p:cNvPicPr>
            <a:picLocks noChangeAspect="1"/>
          </p:cNvPicPr>
          <p:nvPr/>
        </p:nvPicPr>
        <p:blipFill>
          <a:blip r:embed="rId3"/>
          <a:stretch>
            <a:fillRect/>
          </a:stretch>
        </p:blipFill>
        <p:spPr>
          <a:xfrm>
            <a:off x="6549160" y="367748"/>
            <a:ext cx="2333011" cy="3061252"/>
          </a:xfrm>
          <a:prstGeom prst="rect">
            <a:avLst/>
          </a:prstGeom>
        </p:spPr>
      </p:pic>
      <p:pic>
        <p:nvPicPr>
          <p:cNvPr id="10" name="図 9">
            <a:extLst>
              <a:ext uri="{FF2B5EF4-FFF2-40B4-BE49-F238E27FC236}">
                <a16:creationId xmlns:a16="http://schemas.microsoft.com/office/drawing/2014/main" id="{99DC4ECE-F6D8-58C2-69BA-6262C8B0DC30}"/>
              </a:ext>
            </a:extLst>
          </p:cNvPr>
          <p:cNvPicPr>
            <a:picLocks noChangeAspect="1"/>
          </p:cNvPicPr>
          <p:nvPr/>
        </p:nvPicPr>
        <p:blipFill rotWithShape="1">
          <a:blip r:embed="rId4"/>
          <a:srcRect l="3595" t="44507" r="35424" b="5612"/>
          <a:stretch/>
        </p:blipFill>
        <p:spPr>
          <a:xfrm>
            <a:off x="644295" y="3512302"/>
            <a:ext cx="3833410" cy="2387459"/>
          </a:xfrm>
          <a:prstGeom prst="roundRect">
            <a:avLst>
              <a:gd name="adj" fmla="val 6676"/>
            </a:avLst>
          </a:prstGeom>
          <a:ln w="38100">
            <a:solidFill>
              <a:srgbClr val="5077C0"/>
            </a:solidFill>
          </a:ln>
        </p:spPr>
      </p:pic>
      <p:pic>
        <p:nvPicPr>
          <p:cNvPr id="12" name="図 11">
            <a:extLst>
              <a:ext uri="{FF2B5EF4-FFF2-40B4-BE49-F238E27FC236}">
                <a16:creationId xmlns:a16="http://schemas.microsoft.com/office/drawing/2014/main" id="{5E5682AE-3DD1-1263-67E5-6584CB214040}"/>
              </a:ext>
            </a:extLst>
          </p:cNvPr>
          <p:cNvPicPr>
            <a:picLocks noChangeAspect="1"/>
          </p:cNvPicPr>
          <p:nvPr/>
        </p:nvPicPr>
        <p:blipFill rotWithShape="1">
          <a:blip r:embed="rId5"/>
          <a:srcRect l="13171" t="20780" r="19482" b="23262"/>
          <a:stretch/>
        </p:blipFill>
        <p:spPr>
          <a:xfrm>
            <a:off x="4666297" y="3512301"/>
            <a:ext cx="3833412" cy="2387460"/>
          </a:xfrm>
          <a:prstGeom prst="roundRect">
            <a:avLst>
              <a:gd name="adj" fmla="val 6259"/>
            </a:avLst>
          </a:prstGeom>
          <a:ln w="38100">
            <a:solidFill>
              <a:srgbClr val="5077C0"/>
            </a:solidFill>
          </a:ln>
        </p:spPr>
      </p:pic>
      <p:sp>
        <p:nvSpPr>
          <p:cNvPr id="4" name="テキスト ボックス 3">
            <a:extLst>
              <a:ext uri="{FF2B5EF4-FFF2-40B4-BE49-F238E27FC236}">
                <a16:creationId xmlns:a16="http://schemas.microsoft.com/office/drawing/2014/main" id="{79DDA331-9864-9E9A-6E54-F98B9F54CB7E}"/>
              </a:ext>
            </a:extLst>
          </p:cNvPr>
          <p:cNvSpPr txBox="1"/>
          <p:nvPr/>
        </p:nvSpPr>
        <p:spPr>
          <a:xfrm>
            <a:off x="4085439" y="6596390"/>
            <a:ext cx="505856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監修：ひかり在宅クリニック 皮膚科 今井亜希子 先生　制作：マルホ株式会社</a:t>
            </a:r>
          </a:p>
        </p:txBody>
      </p:sp>
    </p:spTree>
    <p:extLst>
      <p:ext uri="{BB962C8B-B14F-4D97-AF65-F5344CB8AC3E}">
        <p14:creationId xmlns:p14="http://schemas.microsoft.com/office/powerpoint/2010/main" val="1693096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DF384C2-859E-22CC-F040-258D6C8C02C6}"/>
              </a:ext>
            </a:extLst>
          </p:cNvPr>
          <p:cNvPicPr>
            <a:picLocks noChangeAspect="1"/>
          </p:cNvPicPr>
          <p:nvPr/>
        </p:nvPicPr>
        <p:blipFill>
          <a:blip r:embed="rId2"/>
          <a:stretch>
            <a:fillRect/>
          </a:stretch>
        </p:blipFill>
        <p:spPr>
          <a:xfrm>
            <a:off x="0" y="0"/>
            <a:ext cx="9144000" cy="6858000"/>
          </a:xfrm>
          <a:prstGeom prst="rect">
            <a:avLst/>
          </a:prstGeom>
        </p:spPr>
      </p:pic>
      <p:sp>
        <p:nvSpPr>
          <p:cNvPr id="6" name="テキスト ボックス 5">
            <a:extLst>
              <a:ext uri="{FF2B5EF4-FFF2-40B4-BE49-F238E27FC236}">
                <a16:creationId xmlns:a16="http://schemas.microsoft.com/office/drawing/2014/main" id="{D5E38B2B-516E-A48E-DF1D-1F79393CA0F8}"/>
              </a:ext>
            </a:extLst>
          </p:cNvPr>
          <p:cNvSpPr txBox="1"/>
          <p:nvPr/>
        </p:nvSpPr>
        <p:spPr>
          <a:xfrm>
            <a:off x="1759226" y="1172818"/>
            <a:ext cx="6750566" cy="1169551"/>
          </a:xfrm>
          <a:prstGeom prst="rect">
            <a:avLst/>
          </a:prstGeom>
          <a:noFill/>
        </p:spPr>
        <p:txBody>
          <a:bodyPr wrap="non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巻き爪の主な原因は、爪に加わる力のバランスが崩れることです。</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足の指が横から強く圧迫される、地面から受ける力が弱すぎるなどの</a:t>
            </a: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状態が続くと巻き爪が発生しやすいと考えられています。</a:t>
            </a:r>
          </a:p>
        </p:txBody>
      </p:sp>
      <p:pic>
        <p:nvPicPr>
          <p:cNvPr id="7" name="図 6">
            <a:extLst>
              <a:ext uri="{FF2B5EF4-FFF2-40B4-BE49-F238E27FC236}">
                <a16:creationId xmlns:a16="http://schemas.microsoft.com/office/drawing/2014/main" id="{0FC65682-67FA-0837-DF3D-5E12862D2BB2}"/>
              </a:ext>
            </a:extLst>
          </p:cNvPr>
          <p:cNvPicPr>
            <a:picLocks noChangeAspect="1"/>
          </p:cNvPicPr>
          <p:nvPr/>
        </p:nvPicPr>
        <p:blipFill>
          <a:blip r:embed="rId3"/>
          <a:stretch>
            <a:fillRect/>
          </a:stretch>
        </p:blipFill>
        <p:spPr>
          <a:xfrm>
            <a:off x="0" y="-200415"/>
            <a:ext cx="2093109" cy="2746466"/>
          </a:xfrm>
          <a:prstGeom prst="rect">
            <a:avLst/>
          </a:prstGeom>
        </p:spPr>
      </p:pic>
      <p:cxnSp>
        <p:nvCxnSpPr>
          <p:cNvPr id="11" name="直線コネクタ 10">
            <a:extLst>
              <a:ext uri="{FF2B5EF4-FFF2-40B4-BE49-F238E27FC236}">
                <a16:creationId xmlns:a16="http://schemas.microsoft.com/office/drawing/2014/main" id="{A4F3D71F-79D1-6674-5EB5-9D32038FD8A2}"/>
              </a:ext>
            </a:extLst>
          </p:cNvPr>
          <p:cNvCxnSpPr>
            <a:cxnSpLocks/>
          </p:cNvCxnSpPr>
          <p:nvPr/>
        </p:nvCxnSpPr>
        <p:spPr>
          <a:xfrm>
            <a:off x="854765" y="2546051"/>
            <a:ext cx="7464287" cy="0"/>
          </a:xfrm>
          <a:prstGeom prst="line">
            <a:avLst/>
          </a:prstGeom>
          <a:ln w="28575">
            <a:solidFill>
              <a:srgbClr val="5077C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3EC18F6E-A4DF-CF40-8C02-710C2EFBBB44}"/>
              </a:ext>
            </a:extLst>
          </p:cNvPr>
          <p:cNvCxnSpPr>
            <a:cxnSpLocks/>
          </p:cNvCxnSpPr>
          <p:nvPr/>
        </p:nvCxnSpPr>
        <p:spPr>
          <a:xfrm>
            <a:off x="854765" y="3122521"/>
            <a:ext cx="7464287" cy="0"/>
          </a:xfrm>
          <a:prstGeom prst="line">
            <a:avLst/>
          </a:prstGeom>
          <a:ln w="28575">
            <a:solidFill>
              <a:srgbClr val="5077C0"/>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71B7AE68-E76D-6ABB-17D0-E8E8EFE9324E}"/>
              </a:ext>
            </a:extLst>
          </p:cNvPr>
          <p:cNvSpPr txBox="1"/>
          <p:nvPr/>
        </p:nvSpPr>
        <p:spPr>
          <a:xfrm>
            <a:off x="1530141" y="2673075"/>
            <a:ext cx="608371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rgbClr val="C00000"/>
                </a:solidFill>
                <a:effectLst/>
                <a:uLnTx/>
                <a:uFillTx/>
                <a:latin typeface="游ゴシック" panose="020B0400000000000000" pitchFamily="50" charset="-128"/>
                <a:ea typeface="游ゴシック" panose="020B0400000000000000" pitchFamily="50" charset="-128"/>
                <a:cs typeface="+mn-cs"/>
              </a:rPr>
              <a:t>巻き爪の主な原因＝爪に加わる力のバランスの崩れ</a:t>
            </a:r>
          </a:p>
        </p:txBody>
      </p:sp>
      <p:cxnSp>
        <p:nvCxnSpPr>
          <p:cNvPr id="18" name="直線コネクタ 17">
            <a:extLst>
              <a:ext uri="{FF2B5EF4-FFF2-40B4-BE49-F238E27FC236}">
                <a16:creationId xmlns:a16="http://schemas.microsoft.com/office/drawing/2014/main" id="{1CF83FD8-01DF-977D-2A55-31EE0EAAA3A6}"/>
              </a:ext>
            </a:extLst>
          </p:cNvPr>
          <p:cNvCxnSpPr>
            <a:cxnSpLocks/>
          </p:cNvCxnSpPr>
          <p:nvPr/>
        </p:nvCxnSpPr>
        <p:spPr>
          <a:xfrm>
            <a:off x="3299791" y="3122521"/>
            <a:ext cx="0" cy="3120885"/>
          </a:xfrm>
          <a:prstGeom prst="line">
            <a:avLst/>
          </a:prstGeom>
          <a:ln w="28575">
            <a:solidFill>
              <a:srgbClr val="5077C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480C35EC-1792-3B93-6C2B-11EEA696F480}"/>
              </a:ext>
            </a:extLst>
          </p:cNvPr>
          <p:cNvCxnSpPr>
            <a:cxnSpLocks/>
          </p:cNvCxnSpPr>
          <p:nvPr/>
        </p:nvCxnSpPr>
        <p:spPr>
          <a:xfrm>
            <a:off x="5883965" y="3138270"/>
            <a:ext cx="0" cy="3105136"/>
          </a:xfrm>
          <a:prstGeom prst="line">
            <a:avLst/>
          </a:prstGeom>
          <a:ln w="28575">
            <a:solidFill>
              <a:srgbClr val="5077C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306D298D-8C35-458C-3483-C773091BCCCC}"/>
              </a:ext>
            </a:extLst>
          </p:cNvPr>
          <p:cNvSpPr txBox="1"/>
          <p:nvPr/>
        </p:nvSpPr>
        <p:spPr>
          <a:xfrm>
            <a:off x="745434" y="5614041"/>
            <a:ext cx="2484783" cy="5232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先のとがった靴</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サイズの合わない靴</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ADB87167-E2D8-6A90-23D1-F5EB270CFC9B}"/>
              </a:ext>
            </a:extLst>
          </p:cNvPr>
          <p:cNvSpPr txBox="1"/>
          <p:nvPr/>
        </p:nvSpPr>
        <p:spPr>
          <a:xfrm>
            <a:off x="3399182" y="5614041"/>
            <a:ext cx="2484783" cy="30777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爪を短く切りすぎる</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4ADC9383-17C1-7CAA-1C04-5A0FEEE036F5}"/>
              </a:ext>
            </a:extLst>
          </p:cNvPr>
          <p:cNvSpPr txBox="1"/>
          <p:nvPr/>
        </p:nvSpPr>
        <p:spPr>
          <a:xfrm>
            <a:off x="6003236" y="5614041"/>
            <a:ext cx="2506556" cy="73865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歩行量が少ない</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指を地面につけないまま歩く</a:t>
            </a:r>
          </a:p>
        </p:txBody>
      </p:sp>
      <p:sp>
        <p:nvSpPr>
          <p:cNvPr id="30" name="テキスト ボックス 29">
            <a:extLst>
              <a:ext uri="{FF2B5EF4-FFF2-40B4-BE49-F238E27FC236}">
                <a16:creationId xmlns:a16="http://schemas.microsoft.com/office/drawing/2014/main" id="{BCFB9184-A19D-372D-3525-412979B6EAA9}"/>
              </a:ext>
            </a:extLst>
          </p:cNvPr>
          <p:cNvSpPr txBox="1"/>
          <p:nvPr/>
        </p:nvSpPr>
        <p:spPr>
          <a:xfrm>
            <a:off x="854765" y="5031960"/>
            <a:ext cx="2256184" cy="476071"/>
          </a:xfrm>
          <a:prstGeom prst="roundRect">
            <a:avLst>
              <a:gd name="adj" fmla="val 50000"/>
            </a:avLst>
          </a:prstGeom>
          <a:solidFill>
            <a:srgbClr val="5077C0"/>
          </a:solidFill>
          <a:ln>
            <a:noFill/>
          </a:ln>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足の形に合わない靴</a:t>
            </a:r>
          </a:p>
        </p:txBody>
      </p:sp>
      <p:sp>
        <p:nvSpPr>
          <p:cNvPr id="31" name="テキスト ボックス 30">
            <a:extLst>
              <a:ext uri="{FF2B5EF4-FFF2-40B4-BE49-F238E27FC236}">
                <a16:creationId xmlns:a16="http://schemas.microsoft.com/office/drawing/2014/main" id="{3B1FB930-15AF-92AD-9DC6-D5EC034C93F1}"/>
              </a:ext>
            </a:extLst>
          </p:cNvPr>
          <p:cNvSpPr txBox="1"/>
          <p:nvPr/>
        </p:nvSpPr>
        <p:spPr>
          <a:xfrm>
            <a:off x="3454842" y="5031960"/>
            <a:ext cx="2256184" cy="476071"/>
          </a:xfrm>
          <a:prstGeom prst="roundRect">
            <a:avLst>
              <a:gd name="adj" fmla="val 50000"/>
            </a:avLst>
          </a:prstGeom>
          <a:solidFill>
            <a:srgbClr val="5077C0"/>
          </a:solidFill>
          <a:ln>
            <a:noFill/>
          </a:ln>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間違った爪の切り方</a:t>
            </a:r>
          </a:p>
        </p:txBody>
      </p:sp>
      <p:sp>
        <p:nvSpPr>
          <p:cNvPr id="32" name="テキスト ボックス 31">
            <a:extLst>
              <a:ext uri="{FF2B5EF4-FFF2-40B4-BE49-F238E27FC236}">
                <a16:creationId xmlns:a16="http://schemas.microsoft.com/office/drawing/2014/main" id="{21D4051C-9048-7A4A-B895-F634DF2B5864}"/>
              </a:ext>
            </a:extLst>
          </p:cNvPr>
          <p:cNvSpPr txBox="1"/>
          <p:nvPr/>
        </p:nvSpPr>
        <p:spPr>
          <a:xfrm>
            <a:off x="6062876" y="4946902"/>
            <a:ext cx="2405263" cy="648000"/>
          </a:xfrm>
          <a:prstGeom prst="roundRect">
            <a:avLst>
              <a:gd name="adj" fmla="val 50000"/>
            </a:avLst>
          </a:prstGeom>
          <a:solidFill>
            <a:srgbClr val="5077C0"/>
          </a:solidFill>
          <a:ln>
            <a:noFill/>
          </a:ln>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足の指に力が</a:t>
            </a:r>
            <a:endParaRPr kumimoji="1" lang="en-US" altLang="ja-JP"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かかっていない</a:t>
            </a:r>
          </a:p>
        </p:txBody>
      </p:sp>
      <p:sp>
        <p:nvSpPr>
          <p:cNvPr id="33" name="テキスト ボックス 32">
            <a:extLst>
              <a:ext uri="{FF2B5EF4-FFF2-40B4-BE49-F238E27FC236}">
                <a16:creationId xmlns:a16="http://schemas.microsoft.com/office/drawing/2014/main" id="{055B083F-3557-20CD-1E8C-5256E557D3A1}"/>
              </a:ext>
            </a:extLst>
          </p:cNvPr>
          <p:cNvSpPr txBox="1"/>
          <p:nvPr/>
        </p:nvSpPr>
        <p:spPr>
          <a:xfrm>
            <a:off x="8319052" y="5448207"/>
            <a:ext cx="44114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など</a:t>
            </a:r>
          </a:p>
        </p:txBody>
      </p:sp>
      <p:pic>
        <p:nvPicPr>
          <p:cNvPr id="35" name="図 34">
            <a:extLst>
              <a:ext uri="{FF2B5EF4-FFF2-40B4-BE49-F238E27FC236}">
                <a16:creationId xmlns:a16="http://schemas.microsoft.com/office/drawing/2014/main" id="{74C53A70-B82B-91AB-4911-44025369BB14}"/>
              </a:ext>
            </a:extLst>
          </p:cNvPr>
          <p:cNvPicPr>
            <a:picLocks noChangeAspect="1"/>
          </p:cNvPicPr>
          <p:nvPr/>
        </p:nvPicPr>
        <p:blipFill>
          <a:blip r:embed="rId4"/>
          <a:stretch>
            <a:fillRect/>
          </a:stretch>
        </p:blipFill>
        <p:spPr>
          <a:xfrm>
            <a:off x="1192478" y="3231812"/>
            <a:ext cx="1610464" cy="1672405"/>
          </a:xfrm>
          <a:prstGeom prst="rect">
            <a:avLst/>
          </a:prstGeom>
        </p:spPr>
      </p:pic>
      <p:pic>
        <p:nvPicPr>
          <p:cNvPr id="37" name="図 36">
            <a:extLst>
              <a:ext uri="{FF2B5EF4-FFF2-40B4-BE49-F238E27FC236}">
                <a16:creationId xmlns:a16="http://schemas.microsoft.com/office/drawing/2014/main" id="{3D3EF037-BD23-FC41-8624-ECD2AB692A8D}"/>
              </a:ext>
            </a:extLst>
          </p:cNvPr>
          <p:cNvPicPr>
            <a:picLocks noChangeAspect="1"/>
          </p:cNvPicPr>
          <p:nvPr/>
        </p:nvPicPr>
        <p:blipFill>
          <a:blip r:embed="rId5"/>
          <a:stretch>
            <a:fillRect/>
          </a:stretch>
        </p:blipFill>
        <p:spPr>
          <a:xfrm>
            <a:off x="3756882" y="3138270"/>
            <a:ext cx="1630234" cy="1806043"/>
          </a:xfrm>
          <a:prstGeom prst="rect">
            <a:avLst/>
          </a:prstGeom>
        </p:spPr>
      </p:pic>
      <p:pic>
        <p:nvPicPr>
          <p:cNvPr id="39" name="図 38">
            <a:extLst>
              <a:ext uri="{FF2B5EF4-FFF2-40B4-BE49-F238E27FC236}">
                <a16:creationId xmlns:a16="http://schemas.microsoft.com/office/drawing/2014/main" id="{363A5D4E-70F9-63A2-423E-0225EA14D5D0}"/>
              </a:ext>
            </a:extLst>
          </p:cNvPr>
          <p:cNvPicPr>
            <a:picLocks noChangeAspect="1"/>
          </p:cNvPicPr>
          <p:nvPr/>
        </p:nvPicPr>
        <p:blipFill>
          <a:blip r:embed="rId6"/>
          <a:stretch>
            <a:fillRect/>
          </a:stretch>
        </p:blipFill>
        <p:spPr>
          <a:xfrm>
            <a:off x="6459010" y="3273600"/>
            <a:ext cx="1573231" cy="1650350"/>
          </a:xfrm>
          <a:prstGeom prst="rect">
            <a:avLst/>
          </a:prstGeom>
        </p:spPr>
      </p:pic>
      <p:sp>
        <p:nvSpPr>
          <p:cNvPr id="5" name="テキスト ボックス 4">
            <a:extLst>
              <a:ext uri="{FF2B5EF4-FFF2-40B4-BE49-F238E27FC236}">
                <a16:creationId xmlns:a16="http://schemas.microsoft.com/office/drawing/2014/main" id="{B4503930-60A0-D3EE-3C16-29430BB234BA}"/>
              </a:ext>
            </a:extLst>
          </p:cNvPr>
          <p:cNvSpPr txBox="1"/>
          <p:nvPr/>
        </p:nvSpPr>
        <p:spPr>
          <a:xfrm>
            <a:off x="1833041" y="526487"/>
            <a:ext cx="387798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巻き爪はどうして起こる？</a:t>
            </a:r>
          </a:p>
        </p:txBody>
      </p:sp>
      <p:sp>
        <p:nvSpPr>
          <p:cNvPr id="4" name="テキスト ボックス 3">
            <a:extLst>
              <a:ext uri="{FF2B5EF4-FFF2-40B4-BE49-F238E27FC236}">
                <a16:creationId xmlns:a16="http://schemas.microsoft.com/office/drawing/2014/main" id="{C6BBC5E1-8127-4A89-9FB0-DE863540B4E1}"/>
              </a:ext>
            </a:extLst>
          </p:cNvPr>
          <p:cNvSpPr txBox="1"/>
          <p:nvPr/>
        </p:nvSpPr>
        <p:spPr>
          <a:xfrm>
            <a:off x="4085439" y="6596390"/>
            <a:ext cx="505856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監修：ひかり在宅クリニック 皮膚科 今井亜希子 先生　制作：マルホ株式会社</a:t>
            </a:r>
          </a:p>
        </p:txBody>
      </p:sp>
    </p:spTree>
    <p:extLst>
      <p:ext uri="{BB962C8B-B14F-4D97-AF65-F5344CB8AC3E}">
        <p14:creationId xmlns:p14="http://schemas.microsoft.com/office/powerpoint/2010/main" val="2705764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DD47AAD-9146-159E-5D37-932D41C6C6B6}"/>
              </a:ext>
            </a:extLst>
          </p:cNvPr>
          <p:cNvPicPr>
            <a:picLocks noChangeAspect="1"/>
          </p:cNvPicPr>
          <p:nvPr/>
        </p:nvPicPr>
        <p:blipFill>
          <a:blip r:embed="rId2"/>
          <a:stretch>
            <a:fillRect/>
          </a:stretch>
        </p:blipFill>
        <p:spPr>
          <a:xfrm>
            <a:off x="0" y="0"/>
            <a:ext cx="9144000" cy="6858000"/>
          </a:xfrm>
          <a:prstGeom prst="rect">
            <a:avLst/>
          </a:prstGeom>
        </p:spPr>
      </p:pic>
      <p:sp>
        <p:nvSpPr>
          <p:cNvPr id="6" name="テキスト ボックス 5">
            <a:extLst>
              <a:ext uri="{FF2B5EF4-FFF2-40B4-BE49-F238E27FC236}">
                <a16:creationId xmlns:a16="http://schemas.microsoft.com/office/drawing/2014/main" id="{43D41E86-5D4F-0ACE-DEE1-2C3B033B6D0B}"/>
              </a:ext>
            </a:extLst>
          </p:cNvPr>
          <p:cNvSpPr txBox="1"/>
          <p:nvPr/>
        </p:nvSpPr>
        <p:spPr>
          <a:xfrm>
            <a:off x="536713" y="4817273"/>
            <a:ext cx="8392041" cy="1538883"/>
          </a:xfrm>
          <a:prstGeom prst="rect">
            <a:avLst/>
          </a:prstGeom>
          <a:noFill/>
        </p:spPr>
        <p:txBody>
          <a:bodyPr wrap="none" rtlCol="0">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巻き爪とよく似た病気に</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爪の先端が周囲の皮膚に刺さって炎症を起こした状態である</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陥入爪</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があります</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陥入爪は</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巻き爪があると起こりやすいのですが、巻き爪がなくても</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起こります</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つまり</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爪のあたりが痛いからと言って必ずしも巻き爪というわけではないの</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です</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8" name="図 7">
            <a:extLst>
              <a:ext uri="{FF2B5EF4-FFF2-40B4-BE49-F238E27FC236}">
                <a16:creationId xmlns:a16="http://schemas.microsoft.com/office/drawing/2014/main" id="{EB94E160-7D5B-9420-0AAF-85760932D18D}"/>
              </a:ext>
            </a:extLst>
          </p:cNvPr>
          <p:cNvPicPr>
            <a:picLocks noChangeAspect="1"/>
          </p:cNvPicPr>
          <p:nvPr/>
        </p:nvPicPr>
        <p:blipFill>
          <a:blip r:embed="rId3"/>
          <a:stretch>
            <a:fillRect/>
          </a:stretch>
        </p:blipFill>
        <p:spPr>
          <a:xfrm>
            <a:off x="1628733" y="1388390"/>
            <a:ext cx="5886533" cy="3311175"/>
          </a:xfrm>
          <a:prstGeom prst="rect">
            <a:avLst/>
          </a:prstGeom>
        </p:spPr>
      </p:pic>
      <p:sp>
        <p:nvSpPr>
          <p:cNvPr id="4" name="テキスト ボックス 3">
            <a:extLst>
              <a:ext uri="{FF2B5EF4-FFF2-40B4-BE49-F238E27FC236}">
                <a16:creationId xmlns:a16="http://schemas.microsoft.com/office/drawing/2014/main" id="{6046FB0E-A9C2-6307-AE3B-1E12259B4332}"/>
              </a:ext>
            </a:extLst>
          </p:cNvPr>
          <p:cNvSpPr txBox="1"/>
          <p:nvPr/>
        </p:nvSpPr>
        <p:spPr>
          <a:xfrm>
            <a:off x="4085439" y="6596390"/>
            <a:ext cx="505856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監修：ひかり在宅クリニック 皮膚科 今井亜希子 先生　制作：マルホ株式会社</a:t>
            </a:r>
          </a:p>
        </p:txBody>
      </p:sp>
    </p:spTree>
    <p:extLst>
      <p:ext uri="{BB962C8B-B14F-4D97-AF65-F5344CB8AC3E}">
        <p14:creationId xmlns:p14="http://schemas.microsoft.com/office/powerpoint/2010/main" val="3926642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5BC1669-15AC-EB63-FA2C-C53DD549E7E6}"/>
              </a:ext>
            </a:extLst>
          </p:cNvPr>
          <p:cNvPicPr>
            <a:picLocks noChangeAspect="1"/>
          </p:cNvPicPr>
          <p:nvPr/>
        </p:nvPicPr>
        <p:blipFill>
          <a:blip r:embed="rId2"/>
          <a:stretch>
            <a:fillRect/>
          </a:stretch>
        </p:blipFill>
        <p:spPr>
          <a:xfrm>
            <a:off x="0" y="0"/>
            <a:ext cx="9144000" cy="6858000"/>
          </a:xfrm>
          <a:prstGeom prst="rect">
            <a:avLst/>
          </a:prstGeom>
        </p:spPr>
      </p:pic>
      <p:sp>
        <p:nvSpPr>
          <p:cNvPr id="7" name="正方形/長方形 6">
            <a:extLst>
              <a:ext uri="{FF2B5EF4-FFF2-40B4-BE49-F238E27FC236}">
                <a16:creationId xmlns:a16="http://schemas.microsoft.com/office/drawing/2014/main" id="{1F2657FB-EB2C-7CD2-C674-E510B1A91F0F}"/>
              </a:ext>
            </a:extLst>
          </p:cNvPr>
          <p:cNvSpPr/>
          <p:nvPr/>
        </p:nvSpPr>
        <p:spPr>
          <a:xfrm>
            <a:off x="1735996" y="1033938"/>
            <a:ext cx="5672008" cy="201791"/>
          </a:xfrm>
          <a:prstGeom prst="rect">
            <a:avLst/>
          </a:prstGeom>
          <a:solidFill>
            <a:srgbClr val="F7E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1DF20E37-45BE-25AB-057C-A13B2F2FE7DF}"/>
              </a:ext>
            </a:extLst>
          </p:cNvPr>
          <p:cNvSpPr txBox="1"/>
          <p:nvPr/>
        </p:nvSpPr>
        <p:spPr>
          <a:xfrm>
            <a:off x="2640414" y="330144"/>
            <a:ext cx="381944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rgbClr val="5077C0"/>
                </a:solidFill>
                <a:effectLst/>
                <a:uLnTx/>
                <a:uFillTx/>
                <a:latin typeface="Calibri" panose="020F0502020204030204"/>
                <a:ea typeface="游ゴシック" panose="020B0400000000000000" pitchFamily="50" charset="-128"/>
                <a:cs typeface="+mn-cs"/>
              </a:rPr>
              <a:t>あなたにあてはまるのはどれ？</a:t>
            </a:r>
          </a:p>
        </p:txBody>
      </p:sp>
      <p:sp>
        <p:nvSpPr>
          <p:cNvPr id="5" name="テキスト ボックス 4">
            <a:extLst>
              <a:ext uri="{FF2B5EF4-FFF2-40B4-BE49-F238E27FC236}">
                <a16:creationId xmlns:a16="http://schemas.microsoft.com/office/drawing/2014/main" id="{795E0032-E14C-513B-6639-6075E09D6FB9}"/>
              </a:ext>
            </a:extLst>
          </p:cNvPr>
          <p:cNvSpPr txBox="1"/>
          <p:nvPr/>
        </p:nvSpPr>
        <p:spPr>
          <a:xfrm>
            <a:off x="1795974" y="750032"/>
            <a:ext cx="5552052"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000" b="1" i="0" u="none" strike="noStrike" kern="1200" cap="none" spc="0" normalizeH="0" baseline="0" noProof="0">
                <a:ln>
                  <a:noFill/>
                </a:ln>
                <a:solidFill>
                  <a:srgbClr val="5077C0"/>
                </a:solidFill>
                <a:effectLst/>
                <a:uLnTx/>
                <a:uFillTx/>
                <a:latin typeface="Calibri" panose="020F0502020204030204"/>
                <a:ea typeface="游ゴシック" panose="020B0400000000000000" pitchFamily="50" charset="-128"/>
                <a:cs typeface="+mn-cs"/>
              </a:rPr>
              <a:t>足の爪の変形や痛みのパターン</a:t>
            </a:r>
          </a:p>
        </p:txBody>
      </p:sp>
      <p:sp>
        <p:nvSpPr>
          <p:cNvPr id="6" name="テキスト ボックス 5">
            <a:extLst>
              <a:ext uri="{FF2B5EF4-FFF2-40B4-BE49-F238E27FC236}">
                <a16:creationId xmlns:a16="http://schemas.microsoft.com/office/drawing/2014/main" id="{C0F40634-56F6-1380-6697-C6C425E9AE68}"/>
              </a:ext>
            </a:extLst>
          </p:cNvPr>
          <p:cNvSpPr txBox="1"/>
          <p:nvPr/>
        </p:nvSpPr>
        <p:spPr>
          <a:xfrm>
            <a:off x="3325505" y="1286868"/>
            <a:ext cx="249299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0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正確な診断は医療機関を受診ください</a:t>
            </a:r>
          </a:p>
        </p:txBody>
      </p:sp>
      <p:cxnSp>
        <p:nvCxnSpPr>
          <p:cNvPr id="8" name="直線コネクタ 7">
            <a:extLst>
              <a:ext uri="{FF2B5EF4-FFF2-40B4-BE49-F238E27FC236}">
                <a16:creationId xmlns:a16="http://schemas.microsoft.com/office/drawing/2014/main" id="{E144ED66-D91A-3C18-7FB7-4D793BF577B1}"/>
              </a:ext>
            </a:extLst>
          </p:cNvPr>
          <p:cNvCxnSpPr>
            <a:cxnSpLocks/>
          </p:cNvCxnSpPr>
          <p:nvPr/>
        </p:nvCxnSpPr>
        <p:spPr>
          <a:xfrm>
            <a:off x="4572000" y="1656244"/>
            <a:ext cx="0" cy="4909148"/>
          </a:xfrm>
          <a:prstGeom prst="line">
            <a:avLst/>
          </a:prstGeom>
          <a:ln w="28575">
            <a:solidFill>
              <a:srgbClr val="5077C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665D74A4-875D-D787-85EE-1E26F67B8C78}"/>
              </a:ext>
            </a:extLst>
          </p:cNvPr>
          <p:cNvCxnSpPr>
            <a:cxnSpLocks/>
          </p:cNvCxnSpPr>
          <p:nvPr/>
        </p:nvCxnSpPr>
        <p:spPr>
          <a:xfrm>
            <a:off x="555630" y="3956269"/>
            <a:ext cx="8106589" cy="0"/>
          </a:xfrm>
          <a:prstGeom prst="line">
            <a:avLst/>
          </a:prstGeom>
          <a:ln w="28575">
            <a:solidFill>
              <a:srgbClr val="5077C0"/>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B92A6050-BB31-7F65-51CE-3BC246D248FB}"/>
              </a:ext>
            </a:extLst>
          </p:cNvPr>
          <p:cNvSpPr txBox="1"/>
          <p:nvPr/>
        </p:nvSpPr>
        <p:spPr>
          <a:xfrm>
            <a:off x="555630" y="1889195"/>
            <a:ext cx="511277" cy="519351"/>
          </a:xfrm>
          <a:prstGeom prst="ellipse">
            <a:avLst/>
          </a:prstGeom>
          <a:solidFill>
            <a:srgbClr val="5077C0"/>
          </a:solid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1</a:t>
            </a:r>
            <a:endParaRPr kumimoji="1" lang="ja-JP" altLang="en-US" sz="18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2E1E1AFF-F39C-5E3B-56C2-F6B1578694A0}"/>
              </a:ext>
            </a:extLst>
          </p:cNvPr>
          <p:cNvSpPr txBox="1"/>
          <p:nvPr/>
        </p:nvSpPr>
        <p:spPr>
          <a:xfrm>
            <a:off x="1066907" y="1607703"/>
            <a:ext cx="3005951" cy="1107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爪が巻いていて痛みが</a:t>
            </a:r>
            <a:endParaRPr kumimoji="1" lang="en-US" altLang="ja-JP" sz="2200" b="1" i="0" u="none" strike="noStrike" kern="1200" cap="none" spc="0" normalizeH="0" baseline="0" noProof="0" dirty="0">
              <a:ln>
                <a:noFill/>
              </a:ln>
              <a:solidFill>
                <a:srgbClr val="5077C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あるが、皮膚に</a:t>
            </a:r>
            <a:endParaRPr kumimoji="1" lang="en-US" altLang="ja-JP" sz="2200" b="1" i="0" u="none" strike="noStrike" kern="1200" cap="none" spc="0" normalizeH="0" baseline="0" noProof="0" dirty="0">
              <a:ln>
                <a:noFill/>
              </a:ln>
              <a:solidFill>
                <a:srgbClr val="5077C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刺さってはいない</a:t>
            </a:r>
          </a:p>
        </p:txBody>
      </p:sp>
      <p:sp>
        <p:nvSpPr>
          <p:cNvPr id="15" name="テキスト ボックス 14">
            <a:extLst>
              <a:ext uri="{FF2B5EF4-FFF2-40B4-BE49-F238E27FC236}">
                <a16:creationId xmlns:a16="http://schemas.microsoft.com/office/drawing/2014/main" id="{B2444BF2-FBD9-F3BE-A09C-983438D3BAF3}"/>
              </a:ext>
            </a:extLst>
          </p:cNvPr>
          <p:cNvSpPr txBox="1"/>
          <p:nvPr/>
        </p:nvSpPr>
        <p:spPr>
          <a:xfrm>
            <a:off x="555630" y="2690652"/>
            <a:ext cx="3952360"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巻き爪の可能性が高い状態です。爪の端が内側に巻き込んで、爪の下の皮膚を挟んだり刺激したりして痛みが生じているようです。医療機関による診断を受け、必要に応じて矯正治療を検討しましょう。</a:t>
            </a:r>
          </a:p>
        </p:txBody>
      </p:sp>
      <p:sp>
        <p:nvSpPr>
          <p:cNvPr id="16" name="テキスト ボックス 15">
            <a:extLst>
              <a:ext uri="{FF2B5EF4-FFF2-40B4-BE49-F238E27FC236}">
                <a16:creationId xmlns:a16="http://schemas.microsoft.com/office/drawing/2014/main" id="{D50BDCBD-4D76-CE3A-DB33-CB12C399F2F2}"/>
              </a:ext>
            </a:extLst>
          </p:cNvPr>
          <p:cNvSpPr txBox="1"/>
          <p:nvPr/>
        </p:nvSpPr>
        <p:spPr>
          <a:xfrm>
            <a:off x="4783501" y="1889195"/>
            <a:ext cx="511277" cy="519351"/>
          </a:xfrm>
          <a:prstGeom prst="ellipse">
            <a:avLst/>
          </a:prstGeom>
          <a:solidFill>
            <a:srgbClr val="5077C0"/>
          </a:solid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2</a:t>
            </a:r>
            <a:endParaRPr kumimoji="1" lang="ja-JP" altLang="en-US" sz="18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624E0FAC-BBA5-3FFC-658B-772D42C0876D}"/>
              </a:ext>
            </a:extLst>
          </p:cNvPr>
          <p:cNvSpPr txBox="1"/>
          <p:nvPr/>
        </p:nvSpPr>
        <p:spPr>
          <a:xfrm>
            <a:off x="5294778" y="1821909"/>
            <a:ext cx="2723823"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爪が巻いているが、</a:t>
            </a:r>
            <a:endParaRPr kumimoji="1" lang="en-US" altLang="ja-JP" sz="2200" b="1" i="0" u="none" strike="noStrike" kern="1200" cap="none" spc="0" normalizeH="0" baseline="0" noProof="0" dirty="0">
              <a:ln>
                <a:noFill/>
              </a:ln>
              <a:solidFill>
                <a:srgbClr val="5077C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痛みはない</a:t>
            </a:r>
          </a:p>
        </p:txBody>
      </p:sp>
      <p:sp>
        <p:nvSpPr>
          <p:cNvPr id="18" name="テキスト ボックス 17">
            <a:extLst>
              <a:ext uri="{FF2B5EF4-FFF2-40B4-BE49-F238E27FC236}">
                <a16:creationId xmlns:a16="http://schemas.microsoft.com/office/drawing/2014/main" id="{65622729-CDA5-F0FE-4071-4CDDE3665EC4}"/>
              </a:ext>
            </a:extLst>
          </p:cNvPr>
          <p:cNvSpPr txBox="1"/>
          <p:nvPr/>
        </p:nvSpPr>
        <p:spPr>
          <a:xfrm>
            <a:off x="4783501" y="2690652"/>
            <a:ext cx="3878716" cy="116955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巻き爪の可能性が考えられます</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爪が変形しているものの</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皮膚への刺激は軽いため痛みまでは生じていないようです</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変形が強く</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靴を履いたときに当たる場合や見た目が気になる場合には</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矯正治療を検討しましょう</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19" name="テキスト ボックス 18">
            <a:extLst>
              <a:ext uri="{FF2B5EF4-FFF2-40B4-BE49-F238E27FC236}">
                <a16:creationId xmlns:a16="http://schemas.microsoft.com/office/drawing/2014/main" id="{0DF9E79F-7306-609A-73C5-030826EBC09A}"/>
              </a:ext>
            </a:extLst>
          </p:cNvPr>
          <p:cNvSpPr txBox="1"/>
          <p:nvPr/>
        </p:nvSpPr>
        <p:spPr>
          <a:xfrm>
            <a:off x="555630" y="4378426"/>
            <a:ext cx="511277" cy="519351"/>
          </a:xfrm>
          <a:prstGeom prst="ellipse">
            <a:avLst/>
          </a:prstGeom>
          <a:solidFill>
            <a:srgbClr val="5077C0"/>
          </a:solid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3</a:t>
            </a:r>
            <a:endParaRPr kumimoji="1" lang="ja-JP" altLang="en-US" sz="18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BC9FC4EA-5CC1-CCC1-4126-C13E78C990DA}"/>
              </a:ext>
            </a:extLst>
          </p:cNvPr>
          <p:cNvSpPr txBox="1"/>
          <p:nvPr/>
        </p:nvSpPr>
        <p:spPr>
          <a:xfrm>
            <a:off x="1066907" y="4106131"/>
            <a:ext cx="2723823" cy="1107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爪が巻いており</a:t>
            </a:r>
            <a:r>
              <a:rPr kumimoji="1" lang="en-US" altLang="ja-JP" sz="2200" b="1" i="0" u="none" strike="noStrike" kern="1200" cap="none" spc="0" normalizeH="0" baseline="0" noProof="0" dirty="0">
                <a:ln>
                  <a:noFill/>
                </a:ln>
                <a:solidFill>
                  <a:srgbClr val="5077C0"/>
                </a:solidFill>
                <a:effectLst/>
                <a:uLnTx/>
                <a:uFillTx/>
                <a:latin typeface="游ゴシック" panose="020B0400000000000000" pitchFamily="50" charset="-128"/>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皮膚に刺さっていて</a:t>
            </a:r>
            <a:endParaRPr kumimoji="1" lang="en-US" altLang="ja-JP" sz="2200" b="1" i="0" u="none" strike="noStrike" kern="1200" cap="none" spc="0" normalizeH="0" baseline="0" noProof="0" dirty="0">
              <a:ln>
                <a:noFill/>
              </a:ln>
              <a:solidFill>
                <a:srgbClr val="5077C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腫れと痛みがある</a:t>
            </a:r>
          </a:p>
        </p:txBody>
      </p:sp>
      <p:sp>
        <p:nvSpPr>
          <p:cNvPr id="21" name="テキスト ボックス 20">
            <a:extLst>
              <a:ext uri="{FF2B5EF4-FFF2-40B4-BE49-F238E27FC236}">
                <a16:creationId xmlns:a16="http://schemas.microsoft.com/office/drawing/2014/main" id="{FACD4150-9AF2-B43E-A5DF-D376117707D5}"/>
              </a:ext>
            </a:extLst>
          </p:cNvPr>
          <p:cNvSpPr txBox="1"/>
          <p:nvPr/>
        </p:nvSpPr>
        <p:spPr>
          <a:xfrm>
            <a:off x="555630" y="5174289"/>
            <a:ext cx="3952360" cy="1384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巻き爪と陥入爪の両方が生じていると考えられます。巻き爪の変形に加え、爪が皮膚に食い込んだ状態であるため、痛みが強く、炎症による腫れ・赤みや出血を伴うことが多いでしょう。医療機関を受診して治療することをお勧めします。</a:t>
            </a:r>
          </a:p>
        </p:txBody>
      </p:sp>
      <p:sp>
        <p:nvSpPr>
          <p:cNvPr id="22" name="テキスト ボックス 21">
            <a:extLst>
              <a:ext uri="{FF2B5EF4-FFF2-40B4-BE49-F238E27FC236}">
                <a16:creationId xmlns:a16="http://schemas.microsoft.com/office/drawing/2014/main" id="{240BF628-7894-943F-2C79-71920FBDE73F}"/>
              </a:ext>
            </a:extLst>
          </p:cNvPr>
          <p:cNvSpPr txBox="1"/>
          <p:nvPr/>
        </p:nvSpPr>
        <p:spPr>
          <a:xfrm>
            <a:off x="4783501" y="4380529"/>
            <a:ext cx="511277" cy="519351"/>
          </a:xfrm>
          <a:prstGeom prst="ellipse">
            <a:avLst/>
          </a:prstGeom>
          <a:solidFill>
            <a:srgbClr val="5077C0"/>
          </a:solid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4</a:t>
            </a:r>
            <a:endParaRPr kumimoji="1" lang="ja-JP" altLang="en-US" sz="18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8921BAF2-11F0-E586-8937-8C088386B9BA}"/>
              </a:ext>
            </a:extLst>
          </p:cNvPr>
          <p:cNvSpPr txBox="1"/>
          <p:nvPr/>
        </p:nvSpPr>
        <p:spPr>
          <a:xfrm>
            <a:off x="5294778" y="4106131"/>
            <a:ext cx="3005951" cy="1107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爪は巻いていないが、</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皮膚に刺さっていて</a:t>
            </a:r>
            <a:endParaRPr kumimoji="1" lang="en-US" altLang="ja-JP" sz="2200" b="1" i="0" u="none" strike="noStrike" kern="1200" cap="none" spc="0" normalizeH="0" baseline="0" noProof="0" dirty="0">
              <a:ln>
                <a:noFill/>
              </a:ln>
              <a:solidFill>
                <a:srgbClr val="5077C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腫れと痛みがある</a:t>
            </a:r>
          </a:p>
        </p:txBody>
      </p:sp>
      <p:sp>
        <p:nvSpPr>
          <p:cNvPr id="24" name="テキスト ボックス 23">
            <a:extLst>
              <a:ext uri="{FF2B5EF4-FFF2-40B4-BE49-F238E27FC236}">
                <a16:creationId xmlns:a16="http://schemas.microsoft.com/office/drawing/2014/main" id="{2B8060F1-012A-3C30-045E-93A79690F615}"/>
              </a:ext>
            </a:extLst>
          </p:cNvPr>
          <p:cNvSpPr txBox="1"/>
          <p:nvPr/>
        </p:nvSpPr>
        <p:spPr>
          <a:xfrm>
            <a:off x="4783501" y="5174289"/>
            <a:ext cx="3878716" cy="116955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陥入爪の状態と考えられます。間違った爪の切り方によって、短すぎる爪やとがった形の爪が皮膚に刺さっている可能性があります。医療機関で陥入爪に対する治療を受けることをお勧めします。</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406CE1AB-4E74-00A4-85CE-4AAAB635DAB6}"/>
              </a:ext>
            </a:extLst>
          </p:cNvPr>
          <p:cNvSpPr txBox="1"/>
          <p:nvPr/>
        </p:nvSpPr>
        <p:spPr>
          <a:xfrm>
            <a:off x="4085439" y="6596390"/>
            <a:ext cx="505856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監修：ひかり在宅クリニック 皮膚科 今井亜希子 先生　制作：マルホ株式会社</a:t>
            </a:r>
          </a:p>
        </p:txBody>
      </p:sp>
    </p:spTree>
    <p:extLst>
      <p:ext uri="{BB962C8B-B14F-4D97-AF65-F5344CB8AC3E}">
        <p14:creationId xmlns:p14="http://schemas.microsoft.com/office/powerpoint/2010/main" val="969787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05B4656-0A19-3819-5D4B-8EFF8AE18855}"/>
              </a:ext>
            </a:extLst>
          </p:cNvPr>
          <p:cNvPicPr>
            <a:picLocks noChangeAspect="1"/>
          </p:cNvPicPr>
          <p:nvPr/>
        </p:nvPicPr>
        <p:blipFill>
          <a:blip r:embed="rId2"/>
          <a:stretch>
            <a:fillRect/>
          </a:stretch>
        </p:blipFill>
        <p:spPr>
          <a:xfrm>
            <a:off x="0" y="0"/>
            <a:ext cx="9144000" cy="6858000"/>
          </a:xfrm>
          <a:prstGeom prst="rect">
            <a:avLst/>
          </a:prstGeom>
        </p:spPr>
      </p:pic>
      <p:sp>
        <p:nvSpPr>
          <p:cNvPr id="6" name="テキスト ボックス 5">
            <a:extLst>
              <a:ext uri="{FF2B5EF4-FFF2-40B4-BE49-F238E27FC236}">
                <a16:creationId xmlns:a16="http://schemas.microsoft.com/office/drawing/2014/main" id="{D5E38B2B-516E-A48E-DF1D-1F79393CA0F8}"/>
              </a:ext>
            </a:extLst>
          </p:cNvPr>
          <p:cNvSpPr txBox="1"/>
          <p:nvPr/>
        </p:nvSpPr>
        <p:spPr>
          <a:xfrm>
            <a:off x="536713" y="1663680"/>
            <a:ext cx="6545382" cy="1304331"/>
          </a:xfrm>
          <a:prstGeom prst="rect">
            <a:avLst/>
          </a:prstGeom>
          <a:noFill/>
        </p:spPr>
        <p:txBody>
          <a:bodyPr wrap="none" rtlCol="0">
            <a:spAutoFit/>
          </a:bodyPr>
          <a:lstStyle/>
          <a:p>
            <a:pPr marL="0" marR="0" lvl="0" indent="0" algn="l" defTabSz="457200" rtl="0" eaLnBrk="1" fontAlgn="auto" latinLnBrk="0" hangingPunct="1">
              <a:lnSpc>
                <a:spcPts val="242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現在、巻き爪に対して行われている治療は「矯正治療」が中心です。</a:t>
            </a:r>
          </a:p>
          <a:p>
            <a:pPr marL="0" marR="0" lvl="0" indent="0" algn="l" defTabSz="457200" rtl="0" eaLnBrk="1" fontAlgn="auto" latinLnBrk="0" hangingPunct="1">
              <a:lnSpc>
                <a:spcPts val="242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さまざまな器具を使って爪を本来の形に近づけることにより、</a:t>
            </a:r>
          </a:p>
          <a:p>
            <a:pPr marL="0" marR="0" lvl="0" indent="0" algn="l" defTabSz="457200" rtl="0" eaLnBrk="1" fontAlgn="auto" latinLnBrk="0" hangingPunct="1">
              <a:lnSpc>
                <a:spcPts val="242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爪が皮膚を圧迫・刺激するのを防ぎ、痛みや炎症が起こらないように</a:t>
            </a:r>
          </a:p>
          <a:p>
            <a:pPr marL="0" marR="0" lvl="0" indent="0" algn="l" defTabSz="457200" rtl="0" eaLnBrk="1" fontAlgn="auto" latinLnBrk="0" hangingPunct="1">
              <a:lnSpc>
                <a:spcPts val="242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する治療法です。</a:t>
            </a:r>
          </a:p>
        </p:txBody>
      </p:sp>
      <p:pic>
        <p:nvPicPr>
          <p:cNvPr id="7" name="図 6">
            <a:extLst>
              <a:ext uri="{FF2B5EF4-FFF2-40B4-BE49-F238E27FC236}">
                <a16:creationId xmlns:a16="http://schemas.microsoft.com/office/drawing/2014/main" id="{9B1E9A0F-47A0-06A9-D143-A4603C8104E6}"/>
              </a:ext>
            </a:extLst>
          </p:cNvPr>
          <p:cNvPicPr>
            <a:picLocks noChangeAspect="1"/>
          </p:cNvPicPr>
          <p:nvPr/>
        </p:nvPicPr>
        <p:blipFill>
          <a:blip r:embed="rId3"/>
          <a:stretch>
            <a:fillRect/>
          </a:stretch>
        </p:blipFill>
        <p:spPr>
          <a:xfrm>
            <a:off x="6875387" y="385467"/>
            <a:ext cx="2086503" cy="2737799"/>
          </a:xfrm>
          <a:prstGeom prst="rect">
            <a:avLst/>
          </a:prstGeom>
        </p:spPr>
      </p:pic>
      <p:sp>
        <p:nvSpPr>
          <p:cNvPr id="9" name="角丸四角形 8">
            <a:extLst>
              <a:ext uri="{FF2B5EF4-FFF2-40B4-BE49-F238E27FC236}">
                <a16:creationId xmlns:a16="http://schemas.microsoft.com/office/drawing/2014/main" id="{3E294B45-70A1-E810-6CB3-65FBA3D19229}"/>
              </a:ext>
            </a:extLst>
          </p:cNvPr>
          <p:cNvSpPr/>
          <p:nvPr/>
        </p:nvSpPr>
        <p:spPr>
          <a:xfrm>
            <a:off x="1265854" y="3438036"/>
            <a:ext cx="7228922" cy="2635169"/>
          </a:xfrm>
          <a:prstGeom prst="roundRect">
            <a:avLst>
              <a:gd name="adj" fmla="val 4723"/>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solidFill>
                  <a:srgbClr val="5077C0"/>
                </a:solidFill>
              </a:ln>
              <a:solidFill>
                <a:prstClr val="white"/>
              </a:solidFill>
              <a:effectLst/>
              <a:uLnTx/>
              <a:uFillTx/>
              <a:latin typeface="Calibri" panose="020F0502020204030204"/>
              <a:ea typeface="游ゴシック" panose="020B0400000000000000" pitchFamily="50" charset="-128"/>
              <a:cs typeface="+mn-cs"/>
            </a:endParaRPr>
          </a:p>
        </p:txBody>
      </p:sp>
      <p:pic>
        <p:nvPicPr>
          <p:cNvPr id="14" name="図 13">
            <a:extLst>
              <a:ext uri="{FF2B5EF4-FFF2-40B4-BE49-F238E27FC236}">
                <a16:creationId xmlns:a16="http://schemas.microsoft.com/office/drawing/2014/main" id="{50998E9D-C57D-52B7-2466-040D5D9A21F7}"/>
              </a:ext>
            </a:extLst>
          </p:cNvPr>
          <p:cNvPicPr>
            <a:picLocks noChangeAspect="1"/>
          </p:cNvPicPr>
          <p:nvPr/>
        </p:nvPicPr>
        <p:blipFill>
          <a:blip r:embed="rId4"/>
          <a:stretch>
            <a:fillRect/>
          </a:stretch>
        </p:blipFill>
        <p:spPr>
          <a:xfrm>
            <a:off x="3809404" y="3648629"/>
            <a:ext cx="4565944" cy="2153171"/>
          </a:xfrm>
          <a:prstGeom prst="rect">
            <a:avLst/>
          </a:prstGeom>
        </p:spPr>
      </p:pic>
      <p:pic>
        <p:nvPicPr>
          <p:cNvPr id="16" name="図 15">
            <a:extLst>
              <a:ext uri="{FF2B5EF4-FFF2-40B4-BE49-F238E27FC236}">
                <a16:creationId xmlns:a16="http://schemas.microsoft.com/office/drawing/2014/main" id="{72D88F95-6F53-F4DF-A8D5-2669F912A89A}"/>
              </a:ext>
            </a:extLst>
          </p:cNvPr>
          <p:cNvPicPr>
            <a:picLocks noChangeAspect="1"/>
          </p:cNvPicPr>
          <p:nvPr/>
        </p:nvPicPr>
        <p:blipFill rotWithShape="1">
          <a:blip r:embed="rId5"/>
          <a:srcRect l="36322" t="24536" r="27834" b="32461"/>
          <a:stretch/>
        </p:blipFill>
        <p:spPr>
          <a:xfrm>
            <a:off x="630155" y="3239416"/>
            <a:ext cx="2719819" cy="2447331"/>
          </a:xfrm>
          <a:prstGeom prst="roundRect">
            <a:avLst>
              <a:gd name="adj" fmla="val 6927"/>
            </a:avLst>
          </a:prstGeom>
          <a:ln w="28575">
            <a:solidFill>
              <a:srgbClr val="5077C0"/>
            </a:solidFill>
          </a:ln>
        </p:spPr>
      </p:pic>
      <p:sp>
        <p:nvSpPr>
          <p:cNvPr id="3" name="テキスト ボックス 2">
            <a:extLst>
              <a:ext uri="{FF2B5EF4-FFF2-40B4-BE49-F238E27FC236}">
                <a16:creationId xmlns:a16="http://schemas.microsoft.com/office/drawing/2014/main" id="{FD34E51C-27D0-F9E8-FD40-456EF55E7314}"/>
              </a:ext>
            </a:extLst>
          </p:cNvPr>
          <p:cNvSpPr txBox="1"/>
          <p:nvPr/>
        </p:nvSpPr>
        <p:spPr>
          <a:xfrm>
            <a:off x="4085439" y="6596390"/>
            <a:ext cx="505856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監修：ひかり在宅クリニック 皮膚科 今井亜希子 先生　制作：マルホ株式会社</a:t>
            </a:r>
          </a:p>
        </p:txBody>
      </p:sp>
    </p:spTree>
    <p:extLst>
      <p:ext uri="{BB962C8B-B14F-4D97-AF65-F5344CB8AC3E}">
        <p14:creationId xmlns:p14="http://schemas.microsoft.com/office/powerpoint/2010/main" val="3916354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09DCF12D-DD47-10BC-060B-2EC239E51262}"/>
              </a:ext>
            </a:extLst>
          </p:cNvPr>
          <p:cNvPicPr>
            <a:picLocks noChangeAspect="1"/>
          </p:cNvPicPr>
          <p:nvPr/>
        </p:nvPicPr>
        <p:blipFill>
          <a:blip r:embed="rId2"/>
          <a:stretch>
            <a:fillRect/>
          </a:stretch>
        </p:blipFill>
        <p:spPr>
          <a:xfrm>
            <a:off x="0" y="0"/>
            <a:ext cx="9144000" cy="6858000"/>
          </a:xfrm>
          <a:prstGeom prst="rect">
            <a:avLst/>
          </a:prstGeom>
        </p:spPr>
      </p:pic>
      <p:sp>
        <p:nvSpPr>
          <p:cNvPr id="29" name="正方形/長方形 28">
            <a:extLst>
              <a:ext uri="{FF2B5EF4-FFF2-40B4-BE49-F238E27FC236}">
                <a16:creationId xmlns:a16="http://schemas.microsoft.com/office/drawing/2014/main" id="{B9DBE739-527A-B590-A9D4-258C3E5D6FD0}"/>
              </a:ext>
            </a:extLst>
          </p:cNvPr>
          <p:cNvSpPr/>
          <p:nvPr/>
        </p:nvSpPr>
        <p:spPr>
          <a:xfrm>
            <a:off x="555630" y="1003626"/>
            <a:ext cx="8106589" cy="541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1F2657FB-EB2C-7CD2-C674-E510B1A91F0F}"/>
              </a:ext>
            </a:extLst>
          </p:cNvPr>
          <p:cNvSpPr/>
          <p:nvPr/>
        </p:nvSpPr>
        <p:spPr>
          <a:xfrm>
            <a:off x="2262047" y="576120"/>
            <a:ext cx="4619906" cy="231356"/>
          </a:xfrm>
          <a:prstGeom prst="rect">
            <a:avLst/>
          </a:prstGeom>
          <a:solidFill>
            <a:srgbClr val="F7E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795E0032-E14C-513B-6639-6075E09D6FB9}"/>
              </a:ext>
            </a:extLst>
          </p:cNvPr>
          <p:cNvSpPr txBox="1"/>
          <p:nvPr/>
        </p:nvSpPr>
        <p:spPr>
          <a:xfrm>
            <a:off x="2473339" y="292214"/>
            <a:ext cx="4197322"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000" b="1" i="0" u="none" strike="noStrike" kern="1200" cap="none" spc="0" normalizeH="0" baseline="0" noProof="0">
                <a:ln>
                  <a:noFill/>
                </a:ln>
                <a:solidFill>
                  <a:srgbClr val="5077C0"/>
                </a:solidFill>
                <a:effectLst/>
                <a:uLnTx/>
                <a:uFillTx/>
                <a:latin typeface="Calibri" panose="020F0502020204030204"/>
                <a:ea typeface="游ゴシック" panose="020B0400000000000000" pitchFamily="50" charset="-128"/>
                <a:cs typeface="+mn-cs"/>
              </a:rPr>
              <a:t>さまざまな矯正治療</a:t>
            </a:r>
          </a:p>
        </p:txBody>
      </p:sp>
      <p:cxnSp>
        <p:nvCxnSpPr>
          <p:cNvPr id="8" name="直線コネクタ 7">
            <a:extLst>
              <a:ext uri="{FF2B5EF4-FFF2-40B4-BE49-F238E27FC236}">
                <a16:creationId xmlns:a16="http://schemas.microsoft.com/office/drawing/2014/main" id="{E144ED66-D91A-3C18-7FB7-4D793BF577B1}"/>
              </a:ext>
            </a:extLst>
          </p:cNvPr>
          <p:cNvCxnSpPr>
            <a:cxnSpLocks/>
          </p:cNvCxnSpPr>
          <p:nvPr/>
        </p:nvCxnSpPr>
        <p:spPr>
          <a:xfrm>
            <a:off x="3136247" y="1004279"/>
            <a:ext cx="0" cy="5418005"/>
          </a:xfrm>
          <a:prstGeom prst="line">
            <a:avLst/>
          </a:prstGeom>
          <a:ln w="19050">
            <a:solidFill>
              <a:srgbClr val="5077C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665D74A4-875D-D787-85EE-1E26F67B8C78}"/>
              </a:ext>
            </a:extLst>
          </p:cNvPr>
          <p:cNvCxnSpPr>
            <a:cxnSpLocks/>
          </p:cNvCxnSpPr>
          <p:nvPr/>
        </p:nvCxnSpPr>
        <p:spPr>
          <a:xfrm>
            <a:off x="555630" y="1004279"/>
            <a:ext cx="8106589" cy="0"/>
          </a:xfrm>
          <a:prstGeom prst="line">
            <a:avLst/>
          </a:prstGeom>
          <a:ln w="19050">
            <a:solidFill>
              <a:srgbClr val="5077C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624E0FAC-BBA5-3FFC-658B-772D42C0876D}"/>
              </a:ext>
            </a:extLst>
          </p:cNvPr>
          <p:cNvSpPr txBox="1"/>
          <p:nvPr/>
        </p:nvSpPr>
        <p:spPr>
          <a:xfrm>
            <a:off x="3283438" y="1487855"/>
            <a:ext cx="223651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矯正具を装着する方法</a:t>
            </a:r>
          </a:p>
        </p:txBody>
      </p:sp>
      <p:sp>
        <p:nvSpPr>
          <p:cNvPr id="18" name="テキスト ボックス 17">
            <a:extLst>
              <a:ext uri="{FF2B5EF4-FFF2-40B4-BE49-F238E27FC236}">
                <a16:creationId xmlns:a16="http://schemas.microsoft.com/office/drawing/2014/main" id="{65622729-CDA5-F0FE-4071-4CDDE3665EC4}"/>
              </a:ext>
            </a:extLst>
          </p:cNvPr>
          <p:cNvSpPr txBox="1"/>
          <p:nvPr/>
        </p:nvSpPr>
        <p:spPr>
          <a:xfrm>
            <a:off x="3283438" y="1764621"/>
            <a:ext cx="4306060"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形状記憶合金などで作られた器具を爪に取り付けることにより、徐々に爪の形を矯正する方法です。爪の先端につけるタイプのもの</a:t>
            </a:r>
            <a:r>
              <a:rPr kumimoji="1" lang="en-US" altLang="ja-JP" sz="1200" b="0" i="0" u="none" strike="noStrike" kern="1200" cap="none" spc="0" normalizeH="0" baseline="3000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、爪の縁にかけるタイプのものなどがあります。</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3" name="直線コネクタ 2">
            <a:extLst>
              <a:ext uri="{FF2B5EF4-FFF2-40B4-BE49-F238E27FC236}">
                <a16:creationId xmlns:a16="http://schemas.microsoft.com/office/drawing/2014/main" id="{A1049300-E806-56B4-74CB-22E565581212}"/>
              </a:ext>
            </a:extLst>
          </p:cNvPr>
          <p:cNvCxnSpPr>
            <a:cxnSpLocks/>
          </p:cNvCxnSpPr>
          <p:nvPr/>
        </p:nvCxnSpPr>
        <p:spPr>
          <a:xfrm>
            <a:off x="555630" y="1379734"/>
            <a:ext cx="8106589" cy="0"/>
          </a:xfrm>
          <a:prstGeom prst="line">
            <a:avLst/>
          </a:prstGeom>
          <a:ln w="19050">
            <a:solidFill>
              <a:srgbClr val="5077C0"/>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FB4B777E-79ED-51D4-7F6A-D7CBDAD25CFA}"/>
              </a:ext>
            </a:extLst>
          </p:cNvPr>
          <p:cNvSpPr txBox="1"/>
          <p:nvPr/>
        </p:nvSpPr>
        <p:spPr>
          <a:xfrm>
            <a:off x="694503" y="1073319"/>
            <a:ext cx="2273379"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代表的な</a:t>
            </a:r>
            <a:r>
              <a:rPr kumimoji="1" lang="en-US" altLang="ja-JP" sz="1200" b="1" i="0" u="none" strike="noStrike" kern="1200" cap="none" spc="0" normalizeH="0" baseline="0" noProof="0" dirty="0">
                <a:ln>
                  <a:noFill/>
                </a:ln>
                <a:solidFill>
                  <a:srgbClr val="5077C0"/>
                </a:solidFill>
                <a:effectLst/>
                <a:uLnTx/>
                <a:uFillTx/>
                <a:latin typeface="游ゴシック" panose="020B0400000000000000" pitchFamily="50" charset="-128"/>
                <a:ea typeface="游ゴシック" panose="020B0400000000000000" pitchFamily="50" charset="-128"/>
                <a:cs typeface="+mn-cs"/>
              </a:rPr>
              <a:t>4</a:t>
            </a:r>
            <a:r>
              <a:rPr kumimoji="1" lang="ja-JP" altLang="en-US" sz="12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タイプの治療法の例</a:t>
            </a:r>
          </a:p>
        </p:txBody>
      </p:sp>
      <p:sp>
        <p:nvSpPr>
          <p:cNvPr id="13" name="テキスト ボックス 12">
            <a:extLst>
              <a:ext uri="{FF2B5EF4-FFF2-40B4-BE49-F238E27FC236}">
                <a16:creationId xmlns:a16="http://schemas.microsoft.com/office/drawing/2014/main" id="{184B8CB6-9842-8491-9811-5AF36FC685C4}"/>
              </a:ext>
            </a:extLst>
          </p:cNvPr>
          <p:cNvSpPr txBox="1"/>
          <p:nvPr/>
        </p:nvSpPr>
        <p:spPr>
          <a:xfrm>
            <a:off x="5095194" y="1077152"/>
            <a:ext cx="800219"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治療方法</a:t>
            </a:r>
          </a:p>
        </p:txBody>
      </p:sp>
      <p:cxnSp>
        <p:nvCxnSpPr>
          <p:cNvPr id="14" name="直線コネクタ 13">
            <a:extLst>
              <a:ext uri="{FF2B5EF4-FFF2-40B4-BE49-F238E27FC236}">
                <a16:creationId xmlns:a16="http://schemas.microsoft.com/office/drawing/2014/main" id="{7ADAEAE1-0D12-1325-F635-6946B480F114}"/>
              </a:ext>
            </a:extLst>
          </p:cNvPr>
          <p:cNvCxnSpPr>
            <a:cxnSpLocks/>
          </p:cNvCxnSpPr>
          <p:nvPr/>
        </p:nvCxnSpPr>
        <p:spPr>
          <a:xfrm>
            <a:off x="7669626" y="1004279"/>
            <a:ext cx="0" cy="5418005"/>
          </a:xfrm>
          <a:prstGeom prst="line">
            <a:avLst/>
          </a:prstGeom>
          <a:ln w="19050">
            <a:solidFill>
              <a:srgbClr val="5077C0"/>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DBD6A7B2-31BF-3C32-15A0-1F858B2E9F9D}"/>
              </a:ext>
            </a:extLst>
          </p:cNvPr>
          <p:cNvSpPr txBox="1"/>
          <p:nvPr/>
        </p:nvSpPr>
        <p:spPr>
          <a:xfrm>
            <a:off x="7815436" y="1080342"/>
            <a:ext cx="800219"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治療期間</a:t>
            </a:r>
          </a:p>
        </p:txBody>
      </p:sp>
      <p:sp>
        <p:nvSpPr>
          <p:cNvPr id="27" name="テキスト ボックス 26">
            <a:extLst>
              <a:ext uri="{FF2B5EF4-FFF2-40B4-BE49-F238E27FC236}">
                <a16:creationId xmlns:a16="http://schemas.microsoft.com/office/drawing/2014/main" id="{0F80156B-33BB-8345-4490-9554CC73B890}"/>
              </a:ext>
            </a:extLst>
          </p:cNvPr>
          <p:cNvSpPr txBox="1"/>
          <p:nvPr/>
        </p:nvSpPr>
        <p:spPr>
          <a:xfrm>
            <a:off x="7751315" y="1805469"/>
            <a:ext cx="92845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5077C0"/>
                </a:solidFill>
                <a:effectLst/>
                <a:uLnTx/>
                <a:uFillTx/>
                <a:latin typeface="游ゴシック" panose="020B0400000000000000" pitchFamily="50" charset="-128"/>
                <a:ea typeface="游ゴシック" panose="020B0400000000000000" pitchFamily="50" charset="-128"/>
                <a:cs typeface="+mn-cs"/>
              </a:rPr>
              <a:t>3</a:t>
            </a:r>
            <a:r>
              <a:rPr kumimoji="1" lang="ja-JP" altLang="en-US" sz="14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1" i="0" u="none" strike="noStrike" kern="1200" cap="none" spc="0" normalizeH="0" baseline="0" noProof="0" dirty="0">
                <a:ln>
                  <a:noFill/>
                </a:ln>
                <a:solidFill>
                  <a:srgbClr val="5077C0"/>
                </a:solidFill>
                <a:effectLst/>
                <a:uLnTx/>
                <a:uFillTx/>
                <a:latin typeface="游ゴシック" panose="020B0400000000000000" pitchFamily="50" charset="-128"/>
                <a:ea typeface="游ゴシック" panose="020B0400000000000000" pitchFamily="50" charset="-128"/>
                <a:cs typeface="+mn-cs"/>
              </a:rPr>
              <a:t>6</a:t>
            </a:r>
            <a:r>
              <a:rPr kumimoji="1" lang="ja-JP" altLang="en-US" sz="14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ヵ月</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程度</a:t>
            </a:r>
          </a:p>
        </p:txBody>
      </p:sp>
      <p:sp>
        <p:nvSpPr>
          <p:cNvPr id="28" name="テキスト ボックス 27">
            <a:extLst>
              <a:ext uri="{FF2B5EF4-FFF2-40B4-BE49-F238E27FC236}">
                <a16:creationId xmlns:a16="http://schemas.microsoft.com/office/drawing/2014/main" id="{27862787-1D2E-CBA9-210D-8D438D0121B1}"/>
              </a:ext>
            </a:extLst>
          </p:cNvPr>
          <p:cNvSpPr txBox="1"/>
          <p:nvPr/>
        </p:nvSpPr>
        <p:spPr>
          <a:xfrm>
            <a:off x="3283438" y="2354337"/>
            <a:ext cx="2776722"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 </a:t>
            </a:r>
            <a:r>
              <a:rPr kumimoji="1" lang="ja-JP" altLang="en-US" sz="9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爪を</a:t>
            </a:r>
            <a:r>
              <a:rPr kumimoji="1"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1〜2㎜</a:t>
            </a:r>
            <a:r>
              <a:rPr kumimoji="1" lang="ja-JP" altLang="en-US" sz="9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程度伸ばしてから受診しましょう</a:t>
            </a:r>
            <a:r>
              <a:rPr kumimoji="1"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ja-JP" altLang="en-US" sz="9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30" name="図 29">
            <a:extLst>
              <a:ext uri="{FF2B5EF4-FFF2-40B4-BE49-F238E27FC236}">
                <a16:creationId xmlns:a16="http://schemas.microsoft.com/office/drawing/2014/main" id="{54EFE3BC-D837-E221-5B39-E344EC264614}"/>
              </a:ext>
            </a:extLst>
          </p:cNvPr>
          <p:cNvPicPr>
            <a:picLocks noChangeAspect="1"/>
          </p:cNvPicPr>
          <p:nvPr/>
        </p:nvPicPr>
        <p:blipFill rotWithShape="1">
          <a:blip r:embed="rId3"/>
          <a:srcRect l="14550" r="15344" b="50204"/>
          <a:stretch/>
        </p:blipFill>
        <p:spPr>
          <a:xfrm>
            <a:off x="512561" y="1443588"/>
            <a:ext cx="1313437" cy="1232003"/>
          </a:xfrm>
          <a:prstGeom prst="rect">
            <a:avLst/>
          </a:prstGeom>
        </p:spPr>
      </p:pic>
      <p:cxnSp>
        <p:nvCxnSpPr>
          <p:cNvPr id="31" name="直線コネクタ 30">
            <a:extLst>
              <a:ext uri="{FF2B5EF4-FFF2-40B4-BE49-F238E27FC236}">
                <a16:creationId xmlns:a16="http://schemas.microsoft.com/office/drawing/2014/main" id="{AFDBAD4C-1712-C748-8717-85B0CB2C149B}"/>
              </a:ext>
            </a:extLst>
          </p:cNvPr>
          <p:cNvCxnSpPr>
            <a:cxnSpLocks/>
          </p:cNvCxnSpPr>
          <p:nvPr/>
        </p:nvCxnSpPr>
        <p:spPr>
          <a:xfrm>
            <a:off x="555630" y="2695626"/>
            <a:ext cx="8106589" cy="0"/>
          </a:xfrm>
          <a:prstGeom prst="line">
            <a:avLst/>
          </a:prstGeom>
          <a:ln w="19050">
            <a:solidFill>
              <a:srgbClr val="5077C0"/>
            </a:solidFill>
          </a:ln>
        </p:spPr>
        <p:style>
          <a:lnRef idx="1">
            <a:schemeClr val="accent1"/>
          </a:lnRef>
          <a:fillRef idx="0">
            <a:schemeClr val="accent1"/>
          </a:fillRef>
          <a:effectRef idx="0">
            <a:schemeClr val="accent1"/>
          </a:effectRef>
          <a:fontRef idx="minor">
            <a:schemeClr val="tx1"/>
          </a:fontRef>
        </p:style>
      </p:cxnSp>
      <p:pic>
        <p:nvPicPr>
          <p:cNvPr id="33" name="図 32">
            <a:extLst>
              <a:ext uri="{FF2B5EF4-FFF2-40B4-BE49-F238E27FC236}">
                <a16:creationId xmlns:a16="http://schemas.microsoft.com/office/drawing/2014/main" id="{EDD7FAA4-D58E-94CC-12EA-5A2C781EFD22}"/>
              </a:ext>
            </a:extLst>
          </p:cNvPr>
          <p:cNvPicPr>
            <a:picLocks noChangeAspect="1"/>
          </p:cNvPicPr>
          <p:nvPr/>
        </p:nvPicPr>
        <p:blipFill rotWithShape="1">
          <a:blip r:embed="rId4"/>
          <a:srcRect b="6699"/>
          <a:stretch/>
        </p:blipFill>
        <p:spPr>
          <a:xfrm>
            <a:off x="1096848" y="2739445"/>
            <a:ext cx="1595301" cy="1231514"/>
          </a:xfrm>
          <a:prstGeom prst="rect">
            <a:avLst/>
          </a:prstGeom>
        </p:spPr>
      </p:pic>
      <p:sp>
        <p:nvSpPr>
          <p:cNvPr id="34" name="テキスト ボックス 33">
            <a:extLst>
              <a:ext uri="{FF2B5EF4-FFF2-40B4-BE49-F238E27FC236}">
                <a16:creationId xmlns:a16="http://schemas.microsoft.com/office/drawing/2014/main" id="{3925F26D-C192-7CE0-EB73-26CA0890C118}"/>
              </a:ext>
            </a:extLst>
          </p:cNvPr>
          <p:cNvSpPr txBox="1"/>
          <p:nvPr/>
        </p:nvSpPr>
        <p:spPr>
          <a:xfrm>
            <a:off x="3283438" y="2798745"/>
            <a:ext cx="26564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ワイヤーを留置する方法</a:t>
            </a:r>
            <a:r>
              <a:rPr kumimoji="1" lang="en-US" altLang="ja-JP" sz="1600" b="1" i="0" u="none" strike="noStrike" kern="1200" cap="none" spc="0" normalizeH="0" baseline="30000" noProof="0" dirty="0">
                <a:ln>
                  <a:noFill/>
                </a:ln>
                <a:solidFill>
                  <a:srgbClr val="5077C0"/>
                </a:solidFill>
                <a:effectLst/>
                <a:uLnTx/>
                <a:uFillTx/>
                <a:latin typeface="游ゴシック" panose="020B0400000000000000" pitchFamily="50" charset="-128"/>
                <a:ea typeface="游ゴシック" panose="020B0400000000000000" pitchFamily="50" charset="-128"/>
                <a:cs typeface="+mn-cs"/>
              </a:rPr>
              <a:t>※2</a:t>
            </a:r>
            <a:endParaRPr kumimoji="1" lang="ja-JP" altLang="en-US" sz="1600" b="1" i="0" u="none" strike="noStrike" kern="1200" cap="none" spc="0" normalizeH="0" baseline="30000" noProof="0">
              <a:ln>
                <a:noFill/>
              </a:ln>
              <a:solidFill>
                <a:srgbClr val="5077C0"/>
              </a:solidFill>
              <a:effectLst/>
              <a:uLnTx/>
              <a:uFillTx/>
              <a:latin typeface="游ゴシック" panose="020B0400000000000000" pitchFamily="50" charset="-128"/>
              <a:ea typeface="游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AED14758-CC30-CDAF-AAD0-831E1C1C27AF}"/>
              </a:ext>
            </a:extLst>
          </p:cNvPr>
          <p:cNvSpPr txBox="1"/>
          <p:nvPr/>
        </p:nvSpPr>
        <p:spPr>
          <a:xfrm>
            <a:off x="3283438" y="3075511"/>
            <a:ext cx="4306060"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爪の先端に</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か所の穴をあけて形状記憶合金で作られたワイヤーを通し、ワイヤーが元に戻ろうとする力を利用して巻き爪を矯正する方法です。</a:t>
            </a:r>
          </a:p>
        </p:txBody>
      </p:sp>
      <p:sp>
        <p:nvSpPr>
          <p:cNvPr id="36" name="テキスト ボックス 35">
            <a:extLst>
              <a:ext uri="{FF2B5EF4-FFF2-40B4-BE49-F238E27FC236}">
                <a16:creationId xmlns:a16="http://schemas.microsoft.com/office/drawing/2014/main" id="{E0B082E9-72B6-D4B0-C668-86B55A9126F5}"/>
              </a:ext>
            </a:extLst>
          </p:cNvPr>
          <p:cNvSpPr txBox="1"/>
          <p:nvPr/>
        </p:nvSpPr>
        <p:spPr>
          <a:xfrm>
            <a:off x="3283438" y="3686274"/>
            <a:ext cx="2597186"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 </a:t>
            </a:r>
            <a:r>
              <a:rPr kumimoji="1" lang="ja-JP" altLang="en-US" sz="9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爪を</a:t>
            </a:r>
            <a:r>
              <a:rPr kumimoji="1"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1" lang="ja-JP" altLang="en-US" sz="9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以上伸ばしてから受診しましょう</a:t>
            </a:r>
            <a:r>
              <a:rPr kumimoji="1"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ja-JP" altLang="en-US" sz="9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7" name="テキスト ボックス 36">
            <a:extLst>
              <a:ext uri="{FF2B5EF4-FFF2-40B4-BE49-F238E27FC236}">
                <a16:creationId xmlns:a16="http://schemas.microsoft.com/office/drawing/2014/main" id="{ED8EA242-95F6-89AF-5D7E-CE2357C9D1C0}"/>
              </a:ext>
            </a:extLst>
          </p:cNvPr>
          <p:cNvSpPr txBox="1"/>
          <p:nvPr/>
        </p:nvSpPr>
        <p:spPr>
          <a:xfrm>
            <a:off x="7751315" y="3148285"/>
            <a:ext cx="92845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5077C0"/>
                </a:solidFill>
                <a:effectLst/>
                <a:uLnTx/>
                <a:uFillTx/>
                <a:latin typeface="游ゴシック" panose="020B0400000000000000" pitchFamily="50" charset="-128"/>
                <a:ea typeface="游ゴシック" panose="020B0400000000000000" pitchFamily="50" charset="-128"/>
                <a:cs typeface="+mn-cs"/>
              </a:rPr>
              <a:t>3</a:t>
            </a:r>
            <a:r>
              <a:rPr kumimoji="1" lang="ja-JP" altLang="en-US" sz="14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1" i="0" u="none" strike="noStrike" kern="1200" cap="none" spc="0" normalizeH="0" baseline="0" noProof="0" dirty="0">
                <a:ln>
                  <a:noFill/>
                </a:ln>
                <a:solidFill>
                  <a:srgbClr val="5077C0"/>
                </a:solidFill>
                <a:effectLst/>
                <a:uLnTx/>
                <a:uFillTx/>
                <a:latin typeface="游ゴシック" panose="020B0400000000000000" pitchFamily="50" charset="-128"/>
                <a:ea typeface="游ゴシック" panose="020B0400000000000000" pitchFamily="50" charset="-128"/>
                <a:cs typeface="+mn-cs"/>
              </a:rPr>
              <a:t>6</a:t>
            </a:r>
            <a:r>
              <a:rPr kumimoji="1" lang="ja-JP" altLang="en-US" sz="14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ヵ月</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程度</a:t>
            </a:r>
          </a:p>
        </p:txBody>
      </p:sp>
      <p:cxnSp>
        <p:nvCxnSpPr>
          <p:cNvPr id="38" name="直線コネクタ 37">
            <a:extLst>
              <a:ext uri="{FF2B5EF4-FFF2-40B4-BE49-F238E27FC236}">
                <a16:creationId xmlns:a16="http://schemas.microsoft.com/office/drawing/2014/main" id="{4DFDCDEE-6051-DEA5-8D22-6429C1C28AB6}"/>
              </a:ext>
            </a:extLst>
          </p:cNvPr>
          <p:cNvCxnSpPr>
            <a:cxnSpLocks/>
          </p:cNvCxnSpPr>
          <p:nvPr/>
        </p:nvCxnSpPr>
        <p:spPr>
          <a:xfrm>
            <a:off x="555630" y="4001909"/>
            <a:ext cx="8106589" cy="0"/>
          </a:xfrm>
          <a:prstGeom prst="line">
            <a:avLst/>
          </a:prstGeom>
          <a:ln w="19050">
            <a:solidFill>
              <a:srgbClr val="5077C0"/>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090171E4-06C9-70B6-BCC4-A062ECCB4A59}"/>
              </a:ext>
            </a:extLst>
          </p:cNvPr>
          <p:cNvSpPr txBox="1"/>
          <p:nvPr/>
        </p:nvSpPr>
        <p:spPr>
          <a:xfrm>
            <a:off x="3283438" y="4101726"/>
            <a:ext cx="244169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プレートを接着する方法</a:t>
            </a:r>
            <a:endParaRPr kumimoji="1" lang="ja-JP" altLang="en-US" sz="1600" b="1" i="0" u="none" strike="noStrike" kern="1200" cap="none" spc="0" normalizeH="0" baseline="30000" noProof="0">
              <a:ln>
                <a:noFill/>
              </a:ln>
              <a:solidFill>
                <a:srgbClr val="5077C0"/>
              </a:solidFill>
              <a:effectLst/>
              <a:uLnTx/>
              <a:uFillTx/>
              <a:latin typeface="游ゴシック" panose="020B0400000000000000" pitchFamily="50" charset="-128"/>
              <a:ea typeface="游ゴシック" panose="020B0400000000000000" pitchFamily="50" charset="-128"/>
              <a:cs typeface="+mn-cs"/>
            </a:endParaRPr>
          </a:p>
        </p:txBody>
      </p:sp>
      <p:sp>
        <p:nvSpPr>
          <p:cNvPr id="42" name="テキスト ボックス 41">
            <a:extLst>
              <a:ext uri="{FF2B5EF4-FFF2-40B4-BE49-F238E27FC236}">
                <a16:creationId xmlns:a16="http://schemas.microsoft.com/office/drawing/2014/main" id="{53207F59-7680-5AF4-CCAC-8EE979C1FE59}"/>
              </a:ext>
            </a:extLst>
          </p:cNvPr>
          <p:cNvSpPr txBox="1"/>
          <p:nvPr/>
        </p:nvSpPr>
        <p:spPr>
          <a:xfrm>
            <a:off x="3283438" y="4378492"/>
            <a:ext cx="4306060" cy="65686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特殊な樹脂や形状記憶金属によって作られた板状の矯正器具（プレート）を爪の表面に接着し、その力を利用して爪の変形を矯正する方法です。</a:t>
            </a:r>
          </a:p>
        </p:txBody>
      </p:sp>
      <p:pic>
        <p:nvPicPr>
          <p:cNvPr id="44" name="図 43">
            <a:extLst>
              <a:ext uri="{FF2B5EF4-FFF2-40B4-BE49-F238E27FC236}">
                <a16:creationId xmlns:a16="http://schemas.microsoft.com/office/drawing/2014/main" id="{20984D7B-80F8-B8E0-8648-21AB6056B955}"/>
              </a:ext>
            </a:extLst>
          </p:cNvPr>
          <p:cNvPicPr>
            <a:picLocks noChangeAspect="1"/>
          </p:cNvPicPr>
          <p:nvPr/>
        </p:nvPicPr>
        <p:blipFill rotWithShape="1">
          <a:blip r:embed="rId5"/>
          <a:srcRect t="10048" b="5036"/>
          <a:stretch/>
        </p:blipFill>
        <p:spPr>
          <a:xfrm>
            <a:off x="1112849" y="4030736"/>
            <a:ext cx="1570673" cy="1099883"/>
          </a:xfrm>
          <a:prstGeom prst="rect">
            <a:avLst/>
          </a:prstGeom>
        </p:spPr>
      </p:pic>
      <p:cxnSp>
        <p:nvCxnSpPr>
          <p:cNvPr id="45" name="直線コネクタ 44">
            <a:extLst>
              <a:ext uri="{FF2B5EF4-FFF2-40B4-BE49-F238E27FC236}">
                <a16:creationId xmlns:a16="http://schemas.microsoft.com/office/drawing/2014/main" id="{D73CCB98-EB71-AA76-317C-D5D65A43500E}"/>
              </a:ext>
            </a:extLst>
          </p:cNvPr>
          <p:cNvCxnSpPr>
            <a:cxnSpLocks/>
          </p:cNvCxnSpPr>
          <p:nvPr/>
        </p:nvCxnSpPr>
        <p:spPr>
          <a:xfrm>
            <a:off x="555630" y="5139086"/>
            <a:ext cx="8106589" cy="0"/>
          </a:xfrm>
          <a:prstGeom prst="line">
            <a:avLst/>
          </a:prstGeom>
          <a:ln w="19050">
            <a:solidFill>
              <a:srgbClr val="5077C0"/>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8AA3D4F8-9D08-3AE1-5E72-C5E8BF586895}"/>
              </a:ext>
            </a:extLst>
          </p:cNvPr>
          <p:cNvSpPr txBox="1"/>
          <p:nvPr/>
        </p:nvSpPr>
        <p:spPr>
          <a:xfrm>
            <a:off x="7892379" y="4333250"/>
            <a:ext cx="646331"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5077C0"/>
                </a:solidFill>
                <a:effectLst/>
                <a:uLnTx/>
                <a:uFillTx/>
                <a:latin typeface="游ゴシック" panose="020B0400000000000000" pitchFamily="50" charset="-128"/>
                <a:ea typeface="游ゴシック" panose="020B0400000000000000" pitchFamily="50" charset="-128"/>
                <a:cs typeface="+mn-cs"/>
              </a:rPr>
              <a:t>6</a:t>
            </a:r>
            <a:r>
              <a:rPr kumimoji="1" lang="ja-JP" altLang="en-US" sz="14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ヵ月</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程度</a:t>
            </a:r>
          </a:p>
        </p:txBody>
      </p:sp>
      <p:pic>
        <p:nvPicPr>
          <p:cNvPr id="4" name="図 3">
            <a:extLst>
              <a:ext uri="{FF2B5EF4-FFF2-40B4-BE49-F238E27FC236}">
                <a16:creationId xmlns:a16="http://schemas.microsoft.com/office/drawing/2014/main" id="{0A747980-8189-1240-064F-F850462AC4C1}"/>
              </a:ext>
            </a:extLst>
          </p:cNvPr>
          <p:cNvPicPr>
            <a:picLocks noChangeAspect="1"/>
          </p:cNvPicPr>
          <p:nvPr/>
        </p:nvPicPr>
        <p:blipFill rotWithShape="1">
          <a:blip r:embed="rId3"/>
          <a:srcRect l="16613" t="48926" r="16431"/>
          <a:stretch/>
        </p:blipFill>
        <p:spPr>
          <a:xfrm>
            <a:off x="1846133" y="1401075"/>
            <a:ext cx="1254425" cy="1263602"/>
          </a:xfrm>
          <a:prstGeom prst="rect">
            <a:avLst/>
          </a:prstGeom>
        </p:spPr>
      </p:pic>
      <p:sp>
        <p:nvSpPr>
          <p:cNvPr id="6" name="テキスト ボックス 5">
            <a:extLst>
              <a:ext uri="{FF2B5EF4-FFF2-40B4-BE49-F238E27FC236}">
                <a16:creationId xmlns:a16="http://schemas.microsoft.com/office/drawing/2014/main" id="{5C37EFCA-D96F-C5D8-5D95-A4472B1BE270}"/>
              </a:ext>
            </a:extLst>
          </p:cNvPr>
          <p:cNvSpPr txBox="1"/>
          <p:nvPr/>
        </p:nvSpPr>
        <p:spPr>
          <a:xfrm>
            <a:off x="3283438" y="5233052"/>
            <a:ext cx="245131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5077C0"/>
                </a:solidFill>
                <a:effectLst/>
                <a:uLnTx/>
                <a:uFillTx/>
                <a:latin typeface="游ゴシック" panose="020B0400000000000000" pitchFamily="50" charset="-128"/>
                <a:ea typeface="游ゴシック" panose="020B0400000000000000" pitchFamily="50" charset="-128"/>
                <a:cs typeface="+mn-cs"/>
              </a:rPr>
              <a:t>外用薬</a:t>
            </a:r>
            <a:r>
              <a:rPr kumimoji="1" lang="en-US" altLang="ja-JP" sz="1600" b="1" i="0" u="none" strike="noStrike" kern="1200" cap="none" spc="0" normalizeH="0" baseline="30000" noProof="0" dirty="0">
                <a:ln>
                  <a:noFill/>
                </a:ln>
                <a:solidFill>
                  <a:srgbClr val="5077C0"/>
                </a:solidFill>
                <a:effectLst/>
                <a:uLnTx/>
                <a:uFillTx/>
                <a:latin typeface="游ゴシック" panose="020B0400000000000000" pitchFamily="50" charset="-128"/>
                <a:ea typeface="游ゴシック" panose="020B0400000000000000" pitchFamily="50" charset="-128"/>
                <a:cs typeface="+mn-cs"/>
              </a:rPr>
              <a:t>※3</a:t>
            </a:r>
            <a:r>
              <a:rPr kumimoji="1" lang="ja-JP" altLang="en-US" sz="1600" b="1" i="0" u="none" strike="noStrike" kern="1200" cap="none" spc="0" normalizeH="0" baseline="0" noProof="0" dirty="0">
                <a:ln>
                  <a:noFill/>
                </a:ln>
                <a:solidFill>
                  <a:srgbClr val="5077C0"/>
                </a:solidFill>
                <a:effectLst/>
                <a:uLnTx/>
                <a:uFillTx/>
                <a:latin typeface="游ゴシック" panose="020B0400000000000000" pitchFamily="50" charset="-128"/>
                <a:ea typeface="游ゴシック" panose="020B0400000000000000" pitchFamily="50" charset="-128"/>
                <a:cs typeface="+mn-cs"/>
              </a:rPr>
              <a:t>を併用する方法</a:t>
            </a:r>
            <a:endParaRPr kumimoji="1" lang="ja-JP" altLang="en-US" sz="1600" b="1" i="0" u="none" strike="noStrike" kern="1200" cap="none" spc="0" normalizeH="0" baseline="30000" noProof="0" dirty="0">
              <a:ln>
                <a:noFill/>
              </a:ln>
              <a:solidFill>
                <a:srgbClr val="5077C0"/>
              </a:solidFill>
              <a:effectLst/>
              <a:uLnTx/>
              <a:uFillTx/>
              <a:latin typeface="游ゴシック" panose="020B0400000000000000" pitchFamily="50" charset="-128"/>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EEAB90BB-24F9-72B6-A57E-33672F64B17D}"/>
              </a:ext>
            </a:extLst>
          </p:cNvPr>
          <p:cNvSpPr txBox="1"/>
          <p:nvPr/>
        </p:nvSpPr>
        <p:spPr>
          <a:xfrm>
            <a:off x="3283438" y="5509818"/>
            <a:ext cx="4306060"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一時的に爪をやわらかくする専用の薬剤を矯正治療に追加して使い、治療期間を短くする方法です。治った後も再発しにくくなります。器具によっては併用できない場合もあります。</a:t>
            </a:r>
          </a:p>
        </p:txBody>
      </p:sp>
      <p:sp>
        <p:nvSpPr>
          <p:cNvPr id="12" name="テキスト ボックス 11">
            <a:extLst>
              <a:ext uri="{FF2B5EF4-FFF2-40B4-BE49-F238E27FC236}">
                <a16:creationId xmlns:a16="http://schemas.microsoft.com/office/drawing/2014/main" id="{30255C90-2C5F-C8DB-B2E3-3D761C939629}"/>
              </a:ext>
            </a:extLst>
          </p:cNvPr>
          <p:cNvSpPr txBox="1"/>
          <p:nvPr/>
        </p:nvSpPr>
        <p:spPr>
          <a:xfrm>
            <a:off x="3283438" y="6120581"/>
            <a:ext cx="2937022"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 </a:t>
            </a:r>
            <a:r>
              <a:rPr kumimoji="1" lang="ja-JP" altLang="en-US" sz="9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医療機関で使われる巻き爪矯正を補助する医薬品</a:t>
            </a:r>
          </a:p>
        </p:txBody>
      </p:sp>
      <p:cxnSp>
        <p:nvCxnSpPr>
          <p:cNvPr id="15" name="直線コネクタ 14">
            <a:extLst>
              <a:ext uri="{FF2B5EF4-FFF2-40B4-BE49-F238E27FC236}">
                <a16:creationId xmlns:a16="http://schemas.microsoft.com/office/drawing/2014/main" id="{D2DD8B7F-9513-910E-9DD9-2C52A165C8B2}"/>
              </a:ext>
            </a:extLst>
          </p:cNvPr>
          <p:cNvCxnSpPr>
            <a:cxnSpLocks/>
          </p:cNvCxnSpPr>
          <p:nvPr/>
        </p:nvCxnSpPr>
        <p:spPr>
          <a:xfrm>
            <a:off x="555630" y="6422284"/>
            <a:ext cx="8106589" cy="0"/>
          </a:xfrm>
          <a:prstGeom prst="line">
            <a:avLst/>
          </a:prstGeom>
          <a:ln w="19050">
            <a:solidFill>
              <a:srgbClr val="5077C0"/>
            </a:solidFill>
          </a:ln>
        </p:spPr>
        <p:style>
          <a:lnRef idx="1">
            <a:schemeClr val="accent1"/>
          </a:lnRef>
          <a:fillRef idx="0">
            <a:schemeClr val="accent1"/>
          </a:fillRef>
          <a:effectRef idx="0">
            <a:schemeClr val="accent1"/>
          </a:effectRef>
          <a:fontRef idx="minor">
            <a:schemeClr val="tx1"/>
          </a:fontRef>
        </p:style>
      </p:cxnSp>
      <p:pic>
        <p:nvPicPr>
          <p:cNvPr id="21" name="図 20">
            <a:extLst>
              <a:ext uri="{FF2B5EF4-FFF2-40B4-BE49-F238E27FC236}">
                <a16:creationId xmlns:a16="http://schemas.microsoft.com/office/drawing/2014/main" id="{CF88793E-0E98-A6BF-3387-2342F3D6A02E}"/>
              </a:ext>
            </a:extLst>
          </p:cNvPr>
          <p:cNvPicPr>
            <a:picLocks noChangeAspect="1"/>
          </p:cNvPicPr>
          <p:nvPr/>
        </p:nvPicPr>
        <p:blipFill rotWithShape="1">
          <a:blip r:embed="rId6"/>
          <a:srcRect b="6393"/>
          <a:stretch/>
        </p:blipFill>
        <p:spPr>
          <a:xfrm>
            <a:off x="1112849" y="5176147"/>
            <a:ext cx="1570662" cy="1209134"/>
          </a:xfrm>
          <a:prstGeom prst="rect">
            <a:avLst/>
          </a:prstGeom>
        </p:spPr>
      </p:pic>
      <p:sp>
        <p:nvSpPr>
          <p:cNvPr id="22" name="テキスト ボックス 21">
            <a:extLst>
              <a:ext uri="{FF2B5EF4-FFF2-40B4-BE49-F238E27FC236}">
                <a16:creationId xmlns:a16="http://schemas.microsoft.com/office/drawing/2014/main" id="{E9B3EC00-4906-301E-1EB0-4973DD500DDE}"/>
              </a:ext>
            </a:extLst>
          </p:cNvPr>
          <p:cNvSpPr txBox="1"/>
          <p:nvPr/>
        </p:nvSpPr>
        <p:spPr>
          <a:xfrm>
            <a:off x="7802611" y="5437597"/>
            <a:ext cx="825867" cy="73866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5077C0"/>
                </a:solidFill>
                <a:effectLst/>
                <a:uLnTx/>
                <a:uFillTx/>
                <a:latin typeface="游ゴシック" panose="020B0400000000000000" pitchFamily="50" charset="-128"/>
                <a:ea typeface="游ゴシック" panose="020B0400000000000000" pitchFamily="50" charset="-128"/>
                <a:cs typeface="+mn-cs"/>
              </a:rPr>
              <a:t>1</a:t>
            </a:r>
            <a:r>
              <a:rPr kumimoji="1" lang="ja-JP" altLang="en-US" sz="14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週間～</a:t>
            </a:r>
            <a:endParaRPr kumimoji="1" lang="en-US" altLang="ja-JP" sz="1400" b="1" i="0" u="none" strike="noStrike" kern="1200" cap="none" spc="0" normalizeH="0" baseline="0" noProof="0" dirty="0">
              <a:ln>
                <a:noFill/>
              </a:ln>
              <a:solidFill>
                <a:srgbClr val="5077C0"/>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5077C0"/>
                </a:solidFill>
                <a:effectLst/>
                <a:uLnTx/>
                <a:uFillTx/>
                <a:latin typeface="游ゴシック" panose="020B0400000000000000" pitchFamily="50" charset="-128"/>
                <a:ea typeface="游ゴシック" panose="020B0400000000000000" pitchFamily="50" charset="-128"/>
                <a:cs typeface="+mn-cs"/>
              </a:rPr>
              <a:t>1</a:t>
            </a:r>
            <a:r>
              <a:rPr kumimoji="1" lang="ja-JP" altLang="en-US" sz="14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ヵ月</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程度</a:t>
            </a:r>
          </a:p>
        </p:txBody>
      </p:sp>
      <p:sp>
        <p:nvSpPr>
          <p:cNvPr id="19" name="テキスト ボックス 18">
            <a:extLst>
              <a:ext uri="{FF2B5EF4-FFF2-40B4-BE49-F238E27FC236}">
                <a16:creationId xmlns:a16="http://schemas.microsoft.com/office/drawing/2014/main" id="{ADA3ED9A-D70F-CDAB-C015-CA8130FF726E}"/>
              </a:ext>
            </a:extLst>
          </p:cNvPr>
          <p:cNvSpPr txBox="1"/>
          <p:nvPr/>
        </p:nvSpPr>
        <p:spPr>
          <a:xfrm>
            <a:off x="4085439" y="6596390"/>
            <a:ext cx="505856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監修：ひかり在宅クリニック 皮膚科 今井亜希子 先生　制作：マルホ株式会社</a:t>
            </a:r>
          </a:p>
        </p:txBody>
      </p:sp>
    </p:spTree>
    <p:extLst>
      <p:ext uri="{BB962C8B-B14F-4D97-AF65-F5344CB8AC3E}">
        <p14:creationId xmlns:p14="http://schemas.microsoft.com/office/powerpoint/2010/main" val="405129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2441BE8-1C41-618D-0DEB-8765F2EABEFB}"/>
              </a:ext>
            </a:extLst>
          </p:cNvPr>
          <p:cNvPicPr>
            <a:picLocks noChangeAspect="1"/>
          </p:cNvPicPr>
          <p:nvPr/>
        </p:nvPicPr>
        <p:blipFill rotWithShape="1">
          <a:blip r:embed="rId2"/>
          <a:srcRect t="5138"/>
          <a:stretch/>
        </p:blipFill>
        <p:spPr>
          <a:xfrm>
            <a:off x="0" y="0"/>
            <a:ext cx="9144000" cy="6505662"/>
          </a:xfrm>
          <a:prstGeom prst="rect">
            <a:avLst/>
          </a:prstGeom>
        </p:spPr>
      </p:pic>
      <p:sp>
        <p:nvSpPr>
          <p:cNvPr id="6" name="テキスト ボックス 5">
            <a:extLst>
              <a:ext uri="{FF2B5EF4-FFF2-40B4-BE49-F238E27FC236}">
                <a16:creationId xmlns:a16="http://schemas.microsoft.com/office/drawing/2014/main" id="{D5E38B2B-516E-A48E-DF1D-1F79393CA0F8}"/>
              </a:ext>
            </a:extLst>
          </p:cNvPr>
          <p:cNvSpPr txBox="1"/>
          <p:nvPr/>
        </p:nvSpPr>
        <p:spPr>
          <a:xfrm>
            <a:off x="396139" y="791720"/>
            <a:ext cx="841972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治療開始後</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週間～</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ヵ月ごろから矯正治療の効果（痛みの有無やわん曲の程度）を確認し、</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爪矯正具の取り外しが可能かどうか判断していきます。痛みがなくなり、</a:t>
            </a:r>
            <a:r>
              <a:rPr kumimoji="1" lang="ja-JP" altLang="en-US" sz="16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わん</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曲が改善されるまでは治療を継続しましょう。</a:t>
            </a:r>
          </a:p>
        </p:txBody>
      </p:sp>
      <p:pic>
        <p:nvPicPr>
          <p:cNvPr id="13" name="図 12">
            <a:extLst>
              <a:ext uri="{FF2B5EF4-FFF2-40B4-BE49-F238E27FC236}">
                <a16:creationId xmlns:a16="http://schemas.microsoft.com/office/drawing/2014/main" id="{12EB55A3-2564-C29A-5A4C-81001269076B}"/>
              </a:ext>
            </a:extLst>
          </p:cNvPr>
          <p:cNvPicPr>
            <a:picLocks noChangeAspect="1"/>
          </p:cNvPicPr>
          <p:nvPr/>
        </p:nvPicPr>
        <p:blipFill>
          <a:blip r:embed="rId3"/>
          <a:stretch>
            <a:fillRect/>
          </a:stretch>
        </p:blipFill>
        <p:spPr>
          <a:xfrm>
            <a:off x="0" y="1668574"/>
            <a:ext cx="9144000" cy="4859670"/>
          </a:xfrm>
          <a:prstGeom prst="rect">
            <a:avLst/>
          </a:prstGeom>
        </p:spPr>
      </p:pic>
      <p:sp>
        <p:nvSpPr>
          <p:cNvPr id="11" name="テキスト ボックス 10">
            <a:extLst>
              <a:ext uri="{FF2B5EF4-FFF2-40B4-BE49-F238E27FC236}">
                <a16:creationId xmlns:a16="http://schemas.microsoft.com/office/drawing/2014/main" id="{3B3F3012-D6CB-C3BD-CCBC-B0F28F348392}"/>
              </a:ext>
            </a:extLst>
          </p:cNvPr>
          <p:cNvSpPr txBox="1"/>
          <p:nvPr/>
        </p:nvSpPr>
        <p:spPr>
          <a:xfrm>
            <a:off x="2731083" y="1914101"/>
            <a:ext cx="1621040"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効果を確認しながら、矯正治療を継続するかどうか決定します。</a:t>
            </a:r>
          </a:p>
        </p:txBody>
      </p:sp>
      <p:sp>
        <p:nvSpPr>
          <p:cNvPr id="10" name="テキスト ボックス 9">
            <a:extLst>
              <a:ext uri="{FF2B5EF4-FFF2-40B4-BE49-F238E27FC236}">
                <a16:creationId xmlns:a16="http://schemas.microsoft.com/office/drawing/2014/main" id="{2ECA798F-053F-9E17-30D0-415D9BC345EB}"/>
              </a:ext>
            </a:extLst>
          </p:cNvPr>
          <p:cNvSpPr txBox="1"/>
          <p:nvPr/>
        </p:nvSpPr>
        <p:spPr>
          <a:xfrm>
            <a:off x="4823235" y="1914103"/>
            <a:ext cx="3058893"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日常生活の中でセルフケアを心がけましょう。痛みが生じてきたり、わん曲が強くなってきたら</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1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再度矯正治療を検討します。</a:t>
            </a:r>
          </a:p>
        </p:txBody>
      </p:sp>
      <p:sp>
        <p:nvSpPr>
          <p:cNvPr id="2" name="テキスト ボックス 1">
            <a:extLst>
              <a:ext uri="{FF2B5EF4-FFF2-40B4-BE49-F238E27FC236}">
                <a16:creationId xmlns:a16="http://schemas.microsoft.com/office/drawing/2014/main" id="{A06A1ED8-0BA5-413A-A0A3-75B7D0EB4A75}"/>
              </a:ext>
            </a:extLst>
          </p:cNvPr>
          <p:cNvSpPr txBox="1"/>
          <p:nvPr/>
        </p:nvSpPr>
        <p:spPr>
          <a:xfrm>
            <a:off x="5458968" y="512079"/>
            <a:ext cx="274947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＊矯正具と外用薬を併用する場合を含みます</a:t>
            </a:r>
            <a:endParaRPr kumimoji="1"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 name="グループ化 6">
            <a:extLst>
              <a:ext uri="{FF2B5EF4-FFF2-40B4-BE49-F238E27FC236}">
                <a16:creationId xmlns:a16="http://schemas.microsoft.com/office/drawing/2014/main" id="{7ACE39E5-7878-4C98-AA69-3DAED7A6BBED}"/>
              </a:ext>
            </a:extLst>
          </p:cNvPr>
          <p:cNvGrpSpPr/>
          <p:nvPr/>
        </p:nvGrpSpPr>
        <p:grpSpPr>
          <a:xfrm>
            <a:off x="-31337" y="4206783"/>
            <a:ext cx="2896886" cy="2500929"/>
            <a:chOff x="-31337" y="4559121"/>
            <a:chExt cx="2896886" cy="2500929"/>
          </a:xfrm>
        </p:grpSpPr>
        <p:pic>
          <p:nvPicPr>
            <p:cNvPr id="17" name="図 16">
              <a:extLst>
                <a:ext uri="{FF2B5EF4-FFF2-40B4-BE49-F238E27FC236}">
                  <a16:creationId xmlns:a16="http://schemas.microsoft.com/office/drawing/2014/main" id="{80250856-EF71-1EE5-50BB-E2151C0323CE}"/>
                </a:ext>
              </a:extLst>
            </p:cNvPr>
            <p:cNvPicPr>
              <a:picLocks noChangeAspect="1"/>
            </p:cNvPicPr>
            <p:nvPr/>
          </p:nvPicPr>
          <p:blipFill>
            <a:blip r:embed="rId4"/>
            <a:stretch>
              <a:fillRect/>
            </a:stretch>
          </p:blipFill>
          <p:spPr>
            <a:xfrm rot="519369">
              <a:off x="-31337" y="5461221"/>
              <a:ext cx="1218484" cy="1598829"/>
            </a:xfrm>
            <a:prstGeom prst="rect">
              <a:avLst/>
            </a:prstGeom>
          </p:spPr>
        </p:pic>
        <p:sp>
          <p:nvSpPr>
            <p:cNvPr id="3" name="正方形/長方形 2">
              <a:extLst>
                <a:ext uri="{FF2B5EF4-FFF2-40B4-BE49-F238E27FC236}">
                  <a16:creationId xmlns:a16="http://schemas.microsoft.com/office/drawing/2014/main" id="{F2E6C16F-317F-4206-8EAD-398E639A809C}"/>
                </a:ext>
              </a:extLst>
            </p:cNvPr>
            <p:cNvSpPr/>
            <p:nvPr/>
          </p:nvSpPr>
          <p:spPr>
            <a:xfrm>
              <a:off x="1571223" y="4559121"/>
              <a:ext cx="1294326" cy="186744"/>
            </a:xfrm>
            <a:prstGeom prst="rect">
              <a:avLst/>
            </a:prstGeom>
            <a:solidFill>
              <a:srgbClr val="F7AD18"/>
            </a:solidFill>
            <a:ln>
              <a:solidFill>
                <a:srgbClr val="F7A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4" name="テキスト ボックス 3">
            <a:extLst>
              <a:ext uri="{FF2B5EF4-FFF2-40B4-BE49-F238E27FC236}">
                <a16:creationId xmlns:a16="http://schemas.microsoft.com/office/drawing/2014/main" id="{47BE274E-B9EF-2D38-3593-AD54F3BFF6F6}"/>
              </a:ext>
            </a:extLst>
          </p:cNvPr>
          <p:cNvSpPr txBox="1"/>
          <p:nvPr/>
        </p:nvSpPr>
        <p:spPr>
          <a:xfrm>
            <a:off x="4085439" y="6596390"/>
            <a:ext cx="505856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監修：ひかり在宅クリニック 皮膚科 今井亜希子 先生　制作：マルホ株式会社</a:t>
            </a:r>
          </a:p>
        </p:txBody>
      </p:sp>
    </p:spTree>
    <p:extLst>
      <p:ext uri="{BB962C8B-B14F-4D97-AF65-F5344CB8AC3E}">
        <p14:creationId xmlns:p14="http://schemas.microsoft.com/office/powerpoint/2010/main" val="2076590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C50B5AEE-02E8-A92C-953E-403B8D16C8C4}"/>
              </a:ext>
            </a:extLst>
          </p:cNvPr>
          <p:cNvPicPr>
            <a:picLocks noChangeAspect="1"/>
          </p:cNvPicPr>
          <p:nvPr/>
        </p:nvPicPr>
        <p:blipFill>
          <a:blip r:embed="rId2"/>
          <a:stretch>
            <a:fillRect/>
          </a:stretch>
        </p:blipFill>
        <p:spPr>
          <a:xfrm>
            <a:off x="0" y="0"/>
            <a:ext cx="9144000" cy="6858000"/>
          </a:xfrm>
          <a:prstGeom prst="rect">
            <a:avLst/>
          </a:prstGeom>
        </p:spPr>
      </p:pic>
      <p:pic>
        <p:nvPicPr>
          <p:cNvPr id="2" name="図 1">
            <a:extLst>
              <a:ext uri="{FF2B5EF4-FFF2-40B4-BE49-F238E27FC236}">
                <a16:creationId xmlns:a16="http://schemas.microsoft.com/office/drawing/2014/main" id="{624772C4-B780-EE9C-B1EA-15B96BB3F20B}"/>
              </a:ext>
            </a:extLst>
          </p:cNvPr>
          <p:cNvPicPr>
            <a:picLocks noChangeAspect="1"/>
          </p:cNvPicPr>
          <p:nvPr/>
        </p:nvPicPr>
        <p:blipFill rotWithShape="1">
          <a:blip r:embed="rId3"/>
          <a:srcRect t="6022" b="70273"/>
          <a:stretch/>
        </p:blipFill>
        <p:spPr>
          <a:xfrm>
            <a:off x="0" y="1238880"/>
            <a:ext cx="9144000" cy="1625683"/>
          </a:xfrm>
          <a:prstGeom prst="rect">
            <a:avLst/>
          </a:prstGeom>
        </p:spPr>
      </p:pic>
      <p:sp>
        <p:nvSpPr>
          <p:cNvPr id="3" name="テキスト ボックス 2">
            <a:extLst>
              <a:ext uri="{FF2B5EF4-FFF2-40B4-BE49-F238E27FC236}">
                <a16:creationId xmlns:a16="http://schemas.microsoft.com/office/drawing/2014/main" id="{6783BBA9-C17A-80ED-EB5C-2471EAC140C7}"/>
              </a:ext>
            </a:extLst>
          </p:cNvPr>
          <p:cNvSpPr txBox="1"/>
          <p:nvPr/>
        </p:nvSpPr>
        <p:spPr>
          <a:xfrm>
            <a:off x="487391" y="1352411"/>
            <a:ext cx="510909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巻き爪治療が目指す一般的なゴール</a:t>
            </a:r>
          </a:p>
        </p:txBody>
      </p:sp>
      <p:sp>
        <p:nvSpPr>
          <p:cNvPr id="4" name="円/楕円 3">
            <a:extLst>
              <a:ext uri="{FF2B5EF4-FFF2-40B4-BE49-F238E27FC236}">
                <a16:creationId xmlns:a16="http://schemas.microsoft.com/office/drawing/2014/main" id="{760D2C1A-5686-8B39-5617-786058BEA6C2}"/>
              </a:ext>
            </a:extLst>
          </p:cNvPr>
          <p:cNvSpPr/>
          <p:nvPr/>
        </p:nvSpPr>
        <p:spPr>
          <a:xfrm>
            <a:off x="2108868" y="2040468"/>
            <a:ext cx="738574" cy="73857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07FD32D4-07FC-5B48-17F7-B099D073E952}"/>
              </a:ext>
            </a:extLst>
          </p:cNvPr>
          <p:cNvSpPr txBox="1"/>
          <p:nvPr/>
        </p:nvSpPr>
        <p:spPr>
          <a:xfrm>
            <a:off x="974032" y="2363940"/>
            <a:ext cx="3008247" cy="396000"/>
          </a:xfrm>
          <a:prstGeom prst="roundRect">
            <a:avLst>
              <a:gd name="adj" fmla="val 50000"/>
            </a:avLst>
          </a:prstGeom>
          <a:solidFill>
            <a:schemeClr val="bg1"/>
          </a:solidFill>
          <a:ln w="28575">
            <a:solidFill>
              <a:srgbClr val="5077C0"/>
            </a:solidFill>
          </a:ln>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7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痛みがない状態であること</a:t>
            </a:r>
          </a:p>
        </p:txBody>
      </p:sp>
      <p:sp>
        <p:nvSpPr>
          <p:cNvPr id="7" name="テキスト ボックス 6">
            <a:extLst>
              <a:ext uri="{FF2B5EF4-FFF2-40B4-BE49-F238E27FC236}">
                <a16:creationId xmlns:a16="http://schemas.microsoft.com/office/drawing/2014/main" id="{9A3B6BE3-AA3B-7434-DFA6-CB7F8E26E07D}"/>
              </a:ext>
            </a:extLst>
          </p:cNvPr>
          <p:cNvSpPr txBox="1"/>
          <p:nvPr/>
        </p:nvSpPr>
        <p:spPr>
          <a:xfrm>
            <a:off x="2321702" y="2048491"/>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1</a:t>
            </a:r>
            <a:endParaRPr kumimoji="1" lang="ja-JP" altLang="en-US" sz="18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9" name="円/楕円 8">
            <a:extLst>
              <a:ext uri="{FF2B5EF4-FFF2-40B4-BE49-F238E27FC236}">
                <a16:creationId xmlns:a16="http://schemas.microsoft.com/office/drawing/2014/main" id="{ADCAC43B-7CE9-AAD8-DCF3-EB7645F57CE2}"/>
              </a:ext>
            </a:extLst>
          </p:cNvPr>
          <p:cNvSpPr/>
          <p:nvPr/>
        </p:nvSpPr>
        <p:spPr>
          <a:xfrm>
            <a:off x="6093472" y="2027679"/>
            <a:ext cx="738574" cy="73857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283F18C7-42A3-2CA5-9083-92BB9C0E444F}"/>
              </a:ext>
            </a:extLst>
          </p:cNvPr>
          <p:cNvSpPr txBox="1"/>
          <p:nvPr/>
        </p:nvSpPr>
        <p:spPr>
          <a:xfrm>
            <a:off x="6306306" y="2048491"/>
            <a:ext cx="3129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2</a:t>
            </a:r>
            <a:endParaRPr kumimoji="1" lang="ja-JP" altLang="en-US" sz="18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BBE30075-D7AE-74F4-26F6-65B61DC5D72F}"/>
              </a:ext>
            </a:extLst>
          </p:cNvPr>
          <p:cNvSpPr txBox="1"/>
          <p:nvPr/>
        </p:nvSpPr>
        <p:spPr>
          <a:xfrm>
            <a:off x="4799513" y="2355456"/>
            <a:ext cx="3336898" cy="396000"/>
          </a:xfrm>
          <a:prstGeom prst="roundRect">
            <a:avLst>
              <a:gd name="adj" fmla="val 50000"/>
            </a:avLst>
          </a:prstGeom>
          <a:solidFill>
            <a:schemeClr val="bg1"/>
          </a:solidFill>
          <a:ln w="28575">
            <a:solidFill>
              <a:srgbClr val="5077C0"/>
            </a:solidFill>
          </a:ln>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7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爪のかたちを正常に保つこと</a:t>
            </a:r>
          </a:p>
        </p:txBody>
      </p:sp>
      <p:sp>
        <p:nvSpPr>
          <p:cNvPr id="12" name="テキスト ボックス 11">
            <a:extLst>
              <a:ext uri="{FF2B5EF4-FFF2-40B4-BE49-F238E27FC236}">
                <a16:creationId xmlns:a16="http://schemas.microsoft.com/office/drawing/2014/main" id="{81ABD5BC-B200-87D6-F60E-E8BAFD77AC8F}"/>
              </a:ext>
            </a:extLst>
          </p:cNvPr>
          <p:cNvSpPr txBox="1"/>
          <p:nvPr/>
        </p:nvSpPr>
        <p:spPr>
          <a:xfrm>
            <a:off x="4172500" y="2252787"/>
            <a:ext cx="48923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w="41275">
                  <a:solidFill>
                    <a:srgbClr val="5077C0"/>
                  </a:solidFill>
                </a:ln>
                <a:solidFill>
                  <a:srgbClr val="5077C0"/>
                </a:solidFill>
                <a:effectLst/>
                <a:uLnTx/>
                <a:uFillTx/>
                <a:latin typeface="游ゴシック" panose="020B0400000000000000" pitchFamily="50" charset="-128"/>
                <a:ea typeface="游ゴシック" panose="020B0400000000000000" pitchFamily="50" charset="-128"/>
                <a:cs typeface="+mn-cs"/>
              </a:rPr>
              <a:t>+</a:t>
            </a:r>
            <a:endParaRPr kumimoji="1" lang="ja-JP" altLang="en-US" sz="3200" b="1" i="0" u="none" strike="noStrike" kern="1200" cap="none" spc="0" normalizeH="0" baseline="0" noProof="0">
              <a:ln w="41275">
                <a:solidFill>
                  <a:srgbClr val="5077C0"/>
                </a:solidFill>
              </a:ln>
              <a:solidFill>
                <a:srgbClr val="5077C0"/>
              </a:solidFill>
              <a:effectLst/>
              <a:uLnTx/>
              <a:uFillTx/>
              <a:latin typeface="游ゴシック" panose="020B0400000000000000" pitchFamily="50" charset="-128"/>
              <a:ea typeface="游ゴシック" panose="020B0400000000000000" pitchFamily="50" charset="-128"/>
              <a:cs typeface="+mn-cs"/>
            </a:endParaRPr>
          </a:p>
        </p:txBody>
      </p:sp>
      <p:sp>
        <p:nvSpPr>
          <p:cNvPr id="35" name="正方形/長方形 34">
            <a:extLst>
              <a:ext uri="{FF2B5EF4-FFF2-40B4-BE49-F238E27FC236}">
                <a16:creationId xmlns:a16="http://schemas.microsoft.com/office/drawing/2014/main" id="{0669B829-D745-AA02-D519-8A0256EC38B5}"/>
              </a:ext>
            </a:extLst>
          </p:cNvPr>
          <p:cNvSpPr/>
          <p:nvPr/>
        </p:nvSpPr>
        <p:spPr>
          <a:xfrm>
            <a:off x="776748" y="2944896"/>
            <a:ext cx="7590503" cy="3584546"/>
          </a:xfrm>
          <a:prstGeom prst="rect">
            <a:avLst/>
          </a:prstGeom>
          <a:solidFill>
            <a:schemeClr val="bg1"/>
          </a:solidFill>
          <a:ln w="19050">
            <a:solidFill>
              <a:srgbClr val="5077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6" name="直線コネクタ 35">
            <a:extLst>
              <a:ext uri="{FF2B5EF4-FFF2-40B4-BE49-F238E27FC236}">
                <a16:creationId xmlns:a16="http://schemas.microsoft.com/office/drawing/2014/main" id="{A2F1581E-946C-CEC2-A095-832EDF319590}"/>
              </a:ext>
            </a:extLst>
          </p:cNvPr>
          <p:cNvCxnSpPr>
            <a:cxnSpLocks/>
          </p:cNvCxnSpPr>
          <p:nvPr/>
        </p:nvCxnSpPr>
        <p:spPr>
          <a:xfrm>
            <a:off x="776747" y="3373822"/>
            <a:ext cx="7590503" cy="0"/>
          </a:xfrm>
          <a:prstGeom prst="line">
            <a:avLst/>
          </a:prstGeom>
          <a:ln w="19050">
            <a:solidFill>
              <a:srgbClr val="5077C0"/>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B01AB511-4BD3-F7D0-6547-A0AC46E53FC1}"/>
              </a:ext>
            </a:extLst>
          </p:cNvPr>
          <p:cNvSpPr txBox="1"/>
          <p:nvPr/>
        </p:nvSpPr>
        <p:spPr>
          <a:xfrm>
            <a:off x="3661909" y="3007784"/>
            <a:ext cx="18004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5077C0"/>
                </a:solidFill>
                <a:effectLst/>
                <a:uLnTx/>
                <a:uFillTx/>
                <a:latin typeface="Calibri" panose="020F0502020204030204"/>
                <a:ea typeface="游ゴシック" panose="020B0400000000000000" pitchFamily="50" charset="-128"/>
                <a:cs typeface="+mn-cs"/>
              </a:rPr>
              <a:t>ゴール設定の例</a:t>
            </a:r>
          </a:p>
        </p:txBody>
      </p:sp>
      <p:cxnSp>
        <p:nvCxnSpPr>
          <p:cNvPr id="38" name="直線コネクタ 37">
            <a:extLst>
              <a:ext uri="{FF2B5EF4-FFF2-40B4-BE49-F238E27FC236}">
                <a16:creationId xmlns:a16="http://schemas.microsoft.com/office/drawing/2014/main" id="{F9D4D935-B694-6DAA-BE3D-CF15CD88C149}"/>
              </a:ext>
            </a:extLst>
          </p:cNvPr>
          <p:cNvCxnSpPr>
            <a:cxnSpLocks/>
          </p:cNvCxnSpPr>
          <p:nvPr/>
        </p:nvCxnSpPr>
        <p:spPr>
          <a:xfrm>
            <a:off x="4562164" y="3373822"/>
            <a:ext cx="0" cy="3155620"/>
          </a:xfrm>
          <a:prstGeom prst="line">
            <a:avLst/>
          </a:prstGeom>
          <a:ln w="19050">
            <a:solidFill>
              <a:srgbClr val="5077C0"/>
            </a:solidFill>
          </a:ln>
        </p:spPr>
        <p:style>
          <a:lnRef idx="1">
            <a:schemeClr val="accent1"/>
          </a:lnRef>
          <a:fillRef idx="0">
            <a:schemeClr val="accent1"/>
          </a:fillRef>
          <a:effectRef idx="0">
            <a:schemeClr val="accent1"/>
          </a:effectRef>
          <a:fontRef idx="minor">
            <a:schemeClr val="tx1"/>
          </a:fontRef>
        </p:style>
      </p:cxnSp>
      <p:pic>
        <p:nvPicPr>
          <p:cNvPr id="39" name="図 38">
            <a:extLst>
              <a:ext uri="{FF2B5EF4-FFF2-40B4-BE49-F238E27FC236}">
                <a16:creationId xmlns:a16="http://schemas.microsoft.com/office/drawing/2014/main" id="{F81C6805-C0FF-5DDE-CE4A-AA0E14E459C4}"/>
              </a:ext>
            </a:extLst>
          </p:cNvPr>
          <p:cNvPicPr>
            <a:picLocks noChangeAspect="1"/>
          </p:cNvPicPr>
          <p:nvPr/>
        </p:nvPicPr>
        <p:blipFill>
          <a:blip r:embed="rId4"/>
          <a:stretch>
            <a:fillRect/>
          </a:stretch>
        </p:blipFill>
        <p:spPr>
          <a:xfrm>
            <a:off x="2390800" y="3093411"/>
            <a:ext cx="595335" cy="595335"/>
          </a:xfrm>
          <a:prstGeom prst="rect">
            <a:avLst/>
          </a:prstGeom>
        </p:spPr>
      </p:pic>
      <p:pic>
        <p:nvPicPr>
          <p:cNvPr id="40" name="図 39">
            <a:extLst>
              <a:ext uri="{FF2B5EF4-FFF2-40B4-BE49-F238E27FC236}">
                <a16:creationId xmlns:a16="http://schemas.microsoft.com/office/drawing/2014/main" id="{0FA4AFF8-2362-D665-8A81-3056DFCF6EBE}"/>
              </a:ext>
            </a:extLst>
          </p:cNvPr>
          <p:cNvPicPr>
            <a:picLocks noChangeAspect="1"/>
          </p:cNvPicPr>
          <p:nvPr/>
        </p:nvPicPr>
        <p:blipFill>
          <a:blip r:embed="rId5"/>
          <a:stretch>
            <a:fillRect/>
          </a:stretch>
        </p:blipFill>
        <p:spPr>
          <a:xfrm>
            <a:off x="6218616" y="3093411"/>
            <a:ext cx="595335" cy="595335"/>
          </a:xfrm>
          <a:prstGeom prst="rect">
            <a:avLst/>
          </a:prstGeom>
        </p:spPr>
      </p:pic>
      <p:sp>
        <p:nvSpPr>
          <p:cNvPr id="44" name="テキスト ボックス 43">
            <a:extLst>
              <a:ext uri="{FF2B5EF4-FFF2-40B4-BE49-F238E27FC236}">
                <a16:creationId xmlns:a16="http://schemas.microsoft.com/office/drawing/2014/main" id="{1A3BB6AB-24E2-27CD-1DC4-C949236DE7F0}"/>
              </a:ext>
            </a:extLst>
          </p:cNvPr>
          <p:cNvSpPr txBox="1"/>
          <p:nvPr/>
        </p:nvSpPr>
        <p:spPr>
          <a:xfrm>
            <a:off x="993590" y="3781366"/>
            <a:ext cx="23391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足の痛みを気にすることなく、</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スポーツを楽しみたい。</a:t>
            </a:r>
          </a:p>
        </p:txBody>
      </p:sp>
      <p:sp>
        <p:nvSpPr>
          <p:cNvPr id="45" name="角丸四角形 44">
            <a:extLst>
              <a:ext uri="{FF2B5EF4-FFF2-40B4-BE49-F238E27FC236}">
                <a16:creationId xmlns:a16="http://schemas.microsoft.com/office/drawing/2014/main" id="{EA3A43C1-FEB4-504E-2B28-E57258FCCDEF}"/>
              </a:ext>
            </a:extLst>
          </p:cNvPr>
          <p:cNvSpPr/>
          <p:nvPr/>
        </p:nvSpPr>
        <p:spPr>
          <a:xfrm>
            <a:off x="1002890" y="4243032"/>
            <a:ext cx="3333136" cy="73942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6" name="テキスト ボックス 45">
            <a:extLst>
              <a:ext uri="{FF2B5EF4-FFF2-40B4-BE49-F238E27FC236}">
                <a16:creationId xmlns:a16="http://schemas.microsoft.com/office/drawing/2014/main" id="{EC27ACE1-618E-243B-203F-F12C32561ABE}"/>
              </a:ext>
            </a:extLst>
          </p:cNvPr>
          <p:cNvSpPr txBox="1"/>
          <p:nvPr/>
        </p:nvSpPr>
        <p:spPr>
          <a:xfrm>
            <a:off x="1137664" y="4320453"/>
            <a:ext cx="218521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巻き爪治療しながら、</a:t>
            </a:r>
            <a:endParaRPr kumimoji="1" lang="en-US" altLang="ja-JP"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痛みが起こりにくい</a:t>
            </a:r>
            <a:endParaRPr kumimoji="1" lang="en-US" altLang="ja-JP"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スニーカーを探してみよう。</a:t>
            </a:r>
          </a:p>
        </p:txBody>
      </p:sp>
      <p:pic>
        <p:nvPicPr>
          <p:cNvPr id="48" name="図 47">
            <a:extLst>
              <a:ext uri="{FF2B5EF4-FFF2-40B4-BE49-F238E27FC236}">
                <a16:creationId xmlns:a16="http://schemas.microsoft.com/office/drawing/2014/main" id="{6C22B420-E245-F1BB-BF64-907DA98D2EE7}"/>
              </a:ext>
            </a:extLst>
          </p:cNvPr>
          <p:cNvPicPr>
            <a:picLocks noChangeAspect="1"/>
          </p:cNvPicPr>
          <p:nvPr/>
        </p:nvPicPr>
        <p:blipFill>
          <a:blip r:embed="rId6"/>
          <a:stretch>
            <a:fillRect/>
          </a:stretch>
        </p:blipFill>
        <p:spPr>
          <a:xfrm>
            <a:off x="3299673" y="3610046"/>
            <a:ext cx="1239278" cy="1554608"/>
          </a:xfrm>
          <a:prstGeom prst="rect">
            <a:avLst/>
          </a:prstGeom>
        </p:spPr>
      </p:pic>
      <p:sp>
        <p:nvSpPr>
          <p:cNvPr id="49" name="テキスト ボックス 48">
            <a:extLst>
              <a:ext uri="{FF2B5EF4-FFF2-40B4-BE49-F238E27FC236}">
                <a16:creationId xmlns:a16="http://schemas.microsoft.com/office/drawing/2014/main" id="{97E5EA93-651C-D57F-CA2E-635B15A1B682}"/>
              </a:ext>
            </a:extLst>
          </p:cNvPr>
          <p:cNvSpPr txBox="1"/>
          <p:nvPr/>
        </p:nvSpPr>
        <p:spPr>
          <a:xfrm>
            <a:off x="4730205" y="3551599"/>
            <a:ext cx="241604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とりあえず、</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この痛みをなんとかしてほしい</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0" name="角丸四角形 49">
            <a:extLst>
              <a:ext uri="{FF2B5EF4-FFF2-40B4-BE49-F238E27FC236}">
                <a16:creationId xmlns:a16="http://schemas.microsoft.com/office/drawing/2014/main" id="{2D9B47E6-169A-5E66-E2EF-90EDF61AEC8A}"/>
              </a:ext>
            </a:extLst>
          </p:cNvPr>
          <p:cNvSpPr/>
          <p:nvPr/>
        </p:nvSpPr>
        <p:spPr>
          <a:xfrm>
            <a:off x="4693534" y="4013264"/>
            <a:ext cx="3540827" cy="1071741"/>
          </a:xfrm>
          <a:prstGeom prst="roundRect">
            <a:avLst>
              <a:gd name="adj" fmla="val 7405"/>
            </a:avLst>
          </a:prstGeom>
          <a:solidFill>
            <a:srgbClr val="D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1" name="テキスト ボックス 50">
            <a:extLst>
              <a:ext uri="{FF2B5EF4-FFF2-40B4-BE49-F238E27FC236}">
                <a16:creationId xmlns:a16="http://schemas.microsoft.com/office/drawing/2014/main" id="{A4243EF7-83D9-C9D8-5473-DE9415DD223D}"/>
              </a:ext>
            </a:extLst>
          </p:cNvPr>
          <p:cNvSpPr txBox="1"/>
          <p:nvPr/>
        </p:nvSpPr>
        <p:spPr>
          <a:xfrm>
            <a:off x="4730205" y="4398014"/>
            <a:ext cx="34470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まず治療で痛みをなくしたら、できるだけぶり返さないように自分でケアしよう</a:t>
            </a:r>
            <a:r>
              <a:rPr kumimoji="1" lang="en-US" altLang="ja-JP"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どんなケアが有効か、医師や看護師に相談してみよう。</a:t>
            </a:r>
          </a:p>
        </p:txBody>
      </p:sp>
      <p:sp>
        <p:nvSpPr>
          <p:cNvPr id="52" name="テキスト ボックス 51">
            <a:extLst>
              <a:ext uri="{FF2B5EF4-FFF2-40B4-BE49-F238E27FC236}">
                <a16:creationId xmlns:a16="http://schemas.microsoft.com/office/drawing/2014/main" id="{25004E6C-C8AA-C6BF-F3FA-200481AC3278}"/>
              </a:ext>
            </a:extLst>
          </p:cNvPr>
          <p:cNvSpPr txBox="1"/>
          <p:nvPr/>
        </p:nvSpPr>
        <p:spPr>
          <a:xfrm>
            <a:off x="4730205" y="4064964"/>
            <a:ext cx="2351926"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rgbClr val="F7E27B"/>
                </a:solidFill>
                <a:effectLst/>
                <a:uLnTx/>
                <a:uFillTx/>
                <a:latin typeface="Calibri" panose="020F0502020204030204"/>
                <a:ea typeface="游ゴシック" panose="020B0400000000000000" pitchFamily="50" charset="-128"/>
                <a:cs typeface="+mn-cs"/>
              </a:rPr>
              <a:t>適切なゴールを考えてみよう</a:t>
            </a:r>
          </a:p>
        </p:txBody>
      </p:sp>
      <p:cxnSp>
        <p:nvCxnSpPr>
          <p:cNvPr id="53" name="直線コネクタ 52">
            <a:extLst>
              <a:ext uri="{FF2B5EF4-FFF2-40B4-BE49-F238E27FC236}">
                <a16:creationId xmlns:a16="http://schemas.microsoft.com/office/drawing/2014/main" id="{6E9564B1-F04B-B1DF-FAF2-1559F6FF4AFA}"/>
              </a:ext>
            </a:extLst>
          </p:cNvPr>
          <p:cNvCxnSpPr>
            <a:cxnSpLocks/>
          </p:cNvCxnSpPr>
          <p:nvPr/>
        </p:nvCxnSpPr>
        <p:spPr>
          <a:xfrm>
            <a:off x="4830221" y="4356446"/>
            <a:ext cx="2959509" cy="0"/>
          </a:xfrm>
          <a:prstGeom prst="line">
            <a:avLst/>
          </a:prstGeom>
          <a:ln w="12700">
            <a:solidFill>
              <a:srgbClr val="F7E27B"/>
            </a:solidFill>
          </a:ln>
        </p:spPr>
        <p:style>
          <a:lnRef idx="1">
            <a:schemeClr val="accent1"/>
          </a:lnRef>
          <a:fillRef idx="0">
            <a:schemeClr val="accent1"/>
          </a:fillRef>
          <a:effectRef idx="0">
            <a:schemeClr val="accent1"/>
          </a:effectRef>
          <a:fontRef idx="minor">
            <a:schemeClr val="tx1"/>
          </a:fontRef>
        </p:style>
      </p:cxnSp>
      <p:pic>
        <p:nvPicPr>
          <p:cNvPr id="54" name="図 53">
            <a:extLst>
              <a:ext uri="{FF2B5EF4-FFF2-40B4-BE49-F238E27FC236}">
                <a16:creationId xmlns:a16="http://schemas.microsoft.com/office/drawing/2014/main" id="{15B89EE5-B4A2-2A59-F054-AEEA697018F1}"/>
              </a:ext>
            </a:extLst>
          </p:cNvPr>
          <p:cNvPicPr>
            <a:picLocks noChangeAspect="1"/>
          </p:cNvPicPr>
          <p:nvPr/>
        </p:nvPicPr>
        <p:blipFill rotWithShape="1">
          <a:blip r:embed="rId7"/>
          <a:srcRect b="18502"/>
          <a:stretch/>
        </p:blipFill>
        <p:spPr>
          <a:xfrm>
            <a:off x="7173378" y="3065808"/>
            <a:ext cx="1800489" cy="1282383"/>
          </a:xfrm>
          <a:prstGeom prst="rect">
            <a:avLst/>
          </a:prstGeom>
        </p:spPr>
      </p:pic>
      <p:pic>
        <p:nvPicPr>
          <p:cNvPr id="59" name="図 58">
            <a:extLst>
              <a:ext uri="{FF2B5EF4-FFF2-40B4-BE49-F238E27FC236}">
                <a16:creationId xmlns:a16="http://schemas.microsoft.com/office/drawing/2014/main" id="{5A2924A2-E776-4121-55F5-AA6CD31F1954}"/>
              </a:ext>
            </a:extLst>
          </p:cNvPr>
          <p:cNvPicPr>
            <a:picLocks noChangeAspect="1"/>
          </p:cNvPicPr>
          <p:nvPr/>
        </p:nvPicPr>
        <p:blipFill>
          <a:blip r:embed="rId8"/>
          <a:stretch>
            <a:fillRect/>
          </a:stretch>
        </p:blipFill>
        <p:spPr>
          <a:xfrm>
            <a:off x="826667" y="5164654"/>
            <a:ext cx="3843654" cy="1351906"/>
          </a:xfrm>
          <a:prstGeom prst="rect">
            <a:avLst/>
          </a:prstGeom>
        </p:spPr>
      </p:pic>
      <p:sp>
        <p:nvSpPr>
          <p:cNvPr id="56" name="テキスト ボックス 55">
            <a:extLst>
              <a:ext uri="{FF2B5EF4-FFF2-40B4-BE49-F238E27FC236}">
                <a16:creationId xmlns:a16="http://schemas.microsoft.com/office/drawing/2014/main" id="{47234A9F-E278-253E-C181-9C5D8EB32E31}"/>
              </a:ext>
            </a:extLst>
          </p:cNvPr>
          <p:cNvSpPr txBox="1"/>
          <p:nvPr/>
        </p:nvSpPr>
        <p:spPr>
          <a:xfrm>
            <a:off x="873094" y="5396459"/>
            <a:ext cx="2492990"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目標が明確になっていることで、</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前向きな気持ちで治療に</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取り組めるのも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メリットのひとつですよ。</a:t>
            </a:r>
          </a:p>
        </p:txBody>
      </p:sp>
      <p:sp>
        <p:nvSpPr>
          <p:cNvPr id="19" name="テキスト ボックス 18">
            <a:extLst>
              <a:ext uri="{FF2B5EF4-FFF2-40B4-BE49-F238E27FC236}">
                <a16:creationId xmlns:a16="http://schemas.microsoft.com/office/drawing/2014/main" id="{69B110A8-32CF-D156-2797-FAD834F9429D}"/>
              </a:ext>
            </a:extLst>
          </p:cNvPr>
          <p:cNvSpPr txBox="1"/>
          <p:nvPr/>
        </p:nvSpPr>
        <p:spPr>
          <a:xfrm>
            <a:off x="4730205" y="5174443"/>
            <a:ext cx="333313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巻き爪は治したいが忙しいからあまり</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通院したくない。</a:t>
            </a:r>
          </a:p>
        </p:txBody>
      </p:sp>
      <p:sp>
        <p:nvSpPr>
          <p:cNvPr id="20" name="角丸四角形 49">
            <a:extLst>
              <a:ext uri="{FF2B5EF4-FFF2-40B4-BE49-F238E27FC236}">
                <a16:creationId xmlns:a16="http://schemas.microsoft.com/office/drawing/2014/main" id="{68CEBC46-92F1-BF30-EA46-A5286AC6D51B}"/>
              </a:ext>
            </a:extLst>
          </p:cNvPr>
          <p:cNvSpPr/>
          <p:nvPr/>
        </p:nvSpPr>
        <p:spPr>
          <a:xfrm>
            <a:off x="4716748" y="5607531"/>
            <a:ext cx="3517613" cy="846414"/>
          </a:xfrm>
          <a:prstGeom prst="roundRect">
            <a:avLst>
              <a:gd name="adj" fmla="val 7405"/>
            </a:avLst>
          </a:prstGeom>
          <a:solidFill>
            <a:srgbClr val="D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6581DBEA-ECDA-4035-F5D5-9A014BB8F5D0}"/>
              </a:ext>
            </a:extLst>
          </p:cNvPr>
          <p:cNvSpPr txBox="1"/>
          <p:nvPr/>
        </p:nvSpPr>
        <p:spPr>
          <a:xfrm>
            <a:off x="4730205" y="5992280"/>
            <a:ext cx="34470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頻繁に通院できないことを医師に伝えて、自分に合う治療法を提案してもらおう。</a:t>
            </a:r>
          </a:p>
        </p:txBody>
      </p:sp>
      <p:sp>
        <p:nvSpPr>
          <p:cNvPr id="22" name="テキスト ボックス 21">
            <a:extLst>
              <a:ext uri="{FF2B5EF4-FFF2-40B4-BE49-F238E27FC236}">
                <a16:creationId xmlns:a16="http://schemas.microsoft.com/office/drawing/2014/main" id="{10E00B1A-4038-099B-2005-16C514368426}"/>
              </a:ext>
            </a:extLst>
          </p:cNvPr>
          <p:cNvSpPr txBox="1"/>
          <p:nvPr/>
        </p:nvSpPr>
        <p:spPr>
          <a:xfrm>
            <a:off x="4730205" y="5659230"/>
            <a:ext cx="2351926"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rgbClr val="F7E27B"/>
                </a:solidFill>
                <a:effectLst/>
                <a:uLnTx/>
                <a:uFillTx/>
                <a:latin typeface="Calibri" panose="020F0502020204030204"/>
                <a:ea typeface="游ゴシック" panose="020B0400000000000000" pitchFamily="50" charset="-128"/>
                <a:cs typeface="+mn-cs"/>
              </a:rPr>
              <a:t>適切なゴールを考えてみよう</a:t>
            </a:r>
          </a:p>
        </p:txBody>
      </p:sp>
      <p:cxnSp>
        <p:nvCxnSpPr>
          <p:cNvPr id="23" name="直線コネクタ 22">
            <a:extLst>
              <a:ext uri="{FF2B5EF4-FFF2-40B4-BE49-F238E27FC236}">
                <a16:creationId xmlns:a16="http://schemas.microsoft.com/office/drawing/2014/main" id="{F0ADC5D7-E2A7-D2F5-1E5C-04BB79C617ED}"/>
              </a:ext>
            </a:extLst>
          </p:cNvPr>
          <p:cNvCxnSpPr>
            <a:cxnSpLocks/>
          </p:cNvCxnSpPr>
          <p:nvPr/>
        </p:nvCxnSpPr>
        <p:spPr>
          <a:xfrm>
            <a:off x="4830221" y="5951618"/>
            <a:ext cx="2959509" cy="0"/>
          </a:xfrm>
          <a:prstGeom prst="line">
            <a:avLst/>
          </a:prstGeom>
          <a:ln w="12700">
            <a:solidFill>
              <a:srgbClr val="F7E27B"/>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229864DE-91B2-6C56-BE8A-E170D7F4F5D7}"/>
              </a:ext>
            </a:extLst>
          </p:cNvPr>
          <p:cNvSpPr txBox="1"/>
          <p:nvPr/>
        </p:nvSpPr>
        <p:spPr>
          <a:xfrm>
            <a:off x="4085439" y="6596390"/>
            <a:ext cx="505856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監修：ひかり在宅クリニック 皮膚科 今井亜希子 先生、制作：マルホ株式会社</a:t>
            </a:r>
          </a:p>
        </p:txBody>
      </p:sp>
    </p:spTree>
    <p:extLst>
      <p:ext uri="{BB962C8B-B14F-4D97-AF65-F5344CB8AC3E}">
        <p14:creationId xmlns:p14="http://schemas.microsoft.com/office/powerpoint/2010/main" val="3172210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0A93532-9474-AC0D-E42B-E1CE71DEC696}"/>
              </a:ext>
            </a:extLst>
          </p:cNvPr>
          <p:cNvPicPr>
            <a:picLocks noChangeAspect="1"/>
          </p:cNvPicPr>
          <p:nvPr/>
        </p:nvPicPr>
        <p:blipFill>
          <a:blip r:embed="rId2"/>
          <a:stretch>
            <a:fillRect/>
          </a:stretch>
        </p:blipFill>
        <p:spPr>
          <a:xfrm>
            <a:off x="0" y="0"/>
            <a:ext cx="9144000" cy="6858000"/>
          </a:xfrm>
          <a:prstGeom prst="rect">
            <a:avLst/>
          </a:prstGeom>
        </p:spPr>
      </p:pic>
      <p:pic>
        <p:nvPicPr>
          <p:cNvPr id="16" name="図 15">
            <a:extLst>
              <a:ext uri="{FF2B5EF4-FFF2-40B4-BE49-F238E27FC236}">
                <a16:creationId xmlns:a16="http://schemas.microsoft.com/office/drawing/2014/main" id="{D57F44D8-EE8B-7E08-DCC0-3058067B028D}"/>
              </a:ext>
            </a:extLst>
          </p:cNvPr>
          <p:cNvPicPr>
            <a:picLocks noChangeAspect="1"/>
          </p:cNvPicPr>
          <p:nvPr/>
        </p:nvPicPr>
        <p:blipFill>
          <a:blip r:embed="rId3"/>
          <a:stretch>
            <a:fillRect/>
          </a:stretch>
        </p:blipFill>
        <p:spPr>
          <a:xfrm>
            <a:off x="0" y="194946"/>
            <a:ext cx="7201156" cy="506549"/>
          </a:xfrm>
          <a:prstGeom prst="rect">
            <a:avLst/>
          </a:prstGeom>
        </p:spPr>
      </p:pic>
      <p:pic>
        <p:nvPicPr>
          <p:cNvPr id="15" name="図 14">
            <a:extLst>
              <a:ext uri="{FF2B5EF4-FFF2-40B4-BE49-F238E27FC236}">
                <a16:creationId xmlns:a16="http://schemas.microsoft.com/office/drawing/2014/main" id="{0F9C0FFB-43F8-7A1F-4B01-C2708FEBF3DF}"/>
              </a:ext>
            </a:extLst>
          </p:cNvPr>
          <p:cNvPicPr>
            <a:picLocks noChangeAspect="1"/>
          </p:cNvPicPr>
          <p:nvPr/>
        </p:nvPicPr>
        <p:blipFill>
          <a:blip r:embed="rId3"/>
          <a:stretch>
            <a:fillRect/>
          </a:stretch>
        </p:blipFill>
        <p:spPr>
          <a:xfrm>
            <a:off x="0" y="2401433"/>
            <a:ext cx="7201156" cy="506549"/>
          </a:xfrm>
          <a:prstGeom prst="rect">
            <a:avLst/>
          </a:prstGeom>
        </p:spPr>
      </p:pic>
      <p:sp>
        <p:nvSpPr>
          <p:cNvPr id="7" name="テキスト ボックス 6">
            <a:extLst>
              <a:ext uri="{FF2B5EF4-FFF2-40B4-BE49-F238E27FC236}">
                <a16:creationId xmlns:a16="http://schemas.microsoft.com/office/drawing/2014/main" id="{014F49AD-2FE4-C938-1560-A0C78D312CAD}"/>
              </a:ext>
            </a:extLst>
          </p:cNvPr>
          <p:cNvSpPr txBox="1"/>
          <p:nvPr/>
        </p:nvSpPr>
        <p:spPr>
          <a:xfrm>
            <a:off x="396127" y="272393"/>
            <a:ext cx="300595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巻き爪治療って痛いの？</a:t>
            </a:r>
          </a:p>
        </p:txBody>
      </p:sp>
      <p:sp>
        <p:nvSpPr>
          <p:cNvPr id="8" name="テキスト ボックス 7">
            <a:extLst>
              <a:ext uri="{FF2B5EF4-FFF2-40B4-BE49-F238E27FC236}">
                <a16:creationId xmlns:a16="http://schemas.microsoft.com/office/drawing/2014/main" id="{6816AB82-D732-276E-004E-036CF0BFE2F2}"/>
              </a:ext>
            </a:extLst>
          </p:cNvPr>
          <p:cNvSpPr txBox="1"/>
          <p:nvPr/>
        </p:nvSpPr>
        <p:spPr>
          <a:xfrm>
            <a:off x="393589" y="828176"/>
            <a:ext cx="8559580"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爪の治療と聞くと「爪をはがされるのでは」「すごく痛そう」と不安に思われる方も多いのですが、現在では、爪全体を抜く手術（抜爪術）は巻き爪の治療としてはほとんど行われていません。また、矯正治療にはほぼ痛みを伴わないため</a:t>
            </a:r>
            <a:r>
              <a:rPr kumimoji="1" lang="en-US" altLang="ja-JP" sz="1600" b="0" i="0" u="none" strike="noStrike" kern="1200" cap="none" spc="0" normalizeH="0" baseline="3000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、麻酔の必要はありません。</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治療を受けた方からは、「心配していたけれど、思ったより痛くなかった」という声がよく聞かれます。</a:t>
            </a:r>
          </a:p>
        </p:txBody>
      </p:sp>
      <p:sp>
        <p:nvSpPr>
          <p:cNvPr id="9" name="テキスト ボックス 8">
            <a:extLst>
              <a:ext uri="{FF2B5EF4-FFF2-40B4-BE49-F238E27FC236}">
                <a16:creationId xmlns:a16="http://schemas.microsoft.com/office/drawing/2014/main" id="{AFDBD4CF-808F-DA9D-ACB1-ECCB6A4157CD}"/>
              </a:ext>
            </a:extLst>
          </p:cNvPr>
          <p:cNvSpPr txBox="1"/>
          <p:nvPr/>
        </p:nvSpPr>
        <p:spPr>
          <a:xfrm>
            <a:off x="2617457" y="1890005"/>
            <a:ext cx="6276077" cy="246221"/>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0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巻き爪の程度が強く、皮膚に深く食い込んでいる場合には、器具を取り付ける際に痛むことがあります</a:t>
            </a:r>
            <a:r>
              <a:rPr kumimoji="1"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ja-JP" altLang="en-US" sz="10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B26CD5F0-2E74-EF04-252F-607811909AAA}"/>
              </a:ext>
            </a:extLst>
          </p:cNvPr>
          <p:cNvSpPr txBox="1"/>
          <p:nvPr/>
        </p:nvSpPr>
        <p:spPr>
          <a:xfrm>
            <a:off x="396127" y="2476877"/>
            <a:ext cx="582723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市販されている「巻き爪用グッズ」でもいいの？</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BC1D2E05-486D-02D2-5DE3-509C669B1A9C}"/>
              </a:ext>
            </a:extLst>
          </p:cNvPr>
          <p:cNvSpPr txBox="1"/>
          <p:nvPr/>
        </p:nvSpPr>
        <p:spPr>
          <a:xfrm>
            <a:off x="393589" y="3010809"/>
            <a:ext cx="855958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巻き爪を自分で治す・ケアする」ための商品が数多く市販されていますが、作用や効果の強さが多種多様であり、また、爪の痛みの原因が巻き爪であるとは限らないため、できるかぎり医療機関を受診し、医師の診断をもとにご自身の爪の状態に合った治療を受けることをおすすめします。</a:t>
            </a:r>
          </a:p>
        </p:txBody>
      </p:sp>
      <p:pic>
        <p:nvPicPr>
          <p:cNvPr id="17" name="図 16">
            <a:extLst>
              <a:ext uri="{FF2B5EF4-FFF2-40B4-BE49-F238E27FC236}">
                <a16:creationId xmlns:a16="http://schemas.microsoft.com/office/drawing/2014/main" id="{1A2986B7-908D-40D4-9520-FEB3D107C173}"/>
              </a:ext>
            </a:extLst>
          </p:cNvPr>
          <p:cNvPicPr>
            <a:picLocks noChangeAspect="1"/>
          </p:cNvPicPr>
          <p:nvPr/>
        </p:nvPicPr>
        <p:blipFill>
          <a:blip r:embed="rId3"/>
          <a:stretch>
            <a:fillRect/>
          </a:stretch>
        </p:blipFill>
        <p:spPr>
          <a:xfrm>
            <a:off x="0" y="4345527"/>
            <a:ext cx="7201156" cy="506549"/>
          </a:xfrm>
          <a:prstGeom prst="rect">
            <a:avLst/>
          </a:prstGeom>
        </p:spPr>
      </p:pic>
      <p:sp>
        <p:nvSpPr>
          <p:cNvPr id="18" name="テキスト ボックス 17">
            <a:extLst>
              <a:ext uri="{FF2B5EF4-FFF2-40B4-BE49-F238E27FC236}">
                <a16:creationId xmlns:a16="http://schemas.microsoft.com/office/drawing/2014/main" id="{396CFF0E-C8FE-B884-8A27-A827D9204398}"/>
              </a:ext>
            </a:extLst>
          </p:cNvPr>
          <p:cNvSpPr txBox="1"/>
          <p:nvPr/>
        </p:nvSpPr>
        <p:spPr>
          <a:xfrm>
            <a:off x="396127" y="4420971"/>
            <a:ext cx="223651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巻き爪は治るの？</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5CECCDD5-2C45-4C3C-6D33-341D0F06B60C}"/>
              </a:ext>
            </a:extLst>
          </p:cNvPr>
          <p:cNvSpPr txBox="1"/>
          <p:nvPr/>
        </p:nvSpPr>
        <p:spPr>
          <a:xfrm>
            <a:off x="393589" y="4954903"/>
            <a:ext cx="8559580"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巻き爪は、治療によって症状や爪の変形が改善しますが、治療後数ヵ月～数年経つと再発することがあります。巻き爪の発症には、足の変形・歩き方・靴などさまざまな要素が影響しているので、再発を確実に防ぐのは難しいのが現状です。</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ご自身でできるケアを行ってできるだけ再発を遅らせる、必要な時にはまた治療するというように巻き爪とうまく付き合っていきましょう。</a:t>
            </a:r>
          </a:p>
        </p:txBody>
      </p:sp>
      <p:sp>
        <p:nvSpPr>
          <p:cNvPr id="2" name="テキスト ボックス 1">
            <a:extLst>
              <a:ext uri="{FF2B5EF4-FFF2-40B4-BE49-F238E27FC236}">
                <a16:creationId xmlns:a16="http://schemas.microsoft.com/office/drawing/2014/main" id="{386F2D0B-5032-D24B-BFD4-385D9797C997}"/>
              </a:ext>
            </a:extLst>
          </p:cNvPr>
          <p:cNvSpPr txBox="1"/>
          <p:nvPr/>
        </p:nvSpPr>
        <p:spPr>
          <a:xfrm>
            <a:off x="4085439" y="6596390"/>
            <a:ext cx="505856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監修：ひかり在宅クリニック 皮膚科 今井亜希子 先生、制作：マルホ株式会社</a:t>
            </a:r>
          </a:p>
        </p:txBody>
      </p:sp>
    </p:spTree>
    <p:extLst>
      <p:ext uri="{BB962C8B-B14F-4D97-AF65-F5344CB8AC3E}">
        <p14:creationId xmlns:p14="http://schemas.microsoft.com/office/powerpoint/2010/main" val="257663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7AC3314-5F3C-04EB-21C6-ADF3E1CBFF47}"/>
              </a:ext>
            </a:extLst>
          </p:cNvPr>
          <p:cNvPicPr>
            <a:picLocks noChangeAspect="1"/>
          </p:cNvPicPr>
          <p:nvPr/>
        </p:nvPicPr>
        <p:blipFill>
          <a:blip r:embed="rId2"/>
          <a:stretch>
            <a:fillRect/>
          </a:stretch>
        </p:blipFill>
        <p:spPr>
          <a:xfrm>
            <a:off x="0" y="0"/>
            <a:ext cx="9144000" cy="6858000"/>
          </a:xfrm>
          <a:prstGeom prst="rect">
            <a:avLst/>
          </a:prstGeom>
        </p:spPr>
      </p:pic>
      <p:sp>
        <p:nvSpPr>
          <p:cNvPr id="5" name="テキスト ボックス 4">
            <a:extLst>
              <a:ext uri="{FF2B5EF4-FFF2-40B4-BE49-F238E27FC236}">
                <a16:creationId xmlns:a16="http://schemas.microsoft.com/office/drawing/2014/main" id="{55B8486E-675A-7F79-D4C7-FF15C9EBC0EB}"/>
              </a:ext>
            </a:extLst>
          </p:cNvPr>
          <p:cNvSpPr txBox="1"/>
          <p:nvPr/>
        </p:nvSpPr>
        <p:spPr>
          <a:xfrm>
            <a:off x="454505" y="1443585"/>
            <a:ext cx="6516566" cy="999248"/>
          </a:xfrm>
          <a:prstGeom prst="rect">
            <a:avLst/>
          </a:prstGeom>
          <a:noFill/>
        </p:spPr>
        <p:txBody>
          <a:bodyPr wrap="square" rtlCol="0">
            <a:spAutoFit/>
          </a:bodyPr>
          <a:lstStyle/>
          <a:p>
            <a:pPr marL="0" marR="0" lvl="0" indent="0" algn="l" defTabSz="457200" rtl="0" eaLnBrk="1" fontAlgn="auto" latinLnBrk="0" hangingPunct="1">
              <a:lnSpc>
                <a:spcPts val="2440"/>
              </a:lnSpc>
              <a:spcBef>
                <a:spcPts val="0"/>
              </a:spcBef>
              <a:spcAft>
                <a:spcPts val="0"/>
              </a:spcAft>
              <a:buClrTx/>
              <a:buSzTx/>
              <a:buFontTx/>
              <a:buNone/>
              <a:tabLst/>
              <a:defRPr/>
            </a:pPr>
            <a:r>
              <a:rPr kumimoji="1" lang="ja-JP" altLang="en-US" sz="17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普段から爪の長さや形を良い状態に保つことで、多くのトラブルを未然に防ぐことができます。正しい爪の切り方をぜひ身につけておきましょう。</a:t>
            </a:r>
            <a:endParaRPr kumimoji="1" lang="ja-JP" altLang="en-US" sz="17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9" name="図 8">
            <a:extLst>
              <a:ext uri="{FF2B5EF4-FFF2-40B4-BE49-F238E27FC236}">
                <a16:creationId xmlns:a16="http://schemas.microsoft.com/office/drawing/2014/main" id="{4EBAC271-FC52-4460-1A0E-74BFD7CEDF6E}"/>
              </a:ext>
            </a:extLst>
          </p:cNvPr>
          <p:cNvPicPr>
            <a:picLocks noChangeAspect="1"/>
          </p:cNvPicPr>
          <p:nvPr/>
        </p:nvPicPr>
        <p:blipFill rotWithShape="1">
          <a:blip r:embed="rId3"/>
          <a:srcRect b="21130"/>
          <a:stretch/>
        </p:blipFill>
        <p:spPr>
          <a:xfrm>
            <a:off x="570271" y="2540924"/>
            <a:ext cx="7772400" cy="522068"/>
          </a:xfrm>
          <a:prstGeom prst="rect">
            <a:avLst/>
          </a:prstGeom>
        </p:spPr>
      </p:pic>
      <p:pic>
        <p:nvPicPr>
          <p:cNvPr id="6" name="図 5">
            <a:extLst>
              <a:ext uri="{FF2B5EF4-FFF2-40B4-BE49-F238E27FC236}">
                <a16:creationId xmlns:a16="http://schemas.microsoft.com/office/drawing/2014/main" id="{9C3221E7-782B-7963-5D13-9372B26371C2}"/>
              </a:ext>
            </a:extLst>
          </p:cNvPr>
          <p:cNvPicPr>
            <a:picLocks noChangeAspect="1"/>
          </p:cNvPicPr>
          <p:nvPr/>
        </p:nvPicPr>
        <p:blipFill>
          <a:blip r:embed="rId4"/>
          <a:stretch>
            <a:fillRect/>
          </a:stretch>
        </p:blipFill>
        <p:spPr>
          <a:xfrm>
            <a:off x="6702430" y="747251"/>
            <a:ext cx="2210512" cy="2900516"/>
          </a:xfrm>
          <a:prstGeom prst="rect">
            <a:avLst/>
          </a:prstGeom>
        </p:spPr>
      </p:pic>
      <p:sp>
        <p:nvSpPr>
          <p:cNvPr id="12" name="テキスト ボックス 11">
            <a:extLst>
              <a:ext uri="{FF2B5EF4-FFF2-40B4-BE49-F238E27FC236}">
                <a16:creationId xmlns:a16="http://schemas.microsoft.com/office/drawing/2014/main" id="{B8481173-D3E2-6D3F-65B4-7702B69DF093}"/>
              </a:ext>
            </a:extLst>
          </p:cNvPr>
          <p:cNvSpPr txBox="1"/>
          <p:nvPr/>
        </p:nvSpPr>
        <p:spPr>
          <a:xfrm>
            <a:off x="694015" y="2607886"/>
            <a:ext cx="326243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rgbClr val="5077C0"/>
                </a:solidFill>
                <a:effectLst/>
                <a:uLnTx/>
                <a:uFillTx/>
                <a:latin typeface="Calibri" panose="020F0502020204030204"/>
                <a:ea typeface="游ゴシック" panose="020B0400000000000000" pitchFamily="50" charset="-128"/>
                <a:cs typeface="+mn-cs"/>
              </a:rPr>
              <a:t>爪切りにも種類があります</a:t>
            </a:r>
          </a:p>
        </p:txBody>
      </p:sp>
      <p:sp>
        <p:nvSpPr>
          <p:cNvPr id="13" name="テキスト ボックス 12">
            <a:extLst>
              <a:ext uri="{FF2B5EF4-FFF2-40B4-BE49-F238E27FC236}">
                <a16:creationId xmlns:a16="http://schemas.microsoft.com/office/drawing/2014/main" id="{1BD0AA63-290E-E902-30D3-D0C5E4B502B7}"/>
              </a:ext>
            </a:extLst>
          </p:cNvPr>
          <p:cNvSpPr txBox="1"/>
          <p:nvPr/>
        </p:nvSpPr>
        <p:spPr>
          <a:xfrm>
            <a:off x="567417" y="3139167"/>
            <a:ext cx="613501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爪切りには、平型（テコ型）とニッパー型があります。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足の爪を切るためには、刃が直線状のものがより適しています。</a:t>
            </a:r>
          </a:p>
        </p:txBody>
      </p:sp>
      <p:sp>
        <p:nvSpPr>
          <p:cNvPr id="14" name="角丸四角形 13">
            <a:extLst>
              <a:ext uri="{FF2B5EF4-FFF2-40B4-BE49-F238E27FC236}">
                <a16:creationId xmlns:a16="http://schemas.microsoft.com/office/drawing/2014/main" id="{D536003B-0C9F-9826-EF6B-B9CFB35D7CBF}"/>
              </a:ext>
            </a:extLst>
          </p:cNvPr>
          <p:cNvSpPr/>
          <p:nvPr/>
        </p:nvSpPr>
        <p:spPr>
          <a:xfrm>
            <a:off x="694015" y="3805084"/>
            <a:ext cx="4261443" cy="2556387"/>
          </a:xfrm>
          <a:prstGeom prst="roundRect">
            <a:avLst>
              <a:gd name="adj" fmla="val 6667"/>
            </a:avLst>
          </a:prstGeom>
          <a:solidFill>
            <a:schemeClr val="accent5">
              <a:lumMod val="20000"/>
              <a:lumOff val="80000"/>
              <a:alpha val="5992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角丸四角形 14">
            <a:extLst>
              <a:ext uri="{FF2B5EF4-FFF2-40B4-BE49-F238E27FC236}">
                <a16:creationId xmlns:a16="http://schemas.microsoft.com/office/drawing/2014/main" id="{40059E23-96C0-C771-AD11-34797786B07D}"/>
              </a:ext>
            </a:extLst>
          </p:cNvPr>
          <p:cNvSpPr/>
          <p:nvPr/>
        </p:nvSpPr>
        <p:spPr>
          <a:xfrm>
            <a:off x="5069370" y="3805084"/>
            <a:ext cx="3380615" cy="2556387"/>
          </a:xfrm>
          <a:prstGeom prst="roundRect">
            <a:avLst>
              <a:gd name="adj" fmla="val 6667"/>
            </a:avLst>
          </a:prstGeom>
          <a:solidFill>
            <a:schemeClr val="accent5">
              <a:lumMod val="20000"/>
              <a:lumOff val="80000"/>
              <a:alpha val="5992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7" name="図 16">
            <a:extLst>
              <a:ext uri="{FF2B5EF4-FFF2-40B4-BE49-F238E27FC236}">
                <a16:creationId xmlns:a16="http://schemas.microsoft.com/office/drawing/2014/main" id="{3EEAACDB-71BE-5422-5489-57426C488E7E}"/>
              </a:ext>
            </a:extLst>
          </p:cNvPr>
          <p:cNvPicPr>
            <a:picLocks noChangeAspect="1"/>
          </p:cNvPicPr>
          <p:nvPr/>
        </p:nvPicPr>
        <p:blipFill>
          <a:blip r:embed="rId5"/>
          <a:stretch>
            <a:fillRect/>
          </a:stretch>
        </p:blipFill>
        <p:spPr>
          <a:xfrm>
            <a:off x="1268361" y="3949649"/>
            <a:ext cx="3016787" cy="2255796"/>
          </a:xfrm>
          <a:prstGeom prst="rect">
            <a:avLst/>
          </a:prstGeom>
        </p:spPr>
      </p:pic>
      <p:pic>
        <p:nvPicPr>
          <p:cNvPr id="19" name="図 18">
            <a:extLst>
              <a:ext uri="{FF2B5EF4-FFF2-40B4-BE49-F238E27FC236}">
                <a16:creationId xmlns:a16="http://schemas.microsoft.com/office/drawing/2014/main" id="{FF242D62-AF9A-EBF3-4465-6786B0EFD74C}"/>
              </a:ext>
            </a:extLst>
          </p:cNvPr>
          <p:cNvPicPr>
            <a:picLocks noChangeAspect="1"/>
          </p:cNvPicPr>
          <p:nvPr/>
        </p:nvPicPr>
        <p:blipFill>
          <a:blip r:embed="rId6"/>
          <a:stretch>
            <a:fillRect/>
          </a:stretch>
        </p:blipFill>
        <p:spPr>
          <a:xfrm>
            <a:off x="5959503" y="3873255"/>
            <a:ext cx="1631629" cy="2371038"/>
          </a:xfrm>
          <a:prstGeom prst="rect">
            <a:avLst/>
          </a:prstGeom>
        </p:spPr>
      </p:pic>
      <p:sp>
        <p:nvSpPr>
          <p:cNvPr id="2" name="テキスト ボックス 1">
            <a:extLst>
              <a:ext uri="{FF2B5EF4-FFF2-40B4-BE49-F238E27FC236}">
                <a16:creationId xmlns:a16="http://schemas.microsoft.com/office/drawing/2014/main" id="{68B4FB15-B7F1-1D8E-20E5-1313BC13FA57}"/>
              </a:ext>
            </a:extLst>
          </p:cNvPr>
          <p:cNvSpPr txBox="1"/>
          <p:nvPr/>
        </p:nvSpPr>
        <p:spPr>
          <a:xfrm>
            <a:off x="4085439" y="6596390"/>
            <a:ext cx="505856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監修：ひかり在宅クリニック 皮膚科 今井亜希子 先生　制作：マルホ株式会社</a:t>
            </a:r>
          </a:p>
        </p:txBody>
      </p:sp>
    </p:spTree>
    <p:extLst>
      <p:ext uri="{BB962C8B-B14F-4D97-AF65-F5344CB8AC3E}">
        <p14:creationId xmlns:p14="http://schemas.microsoft.com/office/powerpoint/2010/main" val="1870818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24836" y="517091"/>
            <a:ext cx="2642392" cy="1031783"/>
          </a:xfrm>
        </p:spPr>
        <p:txBody>
          <a:bodyPr>
            <a:normAutofit/>
          </a:bodyPr>
          <a:lstStyle/>
          <a:p>
            <a:r>
              <a:rPr kumimoji="1" lang="ja-JP" altLang="en-US" sz="3200" b="1" dirty="0">
                <a:effectLst>
                  <a:outerShdw blurRad="38100" dist="38100" dir="2700000" algn="tl">
                    <a:srgbClr val="000000">
                      <a:alpha val="43137"/>
                    </a:srgbClr>
                  </a:outerShdw>
                </a:effectLst>
                <a:latin typeface="+mn-ea"/>
                <a:ea typeface="+mn-ea"/>
              </a:rPr>
              <a:t>装着のながれ</a:t>
            </a:r>
          </a:p>
        </p:txBody>
      </p:sp>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4983" y="671782"/>
            <a:ext cx="3771581" cy="642518"/>
          </a:xfrm>
          <a:prstGeom prst="rect">
            <a:avLst/>
          </a:prstGeom>
        </p:spPr>
      </p:pic>
      <p:sp>
        <p:nvSpPr>
          <p:cNvPr id="7" name="テキスト ボックス 6"/>
          <p:cNvSpPr txBox="1"/>
          <p:nvPr/>
        </p:nvSpPr>
        <p:spPr>
          <a:xfrm>
            <a:off x="3806879" y="623709"/>
            <a:ext cx="389850" cy="338554"/>
          </a:xfrm>
          <a:prstGeom prst="rect">
            <a:avLst/>
          </a:prstGeom>
          <a:noFill/>
        </p:spPr>
        <p:txBody>
          <a:bodyPr wrap="none" rtlCol="0">
            <a:spAutoFit/>
          </a:bodyPr>
          <a:lstStyle/>
          <a:p>
            <a:r>
              <a:rPr kumimoji="1" lang="ja-JP" altLang="en-US" sz="1600" dirty="0"/>
              <a:t>Ⓡ</a:t>
            </a:r>
          </a:p>
        </p:txBody>
      </p:sp>
      <p:pic>
        <p:nvPicPr>
          <p:cNvPr id="16" name="図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141" y="22051"/>
            <a:ext cx="4686658" cy="524881"/>
          </a:xfrm>
          <a:prstGeom prst="rect">
            <a:avLst/>
          </a:prstGeom>
        </p:spPr>
      </p:pic>
      <p:sp>
        <p:nvSpPr>
          <p:cNvPr id="17" name="フローチャート: 代替処理 16"/>
          <p:cNvSpPr/>
          <p:nvPr/>
        </p:nvSpPr>
        <p:spPr>
          <a:xfrm>
            <a:off x="206454" y="1416125"/>
            <a:ext cx="8724737" cy="45719"/>
          </a:xfrm>
          <a:prstGeom prst="flowChartAlternateProcess">
            <a:avLst/>
          </a:prstGeom>
          <a:solidFill>
            <a:schemeClr val="accent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23308" y="2183494"/>
            <a:ext cx="2715059" cy="2413917"/>
          </a:xfrm>
          <a:prstGeom prst="rect">
            <a:avLst/>
          </a:prstGeom>
        </p:spPr>
      </p:pic>
      <p:pic>
        <p:nvPicPr>
          <p:cNvPr id="9" name="図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938001" y="2183493"/>
            <a:ext cx="2831826" cy="2413917"/>
          </a:xfrm>
          <a:prstGeom prst="rect">
            <a:avLst/>
          </a:prstGeom>
        </p:spPr>
      </p:pic>
      <p:sp>
        <p:nvSpPr>
          <p:cNvPr id="10" name="コンテンツ プレースホルダー 2"/>
          <p:cNvSpPr>
            <a:spLocks noGrp="1"/>
          </p:cNvSpPr>
          <p:nvPr>
            <p:ph idx="1"/>
          </p:nvPr>
        </p:nvSpPr>
        <p:spPr>
          <a:xfrm>
            <a:off x="76303" y="4668768"/>
            <a:ext cx="2961529" cy="507263"/>
          </a:xfrm>
        </p:spPr>
        <p:txBody>
          <a:bodyPr anchor="ctr">
            <a:normAutofit/>
          </a:bodyPr>
          <a:lstStyle/>
          <a:p>
            <a:pPr marL="457200" lvl="1" indent="0">
              <a:lnSpc>
                <a:spcPct val="100000"/>
              </a:lnSpc>
              <a:buNone/>
            </a:pPr>
            <a:r>
              <a:rPr lang="ja-JP" altLang="en-US" dirty="0"/>
              <a:t>①爪幅を測ります。</a:t>
            </a:r>
          </a:p>
        </p:txBody>
      </p:sp>
      <p:sp>
        <p:nvSpPr>
          <p:cNvPr id="11" name="コンテンツ プレースホルダー 2"/>
          <p:cNvSpPr txBox="1">
            <a:spLocks/>
          </p:cNvSpPr>
          <p:nvPr/>
        </p:nvSpPr>
        <p:spPr>
          <a:xfrm>
            <a:off x="2722137" y="4583962"/>
            <a:ext cx="3215863" cy="9278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7200" lvl="1" indent="0">
              <a:lnSpc>
                <a:spcPct val="100000"/>
              </a:lnSpc>
              <a:buFont typeface="Arial" panose="020B0604020202020204" pitchFamily="34" charset="0"/>
              <a:buNone/>
            </a:pPr>
            <a:r>
              <a:rPr lang="ja-JP" altLang="en-US" dirty="0"/>
              <a:t>②</a:t>
            </a:r>
            <a:r>
              <a:rPr lang="en-US" altLang="ja-JP" dirty="0"/>
              <a:t>U</a:t>
            </a:r>
            <a:r>
              <a:rPr lang="ja-JP" altLang="en-US" dirty="0"/>
              <a:t>フックを爪側縁に引っかけます。</a:t>
            </a:r>
          </a:p>
        </p:txBody>
      </p:sp>
      <p:sp>
        <p:nvSpPr>
          <p:cNvPr id="12" name="コンテンツ プレースホルダー 2"/>
          <p:cNvSpPr txBox="1">
            <a:spLocks/>
          </p:cNvSpPr>
          <p:nvPr/>
        </p:nvSpPr>
        <p:spPr>
          <a:xfrm>
            <a:off x="5456373" y="4608022"/>
            <a:ext cx="3474818" cy="9278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7200" lvl="1" indent="0">
              <a:lnSpc>
                <a:spcPct val="100000"/>
              </a:lnSpc>
              <a:buFont typeface="Arial" panose="020B0604020202020204" pitchFamily="34" charset="0"/>
              <a:buNone/>
            </a:pPr>
            <a:r>
              <a:rPr lang="ja-JP" altLang="en-US" dirty="0"/>
              <a:t>③専用工具で</a:t>
            </a:r>
            <a:r>
              <a:rPr lang="en-US" altLang="ja-JP" dirty="0"/>
              <a:t>U</a:t>
            </a:r>
            <a:r>
              <a:rPr lang="ja-JP" altLang="en-US" dirty="0"/>
              <a:t>フックを潰し、爪に固定します。</a:t>
            </a:r>
          </a:p>
        </p:txBody>
      </p:sp>
      <p:pic>
        <p:nvPicPr>
          <p:cNvPr id="3" name="図 2"/>
          <p:cNvPicPr>
            <a:picLocks noChangeAspect="1"/>
          </p:cNvPicPr>
          <p:nvPr/>
        </p:nvPicPr>
        <p:blipFill rotWithShape="1">
          <a:blip r:embed="rId7" cstate="email">
            <a:extLst>
              <a:ext uri="{28A0092B-C50C-407E-A947-70E740481C1C}">
                <a14:useLocalDpi xmlns:a14="http://schemas.microsoft.com/office/drawing/2010/main"/>
              </a:ext>
            </a:extLst>
          </a:blip>
          <a:srcRect l="3726" t="20589" r="15098" b="26274"/>
          <a:stretch/>
        </p:blipFill>
        <p:spPr>
          <a:xfrm>
            <a:off x="282757" y="2176939"/>
            <a:ext cx="2773270" cy="2420471"/>
          </a:xfrm>
          <a:prstGeom prst="rect">
            <a:avLst/>
          </a:prstGeom>
        </p:spPr>
      </p:pic>
      <p:sp>
        <p:nvSpPr>
          <p:cNvPr id="5" name="正方形/長方形 4"/>
          <p:cNvSpPr/>
          <p:nvPr/>
        </p:nvSpPr>
        <p:spPr>
          <a:xfrm>
            <a:off x="380655" y="5770238"/>
            <a:ext cx="8550535" cy="707886"/>
          </a:xfrm>
          <a:prstGeom prst="rect">
            <a:avLst/>
          </a:prstGeom>
        </p:spPr>
        <p:txBody>
          <a:bodyPr wrap="square">
            <a:spAutoFit/>
          </a:bodyPr>
          <a:lstStyle/>
          <a:p>
            <a:r>
              <a:rPr lang="ja-JP" altLang="en-US" sz="2000" dirty="0">
                <a:latin typeface="UDShinGoPro-Light"/>
              </a:rPr>
              <a:t>＊装着には専用工具が必要です。医療機関において、医療担当者が爪の状態を確認してから装着します。患者さんご自身やご家族による装着はお控えください。</a:t>
            </a:r>
            <a:endParaRPr lang="ja-JP" altLang="en-US" sz="5400" dirty="0"/>
          </a:p>
        </p:txBody>
      </p:sp>
      <p:grpSp>
        <p:nvGrpSpPr>
          <p:cNvPr id="15" name="グループ化 14">
            <a:extLst>
              <a:ext uri="{FF2B5EF4-FFF2-40B4-BE49-F238E27FC236}">
                <a16:creationId xmlns:a16="http://schemas.microsoft.com/office/drawing/2014/main" id="{7F093CB1-40E4-4493-BFC1-FA88CE9126F0}"/>
              </a:ext>
            </a:extLst>
          </p:cNvPr>
          <p:cNvGrpSpPr/>
          <p:nvPr/>
        </p:nvGrpSpPr>
        <p:grpSpPr>
          <a:xfrm>
            <a:off x="5456373" y="79643"/>
            <a:ext cx="3771581" cy="1312422"/>
            <a:chOff x="5259777" y="41111"/>
            <a:chExt cx="3771581" cy="1312422"/>
          </a:xfrm>
        </p:grpSpPr>
        <p:sp>
          <p:nvSpPr>
            <p:cNvPr id="18" name="正方形/長方形 17">
              <a:extLst>
                <a:ext uri="{FF2B5EF4-FFF2-40B4-BE49-F238E27FC236}">
                  <a16:creationId xmlns:a16="http://schemas.microsoft.com/office/drawing/2014/main" id="{F847513C-E82D-420C-BE6F-E097E70A6045}"/>
                </a:ext>
              </a:extLst>
            </p:cNvPr>
            <p:cNvSpPr/>
            <p:nvPr/>
          </p:nvSpPr>
          <p:spPr>
            <a:xfrm>
              <a:off x="5259777" y="41111"/>
              <a:ext cx="3771581" cy="523220"/>
            </a:xfrm>
            <a:prstGeom prst="rect">
              <a:avLst/>
            </a:prstGeom>
          </p:spPr>
          <p:txBody>
            <a:bodyPr wrap="square">
              <a:spAutoFit/>
            </a:bodyPr>
            <a:lstStyle/>
            <a:p>
              <a:r>
                <a:rPr lang="ja-JP" altLang="en-US" sz="1600" dirty="0">
                  <a:solidFill>
                    <a:schemeClr val="accent1">
                      <a:lumMod val="75000"/>
                    </a:schemeClr>
                  </a:solidFill>
                  <a:latin typeface="+mn-ea"/>
                </a:rPr>
                <a:t>「</a:t>
              </a:r>
              <a:r>
                <a:rPr lang="ja-JP" altLang="en-US" sz="1600" b="1" dirty="0">
                  <a:solidFill>
                    <a:schemeClr val="accent1">
                      <a:lumMod val="75000"/>
                    </a:schemeClr>
                  </a:solidFill>
                  <a:latin typeface="+mn-ea"/>
                </a:rPr>
                <a:t>巻き爪を知る・治す・予防する</a:t>
              </a:r>
              <a:r>
                <a:rPr lang="ja-JP" altLang="en-US" sz="1600" dirty="0">
                  <a:solidFill>
                    <a:schemeClr val="accent1">
                      <a:lumMod val="75000"/>
                    </a:schemeClr>
                  </a:solidFill>
                  <a:latin typeface="+mn-ea"/>
                </a:rPr>
                <a:t>」はこちら</a:t>
              </a:r>
              <a:endParaRPr lang="en-US" altLang="ja-JP" sz="1600" dirty="0">
                <a:solidFill>
                  <a:schemeClr val="accent1">
                    <a:lumMod val="75000"/>
                  </a:schemeClr>
                </a:solidFill>
                <a:latin typeface="+mn-ea"/>
              </a:endParaRPr>
            </a:p>
            <a:p>
              <a:r>
                <a:rPr lang="en-US" altLang="ja-JP" sz="1200" dirty="0">
                  <a:solidFill>
                    <a:schemeClr val="accent1">
                      <a:lumMod val="75000"/>
                    </a:schemeClr>
                  </a:solidFill>
                  <a:latin typeface="+mn-ea"/>
                  <a:hlinkClick r:id="rId8">
                    <a:extLst>
                      <a:ext uri="{A12FA001-AC4F-418D-AE19-62706E023703}">
                        <ahyp:hlinkClr xmlns:ahyp="http://schemas.microsoft.com/office/drawing/2018/hyperlinkcolor" val="tx"/>
                      </a:ext>
                    </a:extLst>
                  </a:hlinkClick>
                </a:rPr>
                <a:t>https://www.maruho.co.jp/kanja/makizume/</a:t>
              </a:r>
              <a:endParaRPr lang="ja-JP" altLang="en-US" sz="1200" dirty="0">
                <a:solidFill>
                  <a:schemeClr val="accent1">
                    <a:lumMod val="75000"/>
                  </a:schemeClr>
                </a:solidFill>
                <a:latin typeface="+mn-ea"/>
              </a:endParaRPr>
            </a:p>
          </p:txBody>
        </p:sp>
        <p:pic>
          <p:nvPicPr>
            <p:cNvPr id="19" name="図 18">
              <a:extLst>
                <a:ext uri="{FF2B5EF4-FFF2-40B4-BE49-F238E27FC236}">
                  <a16:creationId xmlns:a16="http://schemas.microsoft.com/office/drawing/2014/main" id="{54F4A862-FD31-40C8-A708-490BC0C4E98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4523" y="537089"/>
              <a:ext cx="816444" cy="816444"/>
            </a:xfrm>
            <a:prstGeom prst="roundRect">
              <a:avLst/>
            </a:prstGeom>
          </p:spPr>
        </p:pic>
      </p:grpSp>
    </p:spTree>
    <p:extLst>
      <p:ext uri="{BB962C8B-B14F-4D97-AF65-F5344CB8AC3E}">
        <p14:creationId xmlns:p14="http://schemas.microsoft.com/office/powerpoint/2010/main" val="1735758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4507F98-AB18-3B34-A277-05FA0EABCC97}"/>
              </a:ext>
            </a:extLst>
          </p:cNvPr>
          <p:cNvPicPr>
            <a:picLocks noChangeAspect="1"/>
          </p:cNvPicPr>
          <p:nvPr/>
        </p:nvPicPr>
        <p:blipFill>
          <a:blip r:embed="rId2"/>
          <a:stretch>
            <a:fillRect/>
          </a:stretch>
        </p:blipFill>
        <p:spPr>
          <a:xfrm>
            <a:off x="0" y="0"/>
            <a:ext cx="9144000" cy="6858000"/>
          </a:xfrm>
          <a:prstGeom prst="rect">
            <a:avLst/>
          </a:prstGeom>
        </p:spPr>
      </p:pic>
      <p:sp>
        <p:nvSpPr>
          <p:cNvPr id="5" name="テキスト ボックス 4">
            <a:extLst>
              <a:ext uri="{FF2B5EF4-FFF2-40B4-BE49-F238E27FC236}">
                <a16:creationId xmlns:a16="http://schemas.microsoft.com/office/drawing/2014/main" id="{B4503930-60A0-D3EE-3C16-29430BB234BA}"/>
              </a:ext>
            </a:extLst>
          </p:cNvPr>
          <p:cNvSpPr txBox="1"/>
          <p:nvPr/>
        </p:nvSpPr>
        <p:spPr>
          <a:xfrm>
            <a:off x="396127" y="526487"/>
            <a:ext cx="449353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爪を上手に切るためのポイント</a:t>
            </a:r>
          </a:p>
        </p:txBody>
      </p:sp>
      <p:cxnSp>
        <p:nvCxnSpPr>
          <p:cNvPr id="11" name="直線コネクタ 10">
            <a:extLst>
              <a:ext uri="{FF2B5EF4-FFF2-40B4-BE49-F238E27FC236}">
                <a16:creationId xmlns:a16="http://schemas.microsoft.com/office/drawing/2014/main" id="{8F90BDB2-2C18-8012-F448-8921001C02F3}"/>
              </a:ext>
            </a:extLst>
          </p:cNvPr>
          <p:cNvCxnSpPr>
            <a:cxnSpLocks/>
          </p:cNvCxnSpPr>
          <p:nvPr/>
        </p:nvCxnSpPr>
        <p:spPr>
          <a:xfrm>
            <a:off x="776747" y="3844496"/>
            <a:ext cx="7590503" cy="0"/>
          </a:xfrm>
          <a:prstGeom prst="line">
            <a:avLst/>
          </a:prstGeom>
          <a:ln w="19050">
            <a:solidFill>
              <a:srgbClr val="DB0000"/>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B8D5E3E4-EA24-5B7D-16DB-F62261C064C4}"/>
              </a:ext>
            </a:extLst>
          </p:cNvPr>
          <p:cNvSpPr txBox="1"/>
          <p:nvPr/>
        </p:nvSpPr>
        <p:spPr>
          <a:xfrm>
            <a:off x="722870" y="1191473"/>
            <a:ext cx="7340471"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足の爪の長さは指先と同じくらいにそろえ、</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全体的に少し丸みのある四角形（スクエアオフカット）に整えます。</a:t>
            </a:r>
          </a:p>
        </p:txBody>
      </p:sp>
      <p:sp>
        <p:nvSpPr>
          <p:cNvPr id="2" name="テキスト ボックス 1">
            <a:extLst>
              <a:ext uri="{FF2B5EF4-FFF2-40B4-BE49-F238E27FC236}">
                <a16:creationId xmlns:a16="http://schemas.microsoft.com/office/drawing/2014/main" id="{1CC3F5FA-DC69-5613-7B38-A447171A491D}"/>
              </a:ext>
            </a:extLst>
          </p:cNvPr>
          <p:cNvSpPr txBox="1"/>
          <p:nvPr/>
        </p:nvSpPr>
        <p:spPr>
          <a:xfrm>
            <a:off x="1338428" y="1940370"/>
            <a:ext cx="449353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爪切りを使って端から端までまっすぐに切ったあと、</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両端の角を少しだけ落とすようにします</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41B8705B-CF2F-8B0A-7C40-9B677367C621}"/>
              </a:ext>
            </a:extLst>
          </p:cNvPr>
          <p:cNvSpPr/>
          <p:nvPr/>
        </p:nvSpPr>
        <p:spPr>
          <a:xfrm>
            <a:off x="857839" y="2001566"/>
            <a:ext cx="370148" cy="370148"/>
          </a:xfrm>
          <a:prstGeom prst="rect">
            <a:avLst/>
          </a:prstGeom>
          <a:noFill/>
          <a:ln w="19050">
            <a:solidFill>
              <a:srgbClr val="5077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0" name="直線コネクタ 9">
            <a:extLst>
              <a:ext uri="{FF2B5EF4-FFF2-40B4-BE49-F238E27FC236}">
                <a16:creationId xmlns:a16="http://schemas.microsoft.com/office/drawing/2014/main" id="{9D39EC5C-6075-5409-F314-1B186DD2B6F0}"/>
              </a:ext>
            </a:extLst>
          </p:cNvPr>
          <p:cNvCxnSpPr>
            <a:cxnSpLocks/>
          </p:cNvCxnSpPr>
          <p:nvPr/>
        </p:nvCxnSpPr>
        <p:spPr>
          <a:xfrm>
            <a:off x="920175" y="2155364"/>
            <a:ext cx="78877" cy="108666"/>
          </a:xfrm>
          <a:prstGeom prst="line">
            <a:avLst/>
          </a:prstGeom>
          <a:ln w="28575">
            <a:solidFill>
              <a:srgbClr val="5077C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0A4A7715-4AA4-AC70-FB70-34AFF8E9D5B1}"/>
              </a:ext>
            </a:extLst>
          </p:cNvPr>
          <p:cNvCxnSpPr>
            <a:cxnSpLocks/>
          </p:cNvCxnSpPr>
          <p:nvPr/>
        </p:nvCxnSpPr>
        <p:spPr>
          <a:xfrm flipV="1">
            <a:off x="999052" y="2001566"/>
            <a:ext cx="291271" cy="26246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A2E4CA98-B1BF-82A8-A0E3-D6F56D037736}"/>
              </a:ext>
            </a:extLst>
          </p:cNvPr>
          <p:cNvSpPr txBox="1"/>
          <p:nvPr/>
        </p:nvSpPr>
        <p:spPr>
          <a:xfrm>
            <a:off x="1338428" y="2480120"/>
            <a:ext cx="557075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一度に大きく切ろうとすると、爪が割れてしまうことがあるので、</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刃先を使って少しずつ切りましょう</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35BDBCB9-E57A-CAB6-3BDE-98BD7DF2DD74}"/>
              </a:ext>
            </a:extLst>
          </p:cNvPr>
          <p:cNvSpPr/>
          <p:nvPr/>
        </p:nvSpPr>
        <p:spPr>
          <a:xfrm>
            <a:off x="857839" y="2541316"/>
            <a:ext cx="370148" cy="370148"/>
          </a:xfrm>
          <a:prstGeom prst="rect">
            <a:avLst/>
          </a:prstGeom>
          <a:noFill/>
          <a:ln w="19050">
            <a:solidFill>
              <a:srgbClr val="5077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2" name="直線コネクタ 21">
            <a:extLst>
              <a:ext uri="{FF2B5EF4-FFF2-40B4-BE49-F238E27FC236}">
                <a16:creationId xmlns:a16="http://schemas.microsoft.com/office/drawing/2014/main" id="{F58F8047-8C87-0F29-C356-C08FB44A5CC7}"/>
              </a:ext>
            </a:extLst>
          </p:cNvPr>
          <p:cNvCxnSpPr>
            <a:cxnSpLocks/>
          </p:cNvCxnSpPr>
          <p:nvPr/>
        </p:nvCxnSpPr>
        <p:spPr>
          <a:xfrm>
            <a:off x="920175" y="2695114"/>
            <a:ext cx="78877" cy="108666"/>
          </a:xfrm>
          <a:prstGeom prst="line">
            <a:avLst/>
          </a:prstGeom>
          <a:ln w="28575">
            <a:solidFill>
              <a:srgbClr val="5077C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A95055FE-82ED-1963-3F70-9A5854B26F22}"/>
              </a:ext>
            </a:extLst>
          </p:cNvPr>
          <p:cNvCxnSpPr>
            <a:cxnSpLocks/>
          </p:cNvCxnSpPr>
          <p:nvPr/>
        </p:nvCxnSpPr>
        <p:spPr>
          <a:xfrm flipV="1">
            <a:off x="999052" y="2541316"/>
            <a:ext cx="291271" cy="26246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A4984FF3-F46C-AB26-686C-55E5A4BF7A00}"/>
              </a:ext>
            </a:extLst>
          </p:cNvPr>
          <p:cNvSpPr txBox="1"/>
          <p:nvPr/>
        </p:nvSpPr>
        <p:spPr>
          <a:xfrm>
            <a:off x="1338428" y="3032570"/>
            <a:ext cx="539121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切り残しがあるとトゲになって皮膚を傷つける原因になるので、</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最後まできちんと切るようにしましょう</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0" name="正方形/長方形 29">
            <a:extLst>
              <a:ext uri="{FF2B5EF4-FFF2-40B4-BE49-F238E27FC236}">
                <a16:creationId xmlns:a16="http://schemas.microsoft.com/office/drawing/2014/main" id="{9FACF4C8-AB75-308B-2613-A1B21692F597}"/>
              </a:ext>
            </a:extLst>
          </p:cNvPr>
          <p:cNvSpPr/>
          <p:nvPr/>
        </p:nvSpPr>
        <p:spPr>
          <a:xfrm>
            <a:off x="857839" y="3093766"/>
            <a:ext cx="370148" cy="370148"/>
          </a:xfrm>
          <a:prstGeom prst="rect">
            <a:avLst/>
          </a:prstGeom>
          <a:noFill/>
          <a:ln w="19050">
            <a:solidFill>
              <a:srgbClr val="5077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3" name="直線コネクタ 32">
            <a:extLst>
              <a:ext uri="{FF2B5EF4-FFF2-40B4-BE49-F238E27FC236}">
                <a16:creationId xmlns:a16="http://schemas.microsoft.com/office/drawing/2014/main" id="{078A2405-365F-7149-D450-9702BD2C783B}"/>
              </a:ext>
            </a:extLst>
          </p:cNvPr>
          <p:cNvCxnSpPr>
            <a:cxnSpLocks/>
          </p:cNvCxnSpPr>
          <p:nvPr/>
        </p:nvCxnSpPr>
        <p:spPr>
          <a:xfrm>
            <a:off x="920175" y="3247564"/>
            <a:ext cx="78877" cy="108666"/>
          </a:xfrm>
          <a:prstGeom prst="line">
            <a:avLst/>
          </a:prstGeom>
          <a:ln w="28575">
            <a:solidFill>
              <a:srgbClr val="5077C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88C7685-0F56-DDD6-0E06-8BB1481A6095}"/>
              </a:ext>
            </a:extLst>
          </p:cNvPr>
          <p:cNvCxnSpPr>
            <a:cxnSpLocks/>
          </p:cNvCxnSpPr>
          <p:nvPr/>
        </p:nvCxnSpPr>
        <p:spPr>
          <a:xfrm flipV="1">
            <a:off x="999052" y="3093766"/>
            <a:ext cx="291271" cy="262464"/>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0" name="図 39">
            <a:extLst>
              <a:ext uri="{FF2B5EF4-FFF2-40B4-BE49-F238E27FC236}">
                <a16:creationId xmlns:a16="http://schemas.microsoft.com/office/drawing/2014/main" id="{F00154BB-51AB-BA6A-0F68-65E66B4F0E40}"/>
              </a:ext>
            </a:extLst>
          </p:cNvPr>
          <p:cNvPicPr>
            <a:picLocks noChangeAspect="1"/>
          </p:cNvPicPr>
          <p:nvPr/>
        </p:nvPicPr>
        <p:blipFill>
          <a:blip r:embed="rId3"/>
          <a:stretch>
            <a:fillRect/>
          </a:stretch>
        </p:blipFill>
        <p:spPr>
          <a:xfrm>
            <a:off x="6909183" y="1894088"/>
            <a:ext cx="1565949" cy="1698166"/>
          </a:xfrm>
          <a:prstGeom prst="rect">
            <a:avLst/>
          </a:prstGeom>
        </p:spPr>
      </p:pic>
      <p:sp>
        <p:nvSpPr>
          <p:cNvPr id="43" name="角丸四角形 42">
            <a:extLst>
              <a:ext uri="{FF2B5EF4-FFF2-40B4-BE49-F238E27FC236}">
                <a16:creationId xmlns:a16="http://schemas.microsoft.com/office/drawing/2014/main" id="{3642C5DD-6AC7-15FC-AF2A-89BA39FDD619}"/>
              </a:ext>
            </a:extLst>
          </p:cNvPr>
          <p:cNvSpPr/>
          <p:nvPr/>
        </p:nvSpPr>
        <p:spPr>
          <a:xfrm>
            <a:off x="776747" y="3849606"/>
            <a:ext cx="2490868" cy="362907"/>
          </a:xfrm>
          <a:prstGeom prst="roundRect">
            <a:avLst>
              <a:gd name="adj" fmla="val 34833"/>
            </a:avLst>
          </a:prstGeom>
          <a:solidFill>
            <a:srgbClr val="D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7" name="正方形/長方形 46">
            <a:extLst>
              <a:ext uri="{FF2B5EF4-FFF2-40B4-BE49-F238E27FC236}">
                <a16:creationId xmlns:a16="http://schemas.microsoft.com/office/drawing/2014/main" id="{41644CAA-CD4F-5E19-6D9A-CC222A745DE2}"/>
              </a:ext>
            </a:extLst>
          </p:cNvPr>
          <p:cNvSpPr/>
          <p:nvPr/>
        </p:nvSpPr>
        <p:spPr>
          <a:xfrm>
            <a:off x="1291097" y="3849605"/>
            <a:ext cx="1974920" cy="194451"/>
          </a:xfrm>
          <a:prstGeom prst="rect">
            <a:avLst/>
          </a:prstGeom>
          <a:solidFill>
            <a:srgbClr val="D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53" name="図 52">
            <a:extLst>
              <a:ext uri="{FF2B5EF4-FFF2-40B4-BE49-F238E27FC236}">
                <a16:creationId xmlns:a16="http://schemas.microsoft.com/office/drawing/2014/main" id="{4083841A-BFC0-6308-8E65-85113AA16B07}"/>
              </a:ext>
            </a:extLst>
          </p:cNvPr>
          <p:cNvPicPr>
            <a:picLocks noChangeAspect="1"/>
          </p:cNvPicPr>
          <p:nvPr/>
        </p:nvPicPr>
        <p:blipFill>
          <a:blip r:embed="rId4"/>
          <a:stretch>
            <a:fillRect/>
          </a:stretch>
        </p:blipFill>
        <p:spPr>
          <a:xfrm>
            <a:off x="1493956" y="4308674"/>
            <a:ext cx="6156088" cy="1792577"/>
          </a:xfrm>
          <a:prstGeom prst="rect">
            <a:avLst/>
          </a:prstGeom>
        </p:spPr>
      </p:pic>
      <p:sp>
        <p:nvSpPr>
          <p:cNvPr id="54" name="テキスト ボックス 53">
            <a:extLst>
              <a:ext uri="{FF2B5EF4-FFF2-40B4-BE49-F238E27FC236}">
                <a16:creationId xmlns:a16="http://schemas.microsoft.com/office/drawing/2014/main" id="{5E8CB1A5-4906-B6F8-D2CC-4F9C0F716918}"/>
              </a:ext>
            </a:extLst>
          </p:cNvPr>
          <p:cNvSpPr txBox="1"/>
          <p:nvPr/>
        </p:nvSpPr>
        <p:spPr>
          <a:xfrm>
            <a:off x="2200880" y="6101251"/>
            <a:ext cx="49244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深爪</a:t>
            </a:r>
          </a:p>
        </p:txBody>
      </p:sp>
      <p:sp>
        <p:nvSpPr>
          <p:cNvPr id="55" name="テキスト ボックス 54">
            <a:extLst>
              <a:ext uri="{FF2B5EF4-FFF2-40B4-BE49-F238E27FC236}">
                <a16:creationId xmlns:a16="http://schemas.microsoft.com/office/drawing/2014/main" id="{1BCAC063-773C-2D5A-546E-14E836E26D21}"/>
              </a:ext>
            </a:extLst>
          </p:cNvPr>
          <p:cNvSpPr txBox="1"/>
          <p:nvPr/>
        </p:nvSpPr>
        <p:spPr>
          <a:xfrm>
            <a:off x="3941058" y="6101251"/>
            <a:ext cx="126188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バイアスカット</a:t>
            </a:r>
          </a:p>
        </p:txBody>
      </p:sp>
      <p:sp>
        <p:nvSpPr>
          <p:cNvPr id="56" name="テキスト ボックス 55">
            <a:extLst>
              <a:ext uri="{FF2B5EF4-FFF2-40B4-BE49-F238E27FC236}">
                <a16:creationId xmlns:a16="http://schemas.microsoft.com/office/drawing/2014/main" id="{B90EDFBA-0DD0-1DF1-8F3F-CCD66EF3C4D2}"/>
              </a:ext>
            </a:extLst>
          </p:cNvPr>
          <p:cNvSpPr txBox="1"/>
          <p:nvPr/>
        </p:nvSpPr>
        <p:spPr>
          <a:xfrm>
            <a:off x="6252593" y="6101251"/>
            <a:ext cx="95410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長すぎる爪</a:t>
            </a:r>
          </a:p>
        </p:txBody>
      </p:sp>
      <p:sp>
        <p:nvSpPr>
          <p:cNvPr id="9" name="正方形/長方形 8">
            <a:extLst>
              <a:ext uri="{FF2B5EF4-FFF2-40B4-BE49-F238E27FC236}">
                <a16:creationId xmlns:a16="http://schemas.microsoft.com/office/drawing/2014/main" id="{FE11767C-455A-B140-9FDA-C3F14AA0D414}"/>
              </a:ext>
            </a:extLst>
          </p:cNvPr>
          <p:cNvSpPr/>
          <p:nvPr/>
        </p:nvSpPr>
        <p:spPr>
          <a:xfrm>
            <a:off x="776746" y="3842366"/>
            <a:ext cx="370147" cy="370147"/>
          </a:xfrm>
          <a:prstGeom prst="rect">
            <a:avLst/>
          </a:prstGeom>
          <a:solidFill>
            <a:srgbClr val="D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0" name="テキスト ボックス 49">
            <a:extLst>
              <a:ext uri="{FF2B5EF4-FFF2-40B4-BE49-F238E27FC236}">
                <a16:creationId xmlns:a16="http://schemas.microsoft.com/office/drawing/2014/main" id="{67414F00-459F-D13A-C2D8-226B577FAE19}"/>
              </a:ext>
            </a:extLst>
          </p:cNvPr>
          <p:cNvSpPr txBox="1"/>
          <p:nvPr/>
        </p:nvSpPr>
        <p:spPr>
          <a:xfrm>
            <a:off x="891102" y="3852832"/>
            <a:ext cx="22621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間違った足の爪の形</a:t>
            </a:r>
          </a:p>
        </p:txBody>
      </p:sp>
      <p:sp>
        <p:nvSpPr>
          <p:cNvPr id="4" name="テキスト ボックス 3">
            <a:extLst>
              <a:ext uri="{FF2B5EF4-FFF2-40B4-BE49-F238E27FC236}">
                <a16:creationId xmlns:a16="http://schemas.microsoft.com/office/drawing/2014/main" id="{16B5E112-9204-EFD1-62A7-8A2FA1C07094}"/>
              </a:ext>
            </a:extLst>
          </p:cNvPr>
          <p:cNvSpPr txBox="1"/>
          <p:nvPr/>
        </p:nvSpPr>
        <p:spPr>
          <a:xfrm>
            <a:off x="4085439" y="6596390"/>
            <a:ext cx="505856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監修：ひかり在宅クリニック 皮膚科 今井亜希子 先生　制作：マルホ株式会社</a:t>
            </a:r>
          </a:p>
        </p:txBody>
      </p:sp>
    </p:spTree>
    <p:extLst>
      <p:ext uri="{BB962C8B-B14F-4D97-AF65-F5344CB8AC3E}">
        <p14:creationId xmlns:p14="http://schemas.microsoft.com/office/powerpoint/2010/main" val="2378494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5922A591-8925-A7C6-15D4-B906E45251FA}"/>
              </a:ext>
            </a:extLst>
          </p:cNvPr>
          <p:cNvPicPr>
            <a:picLocks noChangeAspect="1"/>
          </p:cNvPicPr>
          <p:nvPr/>
        </p:nvPicPr>
        <p:blipFill>
          <a:blip r:embed="rId2"/>
          <a:stretch>
            <a:fillRect/>
          </a:stretch>
        </p:blipFill>
        <p:spPr>
          <a:xfrm>
            <a:off x="0" y="0"/>
            <a:ext cx="9144000" cy="6858000"/>
          </a:xfrm>
          <a:prstGeom prst="rect">
            <a:avLst/>
          </a:prstGeom>
        </p:spPr>
      </p:pic>
      <p:sp>
        <p:nvSpPr>
          <p:cNvPr id="29" name="正方形/長方形 28">
            <a:extLst>
              <a:ext uri="{FF2B5EF4-FFF2-40B4-BE49-F238E27FC236}">
                <a16:creationId xmlns:a16="http://schemas.microsoft.com/office/drawing/2014/main" id="{366E3E09-9AAB-98BE-65B5-861D03C854F7}"/>
              </a:ext>
            </a:extLst>
          </p:cNvPr>
          <p:cNvSpPr/>
          <p:nvPr/>
        </p:nvSpPr>
        <p:spPr>
          <a:xfrm>
            <a:off x="1597503" y="1349659"/>
            <a:ext cx="5948991" cy="230517"/>
          </a:xfrm>
          <a:prstGeom prst="rect">
            <a:avLst/>
          </a:prstGeom>
          <a:solidFill>
            <a:srgbClr val="F7E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0C9312B2-84B6-797C-6889-B447EEAA037F}"/>
              </a:ext>
            </a:extLst>
          </p:cNvPr>
          <p:cNvSpPr txBox="1"/>
          <p:nvPr/>
        </p:nvSpPr>
        <p:spPr>
          <a:xfrm>
            <a:off x="2640414" y="410005"/>
            <a:ext cx="381944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srgbClr val="5077C0"/>
                </a:solidFill>
                <a:effectLst/>
                <a:uLnTx/>
                <a:uFillTx/>
                <a:latin typeface="Calibri" panose="020F0502020204030204"/>
                <a:ea typeface="游ゴシック" panose="020B0400000000000000" pitchFamily="50" charset="-128"/>
                <a:cs typeface="+mn-cs"/>
              </a:rPr>
              <a:t>靴を選ぶときは</a:t>
            </a:r>
          </a:p>
        </p:txBody>
      </p:sp>
      <p:sp>
        <p:nvSpPr>
          <p:cNvPr id="31" name="テキスト ボックス 30">
            <a:extLst>
              <a:ext uri="{FF2B5EF4-FFF2-40B4-BE49-F238E27FC236}">
                <a16:creationId xmlns:a16="http://schemas.microsoft.com/office/drawing/2014/main" id="{F2339C7D-4776-74D0-487A-D77FD869997C}"/>
              </a:ext>
            </a:extLst>
          </p:cNvPr>
          <p:cNvSpPr txBox="1"/>
          <p:nvPr/>
        </p:nvSpPr>
        <p:spPr>
          <a:xfrm>
            <a:off x="1597504" y="1065754"/>
            <a:ext cx="5948991" cy="5605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000" b="1" i="0" u="none" strike="noStrike" kern="1200" cap="none" spc="0" normalizeH="0" baseline="0" noProof="0">
                <a:ln>
                  <a:noFill/>
                </a:ln>
                <a:solidFill>
                  <a:srgbClr val="5077C0"/>
                </a:solidFill>
                <a:effectLst/>
                <a:uLnTx/>
                <a:uFillTx/>
                <a:latin typeface="Calibri" panose="020F0502020204030204"/>
                <a:ea typeface="游ゴシック" panose="020B0400000000000000" pitchFamily="50" charset="-128"/>
                <a:cs typeface="+mn-cs"/>
              </a:rPr>
              <a:t>足の形に合った靴を選びましょう</a:t>
            </a:r>
          </a:p>
        </p:txBody>
      </p:sp>
      <p:cxnSp>
        <p:nvCxnSpPr>
          <p:cNvPr id="33" name="直線コネクタ 32">
            <a:extLst>
              <a:ext uri="{FF2B5EF4-FFF2-40B4-BE49-F238E27FC236}">
                <a16:creationId xmlns:a16="http://schemas.microsoft.com/office/drawing/2014/main" id="{95A6EB57-9A1C-B334-E632-8A316720BCF5}"/>
              </a:ext>
            </a:extLst>
          </p:cNvPr>
          <p:cNvCxnSpPr>
            <a:cxnSpLocks/>
          </p:cNvCxnSpPr>
          <p:nvPr/>
        </p:nvCxnSpPr>
        <p:spPr>
          <a:xfrm>
            <a:off x="4572000" y="1977039"/>
            <a:ext cx="0" cy="4281218"/>
          </a:xfrm>
          <a:prstGeom prst="line">
            <a:avLst/>
          </a:prstGeom>
          <a:ln w="28575">
            <a:solidFill>
              <a:srgbClr val="5077C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F603DDCB-F242-3B5B-7214-C92127DDB6FD}"/>
              </a:ext>
            </a:extLst>
          </p:cNvPr>
          <p:cNvCxnSpPr>
            <a:cxnSpLocks/>
          </p:cNvCxnSpPr>
          <p:nvPr/>
        </p:nvCxnSpPr>
        <p:spPr>
          <a:xfrm>
            <a:off x="555630" y="4020391"/>
            <a:ext cx="8106589" cy="0"/>
          </a:xfrm>
          <a:prstGeom prst="line">
            <a:avLst/>
          </a:prstGeom>
          <a:ln w="28575">
            <a:solidFill>
              <a:srgbClr val="5077C0"/>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DA89A103-A8A6-7089-5BCA-6A1F290850D6}"/>
              </a:ext>
            </a:extLst>
          </p:cNvPr>
          <p:cNvSpPr txBox="1"/>
          <p:nvPr/>
        </p:nvSpPr>
        <p:spPr>
          <a:xfrm>
            <a:off x="1066907" y="1952656"/>
            <a:ext cx="3647152"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ぴったりサイズで、</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つま先にゆとりのある靴を選ぶ　</a:t>
            </a:r>
          </a:p>
        </p:txBody>
      </p:sp>
      <p:sp>
        <p:nvSpPr>
          <p:cNvPr id="37" name="テキスト ボックス 36">
            <a:extLst>
              <a:ext uri="{FF2B5EF4-FFF2-40B4-BE49-F238E27FC236}">
                <a16:creationId xmlns:a16="http://schemas.microsoft.com/office/drawing/2014/main" id="{C250123C-58D2-EDD6-1C43-52C51057AC95}"/>
              </a:ext>
            </a:extLst>
          </p:cNvPr>
          <p:cNvSpPr txBox="1"/>
          <p:nvPr/>
        </p:nvSpPr>
        <p:spPr>
          <a:xfrm>
            <a:off x="555630" y="2644532"/>
            <a:ext cx="3741067"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まずは、靴のサイズが足にきちんと合っていることが基本です。立ったときに靴の中で足の指を上下に動かすことができること、また、歩いたときに足の指先が当たらないことを確認しましょう。</a:t>
            </a:r>
          </a:p>
        </p:txBody>
      </p:sp>
      <p:sp>
        <p:nvSpPr>
          <p:cNvPr id="39" name="テキスト ボックス 38">
            <a:extLst>
              <a:ext uri="{FF2B5EF4-FFF2-40B4-BE49-F238E27FC236}">
                <a16:creationId xmlns:a16="http://schemas.microsoft.com/office/drawing/2014/main" id="{8719F1D2-CF5B-B146-756B-F909085B4A6F}"/>
              </a:ext>
            </a:extLst>
          </p:cNvPr>
          <p:cNvSpPr txBox="1"/>
          <p:nvPr/>
        </p:nvSpPr>
        <p:spPr>
          <a:xfrm>
            <a:off x="5294778" y="1977039"/>
            <a:ext cx="2723823"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かかとがしっかりして、</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靴ひもタイプがよい</a:t>
            </a:r>
          </a:p>
        </p:txBody>
      </p:sp>
      <p:sp>
        <p:nvSpPr>
          <p:cNvPr id="40" name="テキスト ボックス 39">
            <a:extLst>
              <a:ext uri="{FF2B5EF4-FFF2-40B4-BE49-F238E27FC236}">
                <a16:creationId xmlns:a16="http://schemas.microsoft.com/office/drawing/2014/main" id="{AA0DFB5C-CCD5-8801-24B1-E24555003BB7}"/>
              </a:ext>
            </a:extLst>
          </p:cNvPr>
          <p:cNvSpPr txBox="1"/>
          <p:nvPr/>
        </p:nvSpPr>
        <p:spPr>
          <a:xfrm>
            <a:off x="4783501" y="2644532"/>
            <a:ext cx="3741067" cy="116955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かかとをしっかり包みこんでサポートする靴を履くと</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歩き方が安定します。靴ひもやベルトなどの留め具を緩みなく締めて履くと、足の指をしっかり使って歩けるようになります。</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2" name="テキスト ボックス 41">
            <a:extLst>
              <a:ext uri="{FF2B5EF4-FFF2-40B4-BE49-F238E27FC236}">
                <a16:creationId xmlns:a16="http://schemas.microsoft.com/office/drawing/2014/main" id="{588D6BB3-F431-348C-E421-835798D535DF}"/>
              </a:ext>
            </a:extLst>
          </p:cNvPr>
          <p:cNvSpPr txBox="1"/>
          <p:nvPr/>
        </p:nvSpPr>
        <p:spPr>
          <a:xfrm>
            <a:off x="1066907" y="4297621"/>
            <a:ext cx="18004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ヒールは低めに</a:t>
            </a:r>
          </a:p>
        </p:txBody>
      </p:sp>
      <p:sp>
        <p:nvSpPr>
          <p:cNvPr id="43" name="テキスト ボックス 42">
            <a:extLst>
              <a:ext uri="{FF2B5EF4-FFF2-40B4-BE49-F238E27FC236}">
                <a16:creationId xmlns:a16="http://schemas.microsoft.com/office/drawing/2014/main" id="{6BBEEB7C-2F14-BAA5-8F34-8CD1E66C7A2A}"/>
              </a:ext>
            </a:extLst>
          </p:cNvPr>
          <p:cNvSpPr txBox="1"/>
          <p:nvPr/>
        </p:nvSpPr>
        <p:spPr>
          <a:xfrm>
            <a:off x="555630" y="4873262"/>
            <a:ext cx="3741067"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ヒールが高い靴を履いて歩くと、歩行が不安定になる上、足の前方に大きな負担がかかります。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ヒールの高さは</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2-3㎝</a:t>
            </a: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までが、余計な負担がかかりにくい目安といわれています。</a:t>
            </a:r>
          </a:p>
        </p:txBody>
      </p:sp>
      <p:sp>
        <p:nvSpPr>
          <p:cNvPr id="45" name="テキスト ボックス 44">
            <a:extLst>
              <a:ext uri="{FF2B5EF4-FFF2-40B4-BE49-F238E27FC236}">
                <a16:creationId xmlns:a16="http://schemas.microsoft.com/office/drawing/2014/main" id="{D29F64EE-3091-6E66-F472-03F50AC5D379}"/>
              </a:ext>
            </a:extLst>
          </p:cNvPr>
          <p:cNvSpPr txBox="1"/>
          <p:nvPr/>
        </p:nvSpPr>
        <p:spPr>
          <a:xfrm>
            <a:off x="5294778" y="4317279"/>
            <a:ext cx="24929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5077C0"/>
                </a:solidFill>
                <a:effectLst/>
                <a:uLnTx/>
                <a:uFillTx/>
                <a:latin typeface="游ゴシック" panose="020B0400000000000000" pitchFamily="50" charset="-128"/>
                <a:ea typeface="游ゴシック" panose="020B0400000000000000" pitchFamily="50" charset="-128"/>
                <a:cs typeface="+mn-cs"/>
              </a:rPr>
              <a:t>必ず試着をしましょう</a:t>
            </a:r>
          </a:p>
        </p:txBody>
      </p:sp>
      <p:sp>
        <p:nvSpPr>
          <p:cNvPr id="46" name="テキスト ボックス 45">
            <a:extLst>
              <a:ext uri="{FF2B5EF4-FFF2-40B4-BE49-F238E27FC236}">
                <a16:creationId xmlns:a16="http://schemas.microsoft.com/office/drawing/2014/main" id="{5428807C-409B-AA58-00A5-C5ACEE7DCEB8}"/>
              </a:ext>
            </a:extLst>
          </p:cNvPr>
          <p:cNvSpPr txBox="1"/>
          <p:nvPr/>
        </p:nvSpPr>
        <p:spPr>
          <a:xfrm>
            <a:off x="4783501" y="4873262"/>
            <a:ext cx="3741067" cy="138499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購入の際には試着して店内を歩いてみて、足にきちんと合っているかどうかを確かめましょう。前後のサイズも含めて</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a:t>
            </a: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つのサイズを履いてみましょう。靴選びの専門家であるシューフィッターに相談するのもおすすめです。</a:t>
            </a:r>
          </a:p>
        </p:txBody>
      </p:sp>
      <p:sp>
        <p:nvSpPr>
          <p:cNvPr id="2" name="正方形/長方形 1">
            <a:extLst>
              <a:ext uri="{FF2B5EF4-FFF2-40B4-BE49-F238E27FC236}">
                <a16:creationId xmlns:a16="http://schemas.microsoft.com/office/drawing/2014/main" id="{4566260B-1170-DEF9-9092-52CC3D323F0F}"/>
              </a:ext>
            </a:extLst>
          </p:cNvPr>
          <p:cNvSpPr/>
          <p:nvPr/>
        </p:nvSpPr>
        <p:spPr>
          <a:xfrm>
            <a:off x="591766" y="2000304"/>
            <a:ext cx="511277" cy="511277"/>
          </a:xfrm>
          <a:prstGeom prst="rect">
            <a:avLst/>
          </a:prstGeom>
          <a:solidFill>
            <a:srgbClr val="507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58847ACF-2CC3-33E6-F27F-BF1F36BF6B4A}"/>
              </a:ext>
            </a:extLst>
          </p:cNvPr>
          <p:cNvSpPr txBox="1"/>
          <p:nvPr/>
        </p:nvSpPr>
        <p:spPr>
          <a:xfrm>
            <a:off x="575534" y="1978943"/>
            <a:ext cx="54373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 altLang="ja-JP" sz="1200" b="0" i="0" u="none" strike="noStrike" kern="1200" cap="none" spc="0" normalizeH="0" baseline="0" noProof="0" dirty="0">
                <a:ln>
                  <a:noFill/>
                </a:ln>
                <a:solidFill>
                  <a:srgbClr val="F7E27B"/>
                </a:solidFill>
                <a:effectLst/>
                <a:uLnTx/>
                <a:uFillTx/>
                <a:latin typeface="Calibri" panose="020F0502020204030204"/>
                <a:ea typeface="游ゴシック" panose="020B0400000000000000" pitchFamily="50" charset="-128"/>
                <a:cs typeface="+mn-cs"/>
              </a:rPr>
              <a:t>check</a:t>
            </a:r>
            <a:endParaRPr kumimoji="1" lang="ja-JP" altLang="en-US" sz="1200" b="0" i="0" u="none" strike="noStrike" kern="1200" cap="none" spc="0" normalizeH="0" baseline="0" noProof="0">
              <a:ln>
                <a:noFill/>
              </a:ln>
              <a:solidFill>
                <a:srgbClr val="F7E27B"/>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48D49CA9-776C-94D4-5CD9-EB2702218CD1}"/>
              </a:ext>
            </a:extLst>
          </p:cNvPr>
          <p:cNvSpPr txBox="1"/>
          <p:nvPr/>
        </p:nvSpPr>
        <p:spPr>
          <a:xfrm>
            <a:off x="666193" y="2072689"/>
            <a:ext cx="36740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 altLang="ja-JP" sz="2800" b="0" i="0" u="none" strike="noStrike" kern="1200" cap="none" spc="0" normalizeH="0" baseline="0" noProof="0" dirty="0">
                <a:ln>
                  <a:noFill/>
                </a:ln>
                <a:solidFill>
                  <a:srgbClr val="F7E27B"/>
                </a:solidFill>
                <a:effectLst/>
                <a:uLnTx/>
                <a:uFillTx/>
                <a:latin typeface="Calibri" panose="020F0502020204030204"/>
                <a:ea typeface="游ゴシック" panose="020B0400000000000000" pitchFamily="50" charset="-128"/>
                <a:cs typeface="+mn-cs"/>
              </a:rPr>
              <a:t>1</a:t>
            </a:r>
            <a:endParaRPr kumimoji="1" lang="ja-JP" altLang="en-US" sz="2800" b="0" i="0" u="none" strike="noStrike" kern="1200" cap="none" spc="0" normalizeH="0" baseline="0" noProof="0">
              <a:ln>
                <a:noFill/>
              </a:ln>
              <a:solidFill>
                <a:srgbClr val="F7E27B"/>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2CDD6F45-3D5A-79B9-1403-84C9F87C9C48}"/>
              </a:ext>
            </a:extLst>
          </p:cNvPr>
          <p:cNvSpPr/>
          <p:nvPr/>
        </p:nvSpPr>
        <p:spPr>
          <a:xfrm>
            <a:off x="591766" y="4213346"/>
            <a:ext cx="511277" cy="511277"/>
          </a:xfrm>
          <a:prstGeom prst="rect">
            <a:avLst/>
          </a:prstGeom>
          <a:solidFill>
            <a:srgbClr val="507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5E4A3D74-8BBA-37EA-3EAE-E7538D2E9F1F}"/>
              </a:ext>
            </a:extLst>
          </p:cNvPr>
          <p:cNvSpPr txBox="1"/>
          <p:nvPr/>
        </p:nvSpPr>
        <p:spPr>
          <a:xfrm>
            <a:off x="575534" y="4191985"/>
            <a:ext cx="54373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 altLang="ja-JP" sz="1200" b="0" i="0" u="none" strike="noStrike" kern="1200" cap="none" spc="0" normalizeH="0" baseline="0" noProof="0" dirty="0">
                <a:ln>
                  <a:noFill/>
                </a:ln>
                <a:solidFill>
                  <a:srgbClr val="F7E27B"/>
                </a:solidFill>
                <a:effectLst/>
                <a:uLnTx/>
                <a:uFillTx/>
                <a:latin typeface="Calibri" panose="020F0502020204030204"/>
                <a:ea typeface="游ゴシック" panose="020B0400000000000000" pitchFamily="50" charset="-128"/>
                <a:cs typeface="+mn-cs"/>
              </a:rPr>
              <a:t>check</a:t>
            </a:r>
            <a:endParaRPr kumimoji="1" lang="ja-JP" altLang="en-US" sz="1200" b="0" i="0" u="none" strike="noStrike" kern="1200" cap="none" spc="0" normalizeH="0" baseline="0" noProof="0">
              <a:ln>
                <a:noFill/>
              </a:ln>
              <a:solidFill>
                <a:srgbClr val="F7E27B"/>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60F6D80E-5BDB-920C-BBE8-090DC30F9723}"/>
              </a:ext>
            </a:extLst>
          </p:cNvPr>
          <p:cNvSpPr txBox="1"/>
          <p:nvPr/>
        </p:nvSpPr>
        <p:spPr>
          <a:xfrm>
            <a:off x="666193" y="4285731"/>
            <a:ext cx="36740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 altLang="ja-JP" sz="2800" b="0" i="0" u="none" strike="noStrike" kern="1200" cap="none" spc="0" normalizeH="0" baseline="0" noProof="0" dirty="0">
                <a:ln>
                  <a:noFill/>
                </a:ln>
                <a:solidFill>
                  <a:srgbClr val="F7E27B"/>
                </a:solidFill>
                <a:effectLst/>
                <a:uLnTx/>
                <a:uFillTx/>
                <a:latin typeface="Calibri" panose="020F0502020204030204"/>
                <a:ea typeface="游ゴシック" panose="020B0400000000000000" pitchFamily="50" charset="-128"/>
                <a:cs typeface="+mn-cs"/>
              </a:rPr>
              <a:t>3</a:t>
            </a:r>
            <a:endParaRPr kumimoji="1" lang="ja-JP" altLang="en-US" sz="2800" b="0" i="0" u="none" strike="noStrike" kern="1200" cap="none" spc="0" normalizeH="0" baseline="0" noProof="0">
              <a:ln>
                <a:noFill/>
              </a:ln>
              <a:solidFill>
                <a:srgbClr val="F7E27B"/>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4BEC897B-DC82-88BD-C524-94A98E4E0A27}"/>
              </a:ext>
            </a:extLst>
          </p:cNvPr>
          <p:cNvSpPr/>
          <p:nvPr/>
        </p:nvSpPr>
        <p:spPr>
          <a:xfrm>
            <a:off x="4803843" y="2000304"/>
            <a:ext cx="511277" cy="511277"/>
          </a:xfrm>
          <a:prstGeom prst="rect">
            <a:avLst/>
          </a:prstGeom>
          <a:solidFill>
            <a:srgbClr val="507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DF7D94EE-4C56-4528-679A-2B3E7A9D1021}"/>
              </a:ext>
            </a:extLst>
          </p:cNvPr>
          <p:cNvSpPr txBox="1"/>
          <p:nvPr/>
        </p:nvSpPr>
        <p:spPr>
          <a:xfrm>
            <a:off x="4787611" y="1978943"/>
            <a:ext cx="54373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 altLang="ja-JP" sz="1200" b="0" i="0" u="none" strike="noStrike" kern="1200" cap="none" spc="0" normalizeH="0" baseline="0" noProof="0" dirty="0">
                <a:ln>
                  <a:noFill/>
                </a:ln>
                <a:solidFill>
                  <a:srgbClr val="F7E27B"/>
                </a:solidFill>
                <a:effectLst/>
                <a:uLnTx/>
                <a:uFillTx/>
                <a:latin typeface="Calibri" panose="020F0502020204030204"/>
                <a:ea typeface="游ゴシック" panose="020B0400000000000000" pitchFamily="50" charset="-128"/>
                <a:cs typeface="+mn-cs"/>
              </a:rPr>
              <a:t>check</a:t>
            </a:r>
            <a:endParaRPr kumimoji="1" lang="ja-JP" altLang="en-US" sz="1200" b="0" i="0" u="none" strike="noStrike" kern="1200" cap="none" spc="0" normalizeH="0" baseline="0" noProof="0">
              <a:ln>
                <a:noFill/>
              </a:ln>
              <a:solidFill>
                <a:srgbClr val="F7E27B"/>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89AD8B4C-FE64-C682-62CD-44CD0E905294}"/>
              </a:ext>
            </a:extLst>
          </p:cNvPr>
          <p:cNvSpPr txBox="1"/>
          <p:nvPr/>
        </p:nvSpPr>
        <p:spPr>
          <a:xfrm>
            <a:off x="4878270" y="2072689"/>
            <a:ext cx="36740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 altLang="ja-JP" sz="2800" b="0" i="0" u="none" strike="noStrike" kern="1200" cap="none" spc="0" normalizeH="0" baseline="0" noProof="0" dirty="0">
                <a:ln>
                  <a:noFill/>
                </a:ln>
                <a:solidFill>
                  <a:srgbClr val="F7E27B"/>
                </a:solidFill>
                <a:effectLst/>
                <a:uLnTx/>
                <a:uFillTx/>
                <a:latin typeface="Calibri" panose="020F0502020204030204"/>
                <a:ea typeface="游ゴシック" panose="020B0400000000000000" pitchFamily="50" charset="-128"/>
                <a:cs typeface="+mn-cs"/>
              </a:rPr>
              <a:t>2</a:t>
            </a:r>
            <a:endParaRPr kumimoji="1" lang="ja-JP" altLang="en-US" sz="2800" b="0" i="0" u="none" strike="noStrike" kern="1200" cap="none" spc="0" normalizeH="0" baseline="0" noProof="0">
              <a:ln>
                <a:noFill/>
              </a:ln>
              <a:solidFill>
                <a:srgbClr val="F7E27B"/>
              </a:solidFill>
              <a:effectLst/>
              <a:uLnTx/>
              <a:uFillTx/>
              <a:latin typeface="Calibri"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B1527A2E-EBCD-1F8E-C966-5ED64EECD53B}"/>
              </a:ext>
            </a:extLst>
          </p:cNvPr>
          <p:cNvSpPr/>
          <p:nvPr/>
        </p:nvSpPr>
        <p:spPr>
          <a:xfrm>
            <a:off x="4803843" y="4213346"/>
            <a:ext cx="511277" cy="511277"/>
          </a:xfrm>
          <a:prstGeom prst="rect">
            <a:avLst/>
          </a:prstGeom>
          <a:solidFill>
            <a:srgbClr val="507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3BF183E6-994B-2855-6CC9-44704D261003}"/>
              </a:ext>
            </a:extLst>
          </p:cNvPr>
          <p:cNvSpPr txBox="1"/>
          <p:nvPr/>
        </p:nvSpPr>
        <p:spPr>
          <a:xfrm>
            <a:off x="4787611" y="4191985"/>
            <a:ext cx="54373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 altLang="ja-JP" sz="1200" b="0" i="0" u="none" strike="noStrike" kern="1200" cap="none" spc="0" normalizeH="0" baseline="0" noProof="0" dirty="0">
                <a:ln>
                  <a:noFill/>
                </a:ln>
                <a:solidFill>
                  <a:srgbClr val="F7E27B"/>
                </a:solidFill>
                <a:effectLst/>
                <a:uLnTx/>
                <a:uFillTx/>
                <a:latin typeface="Calibri" panose="020F0502020204030204"/>
                <a:ea typeface="游ゴシック" panose="020B0400000000000000" pitchFamily="50" charset="-128"/>
                <a:cs typeface="+mn-cs"/>
              </a:rPr>
              <a:t>check</a:t>
            </a:r>
            <a:endParaRPr kumimoji="1" lang="ja-JP" altLang="en-US" sz="1200" b="0" i="0" u="none" strike="noStrike" kern="1200" cap="none" spc="0" normalizeH="0" baseline="0" noProof="0">
              <a:ln>
                <a:noFill/>
              </a:ln>
              <a:solidFill>
                <a:srgbClr val="F7E27B"/>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F72160AD-66FA-FF00-C6D3-9BB3D625228C}"/>
              </a:ext>
            </a:extLst>
          </p:cNvPr>
          <p:cNvSpPr txBox="1"/>
          <p:nvPr/>
        </p:nvSpPr>
        <p:spPr>
          <a:xfrm>
            <a:off x="4878270" y="4285731"/>
            <a:ext cx="36740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 altLang="ja-JP" sz="2800" b="0" i="0" u="none" strike="noStrike" kern="1200" cap="none" spc="0" normalizeH="0" baseline="0" noProof="0" dirty="0">
                <a:ln>
                  <a:noFill/>
                </a:ln>
                <a:solidFill>
                  <a:srgbClr val="F7E27B"/>
                </a:solidFill>
                <a:effectLst/>
                <a:uLnTx/>
                <a:uFillTx/>
                <a:latin typeface="Calibri" panose="020F0502020204030204"/>
                <a:ea typeface="游ゴシック" panose="020B0400000000000000" pitchFamily="50" charset="-128"/>
                <a:cs typeface="+mn-cs"/>
              </a:rPr>
              <a:t>4</a:t>
            </a:r>
            <a:endParaRPr kumimoji="1" lang="ja-JP" altLang="en-US" sz="2800" b="0" i="0" u="none" strike="noStrike" kern="1200" cap="none" spc="0" normalizeH="0" baseline="0" noProof="0">
              <a:ln>
                <a:noFill/>
              </a:ln>
              <a:solidFill>
                <a:srgbClr val="F7E27B"/>
              </a:solidFill>
              <a:effectLst/>
              <a:uLnTx/>
              <a:uFillTx/>
              <a:latin typeface="Calibri"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F18B39A2-88B7-D6B5-3A2E-2A9589E99044}"/>
              </a:ext>
            </a:extLst>
          </p:cNvPr>
          <p:cNvPicPr>
            <a:picLocks noChangeAspect="1"/>
          </p:cNvPicPr>
          <p:nvPr/>
        </p:nvPicPr>
        <p:blipFill>
          <a:blip r:embed="rId3"/>
          <a:stretch>
            <a:fillRect/>
          </a:stretch>
        </p:blipFill>
        <p:spPr>
          <a:xfrm>
            <a:off x="7645102" y="350943"/>
            <a:ext cx="1728867" cy="2268528"/>
          </a:xfrm>
          <a:prstGeom prst="rect">
            <a:avLst/>
          </a:prstGeom>
        </p:spPr>
      </p:pic>
      <p:sp>
        <p:nvSpPr>
          <p:cNvPr id="5" name="テキスト ボックス 4">
            <a:extLst>
              <a:ext uri="{FF2B5EF4-FFF2-40B4-BE49-F238E27FC236}">
                <a16:creationId xmlns:a16="http://schemas.microsoft.com/office/drawing/2014/main" id="{8A184E17-6B65-A7E8-B8AD-9266DFD46A75}"/>
              </a:ext>
            </a:extLst>
          </p:cNvPr>
          <p:cNvSpPr txBox="1"/>
          <p:nvPr/>
        </p:nvSpPr>
        <p:spPr>
          <a:xfrm>
            <a:off x="4085439" y="6596390"/>
            <a:ext cx="505856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監修：ひかり在宅クリニック 皮膚科 今井亜希子 先生　制作：マルホ株式会社</a:t>
            </a:r>
          </a:p>
        </p:txBody>
      </p:sp>
    </p:spTree>
    <p:extLst>
      <p:ext uri="{BB962C8B-B14F-4D97-AF65-F5344CB8AC3E}">
        <p14:creationId xmlns:p14="http://schemas.microsoft.com/office/powerpoint/2010/main" val="1715179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455FFA7-97C5-3F57-AEEA-CDDDFE6F77C8}"/>
              </a:ext>
            </a:extLst>
          </p:cNvPr>
          <p:cNvPicPr>
            <a:picLocks noChangeAspect="1"/>
          </p:cNvPicPr>
          <p:nvPr/>
        </p:nvPicPr>
        <p:blipFill>
          <a:blip r:embed="rId2"/>
          <a:stretch>
            <a:fillRect/>
          </a:stretch>
        </p:blipFill>
        <p:spPr>
          <a:xfrm>
            <a:off x="0" y="0"/>
            <a:ext cx="9144000" cy="6858000"/>
          </a:xfrm>
          <a:prstGeom prst="rect">
            <a:avLst/>
          </a:prstGeom>
        </p:spPr>
      </p:pic>
      <p:sp>
        <p:nvSpPr>
          <p:cNvPr id="11" name="角丸四角形 10">
            <a:extLst>
              <a:ext uri="{FF2B5EF4-FFF2-40B4-BE49-F238E27FC236}">
                <a16:creationId xmlns:a16="http://schemas.microsoft.com/office/drawing/2014/main" id="{23A2F65E-E157-F1ED-A17E-DA392AE1EFCE}"/>
              </a:ext>
            </a:extLst>
          </p:cNvPr>
          <p:cNvSpPr/>
          <p:nvPr/>
        </p:nvSpPr>
        <p:spPr>
          <a:xfrm>
            <a:off x="2816206" y="915077"/>
            <a:ext cx="3511587" cy="473449"/>
          </a:xfrm>
          <a:prstGeom prst="roundRect">
            <a:avLst>
              <a:gd name="adj" fmla="val 20852"/>
            </a:avLst>
          </a:prstGeom>
          <a:solidFill>
            <a:srgbClr val="F7E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C7E61D07-5236-DBE9-C7A4-4A59B12C2E77}"/>
              </a:ext>
            </a:extLst>
          </p:cNvPr>
          <p:cNvSpPr txBox="1"/>
          <p:nvPr/>
        </p:nvSpPr>
        <p:spPr>
          <a:xfrm>
            <a:off x="3080952" y="981339"/>
            <a:ext cx="318548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5077C0"/>
                </a:solidFill>
                <a:effectLst/>
                <a:uLnTx/>
                <a:uFillTx/>
                <a:latin typeface="Calibri" panose="020F0502020204030204"/>
                <a:ea typeface="游ゴシック" panose="020B0400000000000000" pitchFamily="50" charset="-128"/>
                <a:cs typeface="+mn-cs"/>
              </a:rPr>
              <a:t>必ず立った状態でチェック！</a:t>
            </a:r>
          </a:p>
        </p:txBody>
      </p:sp>
      <p:pic>
        <p:nvPicPr>
          <p:cNvPr id="23" name="図 22">
            <a:extLst>
              <a:ext uri="{FF2B5EF4-FFF2-40B4-BE49-F238E27FC236}">
                <a16:creationId xmlns:a16="http://schemas.microsoft.com/office/drawing/2014/main" id="{487E0DE9-48C7-D58E-2F77-4AEB2E532D4C}"/>
              </a:ext>
            </a:extLst>
          </p:cNvPr>
          <p:cNvPicPr>
            <a:picLocks noChangeAspect="1"/>
          </p:cNvPicPr>
          <p:nvPr/>
        </p:nvPicPr>
        <p:blipFill>
          <a:blip r:embed="rId3"/>
          <a:stretch>
            <a:fillRect/>
          </a:stretch>
        </p:blipFill>
        <p:spPr>
          <a:xfrm>
            <a:off x="2334684" y="2110730"/>
            <a:ext cx="4603584" cy="3061354"/>
          </a:xfrm>
          <a:prstGeom prst="rect">
            <a:avLst/>
          </a:prstGeom>
        </p:spPr>
      </p:pic>
      <p:sp>
        <p:nvSpPr>
          <p:cNvPr id="3" name="テキスト ボックス 2">
            <a:extLst>
              <a:ext uri="{FF2B5EF4-FFF2-40B4-BE49-F238E27FC236}">
                <a16:creationId xmlns:a16="http://schemas.microsoft.com/office/drawing/2014/main" id="{3DB20305-8C50-6EEA-94D5-8F41F3C6091E}"/>
              </a:ext>
            </a:extLst>
          </p:cNvPr>
          <p:cNvSpPr txBox="1"/>
          <p:nvPr/>
        </p:nvSpPr>
        <p:spPr>
          <a:xfrm>
            <a:off x="1338428" y="1904561"/>
            <a:ext cx="2698175"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足が前に滑らないように、</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締め具（ひも・ベルトなど）が</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しっかり締まっている。</a:t>
            </a:r>
          </a:p>
        </p:txBody>
      </p:sp>
      <p:cxnSp>
        <p:nvCxnSpPr>
          <p:cNvPr id="38" name="直線コネクタ 37">
            <a:extLst>
              <a:ext uri="{FF2B5EF4-FFF2-40B4-BE49-F238E27FC236}">
                <a16:creationId xmlns:a16="http://schemas.microsoft.com/office/drawing/2014/main" id="{75183870-0995-7268-37FB-5DADFC14D489}"/>
              </a:ext>
            </a:extLst>
          </p:cNvPr>
          <p:cNvCxnSpPr>
            <a:cxnSpLocks/>
          </p:cNvCxnSpPr>
          <p:nvPr/>
        </p:nvCxnSpPr>
        <p:spPr>
          <a:xfrm>
            <a:off x="1031755" y="2335905"/>
            <a:ext cx="11158" cy="717087"/>
          </a:xfrm>
          <a:prstGeom prst="line">
            <a:avLst/>
          </a:prstGeom>
          <a:ln w="28575">
            <a:solidFill>
              <a:srgbClr val="F7E27B"/>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940BF500-A2E0-2906-A3F0-292C598F7B9D}"/>
              </a:ext>
            </a:extLst>
          </p:cNvPr>
          <p:cNvCxnSpPr>
            <a:cxnSpLocks/>
          </p:cNvCxnSpPr>
          <p:nvPr/>
        </p:nvCxnSpPr>
        <p:spPr>
          <a:xfrm flipV="1">
            <a:off x="1031755" y="3052992"/>
            <a:ext cx="2432827" cy="5117"/>
          </a:xfrm>
          <a:prstGeom prst="line">
            <a:avLst/>
          </a:prstGeom>
          <a:ln w="28575">
            <a:solidFill>
              <a:srgbClr val="F7E27B"/>
            </a:solidFill>
          </a:ln>
        </p:spPr>
        <p:style>
          <a:lnRef idx="1">
            <a:schemeClr val="accent1"/>
          </a:lnRef>
          <a:fillRef idx="0">
            <a:schemeClr val="accent1"/>
          </a:fillRef>
          <a:effectRef idx="0">
            <a:schemeClr val="accent1"/>
          </a:effectRef>
          <a:fontRef idx="minor">
            <a:schemeClr val="tx1"/>
          </a:fontRef>
        </p:style>
      </p:cxnSp>
      <p:pic>
        <p:nvPicPr>
          <p:cNvPr id="27" name="図 26">
            <a:extLst>
              <a:ext uri="{FF2B5EF4-FFF2-40B4-BE49-F238E27FC236}">
                <a16:creationId xmlns:a16="http://schemas.microsoft.com/office/drawing/2014/main" id="{9F1BDF45-1245-EAD6-A884-B1C751CF26B5}"/>
              </a:ext>
            </a:extLst>
          </p:cNvPr>
          <p:cNvPicPr>
            <a:picLocks noChangeAspect="1"/>
          </p:cNvPicPr>
          <p:nvPr/>
        </p:nvPicPr>
        <p:blipFill>
          <a:blip r:embed="rId4"/>
          <a:stretch>
            <a:fillRect/>
          </a:stretch>
        </p:blipFill>
        <p:spPr>
          <a:xfrm rot="3021997">
            <a:off x="3309764" y="3038281"/>
            <a:ext cx="855052" cy="533603"/>
          </a:xfrm>
          <a:prstGeom prst="rect">
            <a:avLst/>
          </a:prstGeom>
        </p:spPr>
      </p:pic>
      <p:sp>
        <p:nvSpPr>
          <p:cNvPr id="6" name="正方形/長方形 5">
            <a:extLst>
              <a:ext uri="{FF2B5EF4-FFF2-40B4-BE49-F238E27FC236}">
                <a16:creationId xmlns:a16="http://schemas.microsoft.com/office/drawing/2014/main" id="{30F50FB5-7F96-3A07-70D9-D545CAAE399D}"/>
              </a:ext>
            </a:extLst>
          </p:cNvPr>
          <p:cNvSpPr/>
          <p:nvPr/>
        </p:nvSpPr>
        <p:spPr>
          <a:xfrm>
            <a:off x="857839" y="1965757"/>
            <a:ext cx="370148" cy="370148"/>
          </a:xfrm>
          <a:prstGeom prst="rect">
            <a:avLst/>
          </a:prstGeom>
          <a:noFill/>
          <a:ln w="19050">
            <a:solidFill>
              <a:srgbClr val="5077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8" name="直線コネクタ 7">
            <a:extLst>
              <a:ext uri="{FF2B5EF4-FFF2-40B4-BE49-F238E27FC236}">
                <a16:creationId xmlns:a16="http://schemas.microsoft.com/office/drawing/2014/main" id="{75AF21E2-F507-F6D0-42A1-688AD924C633}"/>
              </a:ext>
            </a:extLst>
          </p:cNvPr>
          <p:cNvCxnSpPr>
            <a:cxnSpLocks/>
          </p:cNvCxnSpPr>
          <p:nvPr/>
        </p:nvCxnSpPr>
        <p:spPr>
          <a:xfrm>
            <a:off x="920175" y="2119555"/>
            <a:ext cx="78877" cy="108666"/>
          </a:xfrm>
          <a:prstGeom prst="line">
            <a:avLst/>
          </a:prstGeom>
          <a:ln w="28575">
            <a:solidFill>
              <a:srgbClr val="5077C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972E5C68-8901-5C7D-BEF3-2FB912AD424C}"/>
              </a:ext>
            </a:extLst>
          </p:cNvPr>
          <p:cNvCxnSpPr>
            <a:cxnSpLocks/>
          </p:cNvCxnSpPr>
          <p:nvPr/>
        </p:nvCxnSpPr>
        <p:spPr>
          <a:xfrm flipV="1">
            <a:off x="999052" y="1965757"/>
            <a:ext cx="291271" cy="26246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8" name="正方形/長方形 47">
            <a:extLst>
              <a:ext uri="{FF2B5EF4-FFF2-40B4-BE49-F238E27FC236}">
                <a16:creationId xmlns:a16="http://schemas.microsoft.com/office/drawing/2014/main" id="{1F1F36C1-1238-1338-E2BB-5F37FF18AD2F}"/>
              </a:ext>
            </a:extLst>
          </p:cNvPr>
          <p:cNvSpPr/>
          <p:nvPr/>
        </p:nvSpPr>
        <p:spPr>
          <a:xfrm>
            <a:off x="857839" y="3446536"/>
            <a:ext cx="370148" cy="370148"/>
          </a:xfrm>
          <a:prstGeom prst="rect">
            <a:avLst/>
          </a:prstGeom>
          <a:noFill/>
          <a:ln w="19050">
            <a:solidFill>
              <a:srgbClr val="5077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49" name="直線コネクタ 48">
            <a:extLst>
              <a:ext uri="{FF2B5EF4-FFF2-40B4-BE49-F238E27FC236}">
                <a16:creationId xmlns:a16="http://schemas.microsoft.com/office/drawing/2014/main" id="{680A0664-2728-BE04-E716-E8981969F760}"/>
              </a:ext>
            </a:extLst>
          </p:cNvPr>
          <p:cNvCxnSpPr>
            <a:cxnSpLocks/>
          </p:cNvCxnSpPr>
          <p:nvPr/>
        </p:nvCxnSpPr>
        <p:spPr>
          <a:xfrm>
            <a:off x="920175" y="3600334"/>
            <a:ext cx="78877" cy="108666"/>
          </a:xfrm>
          <a:prstGeom prst="line">
            <a:avLst/>
          </a:prstGeom>
          <a:ln w="28575">
            <a:solidFill>
              <a:srgbClr val="5077C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1715975A-38C0-FEAB-3045-C647ED17C4B8}"/>
              </a:ext>
            </a:extLst>
          </p:cNvPr>
          <p:cNvCxnSpPr>
            <a:cxnSpLocks/>
          </p:cNvCxnSpPr>
          <p:nvPr/>
        </p:nvCxnSpPr>
        <p:spPr>
          <a:xfrm flipV="1">
            <a:off x="999052" y="3446536"/>
            <a:ext cx="291271" cy="26246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1" name="テキスト ボックス 50">
            <a:extLst>
              <a:ext uri="{FF2B5EF4-FFF2-40B4-BE49-F238E27FC236}">
                <a16:creationId xmlns:a16="http://schemas.microsoft.com/office/drawing/2014/main" id="{3760B8D8-6D7D-B0C2-E951-4B572E9AF36F}"/>
              </a:ext>
            </a:extLst>
          </p:cNvPr>
          <p:cNvSpPr txBox="1"/>
          <p:nvPr/>
        </p:nvSpPr>
        <p:spPr>
          <a:xfrm>
            <a:off x="1338428" y="3393057"/>
            <a:ext cx="180049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靴のつま先の高さに</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余裕がある。</a:t>
            </a:r>
          </a:p>
        </p:txBody>
      </p:sp>
      <p:sp>
        <p:nvSpPr>
          <p:cNvPr id="55" name="テキスト ボックス 54">
            <a:extLst>
              <a:ext uri="{FF2B5EF4-FFF2-40B4-BE49-F238E27FC236}">
                <a16:creationId xmlns:a16="http://schemas.microsoft.com/office/drawing/2014/main" id="{080A02A4-1132-B9C6-4BEB-8B91191C5697}"/>
              </a:ext>
            </a:extLst>
          </p:cNvPr>
          <p:cNvSpPr txBox="1"/>
          <p:nvPr/>
        </p:nvSpPr>
        <p:spPr>
          <a:xfrm>
            <a:off x="1338428" y="5624109"/>
            <a:ext cx="233910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足の指がグーパーできる。</a:t>
            </a:r>
          </a:p>
        </p:txBody>
      </p:sp>
      <p:cxnSp>
        <p:nvCxnSpPr>
          <p:cNvPr id="56" name="直線コネクタ 55">
            <a:extLst>
              <a:ext uri="{FF2B5EF4-FFF2-40B4-BE49-F238E27FC236}">
                <a16:creationId xmlns:a16="http://schemas.microsoft.com/office/drawing/2014/main" id="{2714BA55-7EDD-3D4A-BB66-3003ED5E74FB}"/>
              </a:ext>
            </a:extLst>
          </p:cNvPr>
          <p:cNvCxnSpPr>
            <a:cxnSpLocks/>
            <a:endCxn id="52" idx="0"/>
          </p:cNvCxnSpPr>
          <p:nvPr/>
        </p:nvCxnSpPr>
        <p:spPr>
          <a:xfrm>
            <a:off x="1031755" y="4927315"/>
            <a:ext cx="11158" cy="661287"/>
          </a:xfrm>
          <a:prstGeom prst="line">
            <a:avLst/>
          </a:prstGeom>
          <a:ln w="28575">
            <a:solidFill>
              <a:srgbClr val="F7E27B"/>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7DE6BF6D-BCE5-8A22-BF84-DC168245FAB9}"/>
              </a:ext>
            </a:extLst>
          </p:cNvPr>
          <p:cNvCxnSpPr>
            <a:cxnSpLocks/>
          </p:cNvCxnSpPr>
          <p:nvPr/>
        </p:nvCxnSpPr>
        <p:spPr>
          <a:xfrm>
            <a:off x="1031755" y="4937709"/>
            <a:ext cx="754712" cy="0"/>
          </a:xfrm>
          <a:prstGeom prst="line">
            <a:avLst/>
          </a:prstGeom>
          <a:ln w="28575">
            <a:solidFill>
              <a:srgbClr val="F7E27B"/>
            </a:solidFill>
          </a:ln>
        </p:spPr>
        <p:style>
          <a:lnRef idx="1">
            <a:schemeClr val="accent1"/>
          </a:lnRef>
          <a:fillRef idx="0">
            <a:schemeClr val="accent1"/>
          </a:fillRef>
          <a:effectRef idx="0">
            <a:schemeClr val="accent1"/>
          </a:effectRef>
          <a:fontRef idx="minor">
            <a:schemeClr val="tx1"/>
          </a:fontRef>
        </p:style>
      </p:cxnSp>
      <p:pic>
        <p:nvPicPr>
          <p:cNvPr id="25" name="図 24">
            <a:extLst>
              <a:ext uri="{FF2B5EF4-FFF2-40B4-BE49-F238E27FC236}">
                <a16:creationId xmlns:a16="http://schemas.microsoft.com/office/drawing/2014/main" id="{B66B4CB1-9258-94D1-024E-C03F296445EB}"/>
              </a:ext>
            </a:extLst>
          </p:cNvPr>
          <p:cNvPicPr>
            <a:picLocks noChangeAspect="1"/>
          </p:cNvPicPr>
          <p:nvPr/>
        </p:nvPicPr>
        <p:blipFill>
          <a:blip r:embed="rId4"/>
          <a:stretch>
            <a:fillRect/>
          </a:stretch>
        </p:blipFill>
        <p:spPr>
          <a:xfrm>
            <a:off x="1658764" y="4638481"/>
            <a:ext cx="855052" cy="533603"/>
          </a:xfrm>
          <a:prstGeom prst="rect">
            <a:avLst/>
          </a:prstGeom>
        </p:spPr>
      </p:pic>
      <p:sp>
        <p:nvSpPr>
          <p:cNvPr id="52" name="正方形/長方形 51">
            <a:extLst>
              <a:ext uri="{FF2B5EF4-FFF2-40B4-BE49-F238E27FC236}">
                <a16:creationId xmlns:a16="http://schemas.microsoft.com/office/drawing/2014/main" id="{12F86837-3877-DFC5-CC33-2326EF225B41}"/>
              </a:ext>
            </a:extLst>
          </p:cNvPr>
          <p:cNvSpPr/>
          <p:nvPr/>
        </p:nvSpPr>
        <p:spPr>
          <a:xfrm>
            <a:off x="857839" y="5588602"/>
            <a:ext cx="370148" cy="370148"/>
          </a:xfrm>
          <a:prstGeom prst="rect">
            <a:avLst/>
          </a:prstGeom>
          <a:noFill/>
          <a:ln w="19050">
            <a:solidFill>
              <a:srgbClr val="5077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53" name="直線コネクタ 52">
            <a:extLst>
              <a:ext uri="{FF2B5EF4-FFF2-40B4-BE49-F238E27FC236}">
                <a16:creationId xmlns:a16="http://schemas.microsoft.com/office/drawing/2014/main" id="{A11606D5-1195-65C1-043B-177E8D0757A0}"/>
              </a:ext>
            </a:extLst>
          </p:cNvPr>
          <p:cNvCxnSpPr>
            <a:cxnSpLocks/>
          </p:cNvCxnSpPr>
          <p:nvPr/>
        </p:nvCxnSpPr>
        <p:spPr>
          <a:xfrm>
            <a:off x="920175" y="5742400"/>
            <a:ext cx="78877" cy="108666"/>
          </a:xfrm>
          <a:prstGeom prst="line">
            <a:avLst/>
          </a:prstGeom>
          <a:ln w="28575">
            <a:solidFill>
              <a:srgbClr val="5077C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AAB0B8B1-98D1-EEBD-2064-E242622B3C65}"/>
              </a:ext>
            </a:extLst>
          </p:cNvPr>
          <p:cNvCxnSpPr>
            <a:cxnSpLocks/>
          </p:cNvCxnSpPr>
          <p:nvPr/>
        </p:nvCxnSpPr>
        <p:spPr>
          <a:xfrm flipV="1">
            <a:off x="999052" y="5588602"/>
            <a:ext cx="291271" cy="26246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9B4E3EDC-1614-54B4-57E8-B51EE9A07E7B}"/>
              </a:ext>
            </a:extLst>
          </p:cNvPr>
          <p:cNvSpPr txBox="1"/>
          <p:nvPr/>
        </p:nvSpPr>
        <p:spPr>
          <a:xfrm>
            <a:off x="4854999" y="5404344"/>
            <a:ext cx="2159566" cy="738664"/>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足のかかとが</a:t>
            </a: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靴のかかと（ヒール）に</a:t>
            </a: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ぴったり合っている。</a:t>
            </a:r>
          </a:p>
        </p:txBody>
      </p:sp>
      <p:cxnSp>
        <p:nvCxnSpPr>
          <p:cNvPr id="64" name="直線コネクタ 63">
            <a:extLst>
              <a:ext uri="{FF2B5EF4-FFF2-40B4-BE49-F238E27FC236}">
                <a16:creationId xmlns:a16="http://schemas.microsoft.com/office/drawing/2014/main" id="{01DAB7E7-7351-39F9-9D48-397E6D83D711}"/>
              </a:ext>
            </a:extLst>
          </p:cNvPr>
          <p:cNvCxnSpPr>
            <a:cxnSpLocks/>
          </p:cNvCxnSpPr>
          <p:nvPr/>
        </p:nvCxnSpPr>
        <p:spPr>
          <a:xfrm>
            <a:off x="7347889" y="4927315"/>
            <a:ext cx="11158" cy="661287"/>
          </a:xfrm>
          <a:prstGeom prst="line">
            <a:avLst/>
          </a:prstGeom>
          <a:ln w="28575">
            <a:solidFill>
              <a:srgbClr val="F7E27B"/>
            </a:solidFill>
          </a:ln>
        </p:spPr>
        <p:style>
          <a:lnRef idx="1">
            <a:schemeClr val="accent1"/>
          </a:lnRef>
          <a:fillRef idx="0">
            <a:schemeClr val="accent1"/>
          </a:fillRef>
          <a:effectRef idx="0">
            <a:schemeClr val="accent1"/>
          </a:effectRef>
          <a:fontRef idx="minor">
            <a:schemeClr val="tx1"/>
          </a:fontRef>
        </p:style>
      </p:cxnSp>
      <p:pic>
        <p:nvPicPr>
          <p:cNvPr id="26" name="図 25">
            <a:extLst>
              <a:ext uri="{FF2B5EF4-FFF2-40B4-BE49-F238E27FC236}">
                <a16:creationId xmlns:a16="http://schemas.microsoft.com/office/drawing/2014/main" id="{B63EF3BC-7279-1E58-25A2-7FD0E640BA53}"/>
              </a:ext>
            </a:extLst>
          </p:cNvPr>
          <p:cNvPicPr>
            <a:picLocks noChangeAspect="1"/>
          </p:cNvPicPr>
          <p:nvPr/>
        </p:nvPicPr>
        <p:blipFill>
          <a:blip r:embed="rId4"/>
          <a:stretch>
            <a:fillRect/>
          </a:stretch>
        </p:blipFill>
        <p:spPr>
          <a:xfrm flipH="1">
            <a:off x="6758555" y="4638481"/>
            <a:ext cx="855052" cy="533603"/>
          </a:xfrm>
          <a:prstGeom prst="rect">
            <a:avLst/>
          </a:prstGeom>
        </p:spPr>
      </p:pic>
      <p:sp>
        <p:nvSpPr>
          <p:cNvPr id="61" name="正方形/長方形 60">
            <a:extLst>
              <a:ext uri="{FF2B5EF4-FFF2-40B4-BE49-F238E27FC236}">
                <a16:creationId xmlns:a16="http://schemas.microsoft.com/office/drawing/2014/main" id="{3C4A2250-D211-9F3A-C91C-D3181212C951}"/>
              </a:ext>
            </a:extLst>
          </p:cNvPr>
          <p:cNvSpPr/>
          <p:nvPr/>
        </p:nvSpPr>
        <p:spPr>
          <a:xfrm>
            <a:off x="7157039" y="5588602"/>
            <a:ext cx="370148" cy="370148"/>
          </a:xfrm>
          <a:prstGeom prst="rect">
            <a:avLst/>
          </a:prstGeom>
          <a:noFill/>
          <a:ln w="19050">
            <a:solidFill>
              <a:srgbClr val="5077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62" name="直線コネクタ 61">
            <a:extLst>
              <a:ext uri="{FF2B5EF4-FFF2-40B4-BE49-F238E27FC236}">
                <a16:creationId xmlns:a16="http://schemas.microsoft.com/office/drawing/2014/main" id="{CE1B1D03-D10D-68E1-9658-2142727CF3AB}"/>
              </a:ext>
            </a:extLst>
          </p:cNvPr>
          <p:cNvCxnSpPr>
            <a:cxnSpLocks/>
          </p:cNvCxnSpPr>
          <p:nvPr/>
        </p:nvCxnSpPr>
        <p:spPr>
          <a:xfrm>
            <a:off x="7219375" y="5742400"/>
            <a:ext cx="78877" cy="108666"/>
          </a:xfrm>
          <a:prstGeom prst="line">
            <a:avLst/>
          </a:prstGeom>
          <a:ln w="28575">
            <a:solidFill>
              <a:srgbClr val="5077C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E780DD42-F259-AD13-2235-F26B743E8C80}"/>
              </a:ext>
            </a:extLst>
          </p:cNvPr>
          <p:cNvCxnSpPr>
            <a:cxnSpLocks/>
          </p:cNvCxnSpPr>
          <p:nvPr/>
        </p:nvCxnSpPr>
        <p:spPr>
          <a:xfrm flipV="1">
            <a:off x="7298252" y="5588602"/>
            <a:ext cx="291271" cy="26246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B4723F09-C2F2-5390-690B-967A723B69ED}"/>
              </a:ext>
            </a:extLst>
          </p:cNvPr>
          <p:cNvSpPr/>
          <p:nvPr/>
        </p:nvSpPr>
        <p:spPr>
          <a:xfrm>
            <a:off x="7157039" y="2100335"/>
            <a:ext cx="370148" cy="370148"/>
          </a:xfrm>
          <a:prstGeom prst="rect">
            <a:avLst/>
          </a:prstGeom>
          <a:noFill/>
          <a:ln w="19050">
            <a:solidFill>
              <a:srgbClr val="5077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67" name="直線コネクタ 66">
            <a:extLst>
              <a:ext uri="{FF2B5EF4-FFF2-40B4-BE49-F238E27FC236}">
                <a16:creationId xmlns:a16="http://schemas.microsoft.com/office/drawing/2014/main" id="{E29400D2-FC30-8F9C-264A-53B21BFD7573}"/>
              </a:ext>
            </a:extLst>
          </p:cNvPr>
          <p:cNvCxnSpPr>
            <a:cxnSpLocks/>
          </p:cNvCxnSpPr>
          <p:nvPr/>
        </p:nvCxnSpPr>
        <p:spPr>
          <a:xfrm>
            <a:off x="7219375" y="2254133"/>
            <a:ext cx="78877" cy="108666"/>
          </a:xfrm>
          <a:prstGeom prst="line">
            <a:avLst/>
          </a:prstGeom>
          <a:ln w="28575">
            <a:solidFill>
              <a:srgbClr val="5077C0"/>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FD2ADE90-D4E0-C893-48DD-1E55AAF3B20C}"/>
              </a:ext>
            </a:extLst>
          </p:cNvPr>
          <p:cNvCxnSpPr>
            <a:cxnSpLocks/>
          </p:cNvCxnSpPr>
          <p:nvPr/>
        </p:nvCxnSpPr>
        <p:spPr>
          <a:xfrm flipV="1">
            <a:off x="7298252" y="2100335"/>
            <a:ext cx="291271" cy="26246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7B9D2829-BB93-DCBE-C740-A61130A4A8AF}"/>
              </a:ext>
            </a:extLst>
          </p:cNvPr>
          <p:cNvCxnSpPr>
            <a:cxnSpLocks/>
          </p:cNvCxnSpPr>
          <p:nvPr/>
        </p:nvCxnSpPr>
        <p:spPr>
          <a:xfrm>
            <a:off x="6831422" y="3058109"/>
            <a:ext cx="522046" cy="0"/>
          </a:xfrm>
          <a:prstGeom prst="line">
            <a:avLst/>
          </a:prstGeom>
          <a:ln w="28575">
            <a:solidFill>
              <a:srgbClr val="F7E27B"/>
            </a:solidFill>
          </a:ln>
        </p:spPr>
        <p:style>
          <a:lnRef idx="1">
            <a:schemeClr val="accent1"/>
          </a:lnRef>
          <a:fillRef idx="0">
            <a:schemeClr val="accent1"/>
          </a:fillRef>
          <a:effectRef idx="0">
            <a:schemeClr val="accent1"/>
          </a:effectRef>
          <a:fontRef idx="minor">
            <a:schemeClr val="tx1"/>
          </a:fontRef>
        </p:style>
      </p:cxnSp>
      <p:pic>
        <p:nvPicPr>
          <p:cNvPr id="65" name="図 64">
            <a:extLst>
              <a:ext uri="{FF2B5EF4-FFF2-40B4-BE49-F238E27FC236}">
                <a16:creationId xmlns:a16="http://schemas.microsoft.com/office/drawing/2014/main" id="{FCB53278-2C3D-6505-19C4-FD2010E60B3E}"/>
              </a:ext>
            </a:extLst>
          </p:cNvPr>
          <p:cNvPicPr>
            <a:picLocks noChangeAspect="1"/>
          </p:cNvPicPr>
          <p:nvPr/>
        </p:nvPicPr>
        <p:blipFill>
          <a:blip r:embed="rId4"/>
          <a:stretch>
            <a:fillRect/>
          </a:stretch>
        </p:blipFill>
        <p:spPr>
          <a:xfrm rot="19521954" flipH="1">
            <a:off x="6172016" y="2979698"/>
            <a:ext cx="855052" cy="533603"/>
          </a:xfrm>
          <a:prstGeom prst="rect">
            <a:avLst/>
          </a:prstGeom>
        </p:spPr>
      </p:pic>
      <p:cxnSp>
        <p:nvCxnSpPr>
          <p:cNvPr id="71" name="直線コネクタ 70">
            <a:extLst>
              <a:ext uri="{FF2B5EF4-FFF2-40B4-BE49-F238E27FC236}">
                <a16:creationId xmlns:a16="http://schemas.microsoft.com/office/drawing/2014/main" id="{8A111A40-0072-1C79-12E7-071879E2D2F8}"/>
              </a:ext>
            </a:extLst>
          </p:cNvPr>
          <p:cNvCxnSpPr>
            <a:cxnSpLocks/>
          </p:cNvCxnSpPr>
          <p:nvPr/>
        </p:nvCxnSpPr>
        <p:spPr>
          <a:xfrm>
            <a:off x="7350580" y="2484587"/>
            <a:ext cx="0" cy="568405"/>
          </a:xfrm>
          <a:prstGeom prst="line">
            <a:avLst/>
          </a:prstGeom>
          <a:ln w="28575">
            <a:solidFill>
              <a:srgbClr val="F7E27B"/>
            </a:solidFill>
          </a:ln>
        </p:spPr>
        <p:style>
          <a:lnRef idx="1">
            <a:schemeClr val="accent1"/>
          </a:lnRef>
          <a:fillRef idx="0">
            <a:schemeClr val="accent1"/>
          </a:fillRef>
          <a:effectRef idx="0">
            <a:schemeClr val="accent1"/>
          </a:effectRef>
          <a:fontRef idx="minor">
            <a:schemeClr val="tx1"/>
          </a:fontRef>
        </p:style>
      </p:cxnSp>
      <p:sp>
        <p:nvSpPr>
          <p:cNvPr id="74" name="テキスト ボックス 73">
            <a:extLst>
              <a:ext uri="{FF2B5EF4-FFF2-40B4-BE49-F238E27FC236}">
                <a16:creationId xmlns:a16="http://schemas.microsoft.com/office/drawing/2014/main" id="{12643FE1-0E66-07BA-14A4-B2EBBAB029AF}"/>
              </a:ext>
            </a:extLst>
          </p:cNvPr>
          <p:cNvSpPr txBox="1"/>
          <p:nvPr/>
        </p:nvSpPr>
        <p:spPr>
          <a:xfrm>
            <a:off x="6533824" y="1488057"/>
            <a:ext cx="215956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外側のくるぶしが靴に</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当たらずに履けている。</a:t>
            </a:r>
          </a:p>
        </p:txBody>
      </p:sp>
      <p:sp>
        <p:nvSpPr>
          <p:cNvPr id="4" name="テキスト ボックス 3">
            <a:extLst>
              <a:ext uri="{FF2B5EF4-FFF2-40B4-BE49-F238E27FC236}">
                <a16:creationId xmlns:a16="http://schemas.microsoft.com/office/drawing/2014/main" id="{B3803F77-0A0B-8E44-BBDA-78287E8B85F6}"/>
              </a:ext>
            </a:extLst>
          </p:cNvPr>
          <p:cNvSpPr txBox="1"/>
          <p:nvPr/>
        </p:nvSpPr>
        <p:spPr>
          <a:xfrm>
            <a:off x="4085439" y="6596390"/>
            <a:ext cx="505856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監修：ひかり在宅クリニック 皮膚科 今井亜希子 先生　制作：マルホ株式会社</a:t>
            </a:r>
          </a:p>
        </p:txBody>
      </p:sp>
    </p:spTree>
    <p:extLst>
      <p:ext uri="{BB962C8B-B14F-4D97-AF65-F5344CB8AC3E}">
        <p14:creationId xmlns:p14="http://schemas.microsoft.com/office/powerpoint/2010/main" val="345025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A79F6D4-E524-E5D2-B3F6-9D69F403618B}"/>
              </a:ext>
            </a:extLst>
          </p:cNvPr>
          <p:cNvPicPr>
            <a:picLocks noChangeAspect="1"/>
          </p:cNvPicPr>
          <p:nvPr/>
        </p:nvPicPr>
        <p:blipFill>
          <a:blip r:embed="rId2"/>
          <a:stretch>
            <a:fillRect/>
          </a:stretch>
        </p:blipFill>
        <p:spPr>
          <a:xfrm>
            <a:off x="0" y="0"/>
            <a:ext cx="9144000" cy="6858000"/>
          </a:xfrm>
          <a:prstGeom prst="rect">
            <a:avLst/>
          </a:prstGeom>
        </p:spPr>
      </p:pic>
      <p:sp>
        <p:nvSpPr>
          <p:cNvPr id="29" name="正方形/長方形 28">
            <a:extLst>
              <a:ext uri="{FF2B5EF4-FFF2-40B4-BE49-F238E27FC236}">
                <a16:creationId xmlns:a16="http://schemas.microsoft.com/office/drawing/2014/main" id="{366E3E09-9AAB-98BE-65B5-861D03C854F7}"/>
              </a:ext>
            </a:extLst>
          </p:cNvPr>
          <p:cNvSpPr/>
          <p:nvPr/>
        </p:nvSpPr>
        <p:spPr>
          <a:xfrm>
            <a:off x="1151792" y="1399031"/>
            <a:ext cx="6796686" cy="220721"/>
          </a:xfrm>
          <a:prstGeom prst="rect">
            <a:avLst/>
          </a:prstGeom>
          <a:solidFill>
            <a:srgbClr val="F7E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F2339C7D-4776-74D0-487A-D77FD869997C}"/>
              </a:ext>
            </a:extLst>
          </p:cNvPr>
          <p:cNvSpPr txBox="1"/>
          <p:nvPr/>
        </p:nvSpPr>
        <p:spPr>
          <a:xfrm>
            <a:off x="1233092" y="1065755"/>
            <a:ext cx="6677815"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000" b="1" i="0" u="none" strike="noStrike" kern="1200" cap="none" spc="0" normalizeH="0" baseline="0" noProof="0">
                <a:ln>
                  <a:noFill/>
                </a:ln>
                <a:solidFill>
                  <a:srgbClr val="5077C0"/>
                </a:solidFill>
                <a:effectLst/>
                <a:uLnTx/>
                <a:uFillTx/>
                <a:latin typeface="Calibri" panose="020F0502020204030204"/>
                <a:ea typeface="游ゴシック" panose="020B0400000000000000" pitchFamily="50" charset="-128"/>
                <a:cs typeface="+mn-cs"/>
              </a:rPr>
              <a:t>かかとを合わせ、靴ひもをしっかりと</a:t>
            </a:r>
          </a:p>
        </p:txBody>
      </p:sp>
      <p:pic>
        <p:nvPicPr>
          <p:cNvPr id="11" name="図 10">
            <a:extLst>
              <a:ext uri="{FF2B5EF4-FFF2-40B4-BE49-F238E27FC236}">
                <a16:creationId xmlns:a16="http://schemas.microsoft.com/office/drawing/2014/main" id="{A6D5D3D4-C14E-34BD-B226-C21685EB13BD}"/>
              </a:ext>
            </a:extLst>
          </p:cNvPr>
          <p:cNvPicPr>
            <a:picLocks noChangeAspect="1"/>
          </p:cNvPicPr>
          <p:nvPr/>
        </p:nvPicPr>
        <p:blipFill>
          <a:blip r:embed="rId3"/>
          <a:stretch>
            <a:fillRect/>
          </a:stretch>
        </p:blipFill>
        <p:spPr>
          <a:xfrm>
            <a:off x="5041539" y="1783050"/>
            <a:ext cx="3764531" cy="2967978"/>
          </a:xfrm>
          <a:prstGeom prst="rect">
            <a:avLst/>
          </a:prstGeom>
        </p:spPr>
      </p:pic>
      <p:sp>
        <p:nvSpPr>
          <p:cNvPr id="8" name="テキスト ボックス 7">
            <a:extLst>
              <a:ext uri="{FF2B5EF4-FFF2-40B4-BE49-F238E27FC236}">
                <a16:creationId xmlns:a16="http://schemas.microsoft.com/office/drawing/2014/main" id="{ECD7A60B-AF36-575A-705D-4C7DF84E6959}"/>
              </a:ext>
            </a:extLst>
          </p:cNvPr>
          <p:cNvSpPr txBox="1"/>
          <p:nvPr/>
        </p:nvSpPr>
        <p:spPr>
          <a:xfrm>
            <a:off x="690476" y="2939072"/>
            <a:ext cx="7776868" cy="285317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7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靴を履くときは、最初に足と靴のかかとを</a:t>
            </a:r>
            <a:endParaRPr kumimoji="1" lang="en-US" altLang="ja-JP" sz="17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7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ぴったり合わせましょう。</a:t>
            </a: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7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椅子や段差に腰かけ、靴のかかとを床にトントンと</a:t>
            </a:r>
            <a:endParaRPr kumimoji="1" lang="en-US" altLang="ja-JP" sz="17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7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軽く打つようにすると無理なく履くことができます。</a:t>
            </a:r>
            <a:endParaRPr kumimoji="1" lang="en-US" altLang="ja-JP" sz="17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7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その後に、靴ひもやベルトをしっかりと締めます。</a:t>
            </a:r>
            <a:endParaRPr kumimoji="1" lang="en-US" altLang="ja-JP" sz="17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7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立ち上がってみて、ひもがきつ過ぎたりゆる過ぎたりせず、足の甲にフィットしていることを確認してから、出かけましょう。</a:t>
            </a:r>
          </a:p>
        </p:txBody>
      </p:sp>
      <p:sp>
        <p:nvSpPr>
          <p:cNvPr id="2" name="テキスト ボックス 1">
            <a:extLst>
              <a:ext uri="{FF2B5EF4-FFF2-40B4-BE49-F238E27FC236}">
                <a16:creationId xmlns:a16="http://schemas.microsoft.com/office/drawing/2014/main" id="{D4E2D614-ECB4-699E-960A-E9D984A4CC1E}"/>
              </a:ext>
            </a:extLst>
          </p:cNvPr>
          <p:cNvSpPr txBox="1"/>
          <p:nvPr/>
        </p:nvSpPr>
        <p:spPr>
          <a:xfrm>
            <a:off x="2640414" y="410005"/>
            <a:ext cx="381944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srgbClr val="5077C0"/>
                </a:solidFill>
                <a:effectLst/>
                <a:uLnTx/>
                <a:uFillTx/>
                <a:latin typeface="Calibri" panose="020F0502020204030204"/>
                <a:ea typeface="游ゴシック" panose="020B0400000000000000" pitchFamily="50" charset="-128"/>
                <a:cs typeface="+mn-cs"/>
              </a:rPr>
              <a:t>靴を履くときは</a:t>
            </a:r>
          </a:p>
        </p:txBody>
      </p:sp>
      <p:sp>
        <p:nvSpPr>
          <p:cNvPr id="4" name="テキスト ボックス 3">
            <a:extLst>
              <a:ext uri="{FF2B5EF4-FFF2-40B4-BE49-F238E27FC236}">
                <a16:creationId xmlns:a16="http://schemas.microsoft.com/office/drawing/2014/main" id="{713A28AF-5B17-5890-7547-0EAAA1D5024E}"/>
              </a:ext>
            </a:extLst>
          </p:cNvPr>
          <p:cNvSpPr txBox="1"/>
          <p:nvPr/>
        </p:nvSpPr>
        <p:spPr>
          <a:xfrm>
            <a:off x="4085439" y="6596390"/>
            <a:ext cx="505856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監修：ひかり在宅クリニック 皮膚科 今井亜希子 先生　制作：マルホ株式会社</a:t>
            </a:r>
          </a:p>
        </p:txBody>
      </p:sp>
    </p:spTree>
    <p:extLst>
      <p:ext uri="{BB962C8B-B14F-4D97-AF65-F5344CB8AC3E}">
        <p14:creationId xmlns:p14="http://schemas.microsoft.com/office/powerpoint/2010/main" val="3273989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673C75A-0F79-A568-8140-B1FC1A41DE31}"/>
              </a:ext>
            </a:extLst>
          </p:cNvPr>
          <p:cNvPicPr>
            <a:picLocks noChangeAspect="1"/>
          </p:cNvPicPr>
          <p:nvPr/>
        </p:nvPicPr>
        <p:blipFill>
          <a:blip r:embed="rId2"/>
          <a:stretch>
            <a:fillRect/>
          </a:stretch>
        </p:blipFill>
        <p:spPr>
          <a:xfrm>
            <a:off x="0" y="0"/>
            <a:ext cx="9144000" cy="6858000"/>
          </a:xfrm>
          <a:prstGeom prst="rect">
            <a:avLst/>
          </a:prstGeom>
        </p:spPr>
      </p:pic>
      <p:sp>
        <p:nvSpPr>
          <p:cNvPr id="29" name="正方形/長方形 28">
            <a:extLst>
              <a:ext uri="{FF2B5EF4-FFF2-40B4-BE49-F238E27FC236}">
                <a16:creationId xmlns:a16="http://schemas.microsoft.com/office/drawing/2014/main" id="{366E3E09-9AAB-98BE-65B5-861D03C854F7}"/>
              </a:ext>
            </a:extLst>
          </p:cNvPr>
          <p:cNvSpPr/>
          <p:nvPr/>
        </p:nvSpPr>
        <p:spPr>
          <a:xfrm>
            <a:off x="874026" y="1399031"/>
            <a:ext cx="7258002" cy="235702"/>
          </a:xfrm>
          <a:prstGeom prst="rect">
            <a:avLst/>
          </a:prstGeom>
          <a:solidFill>
            <a:srgbClr val="F7E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F2339C7D-4776-74D0-487A-D77FD869997C}"/>
              </a:ext>
            </a:extLst>
          </p:cNvPr>
          <p:cNvSpPr txBox="1"/>
          <p:nvPr/>
        </p:nvSpPr>
        <p:spPr>
          <a:xfrm>
            <a:off x="1025792" y="1065755"/>
            <a:ext cx="7106236"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000" b="1" i="0" u="none" strike="noStrike" kern="1200" cap="none" spc="0" normalizeH="0" baseline="0" noProof="0">
                <a:ln>
                  <a:noFill/>
                </a:ln>
                <a:solidFill>
                  <a:srgbClr val="5077C0"/>
                </a:solidFill>
                <a:effectLst/>
                <a:uLnTx/>
                <a:uFillTx/>
                <a:latin typeface="Calibri" panose="020F0502020204030204"/>
                <a:ea typeface="游ゴシック" panose="020B0400000000000000" pitchFamily="50" charset="-128"/>
                <a:cs typeface="+mn-cs"/>
              </a:rPr>
              <a:t>背筋を伸ばして腕を前後に大きく振って</a:t>
            </a:r>
          </a:p>
        </p:txBody>
      </p:sp>
      <p:sp>
        <p:nvSpPr>
          <p:cNvPr id="8" name="テキスト ボックス 7">
            <a:extLst>
              <a:ext uri="{FF2B5EF4-FFF2-40B4-BE49-F238E27FC236}">
                <a16:creationId xmlns:a16="http://schemas.microsoft.com/office/drawing/2014/main" id="{ECD7A60B-AF36-575A-705D-4C7DF84E6959}"/>
              </a:ext>
            </a:extLst>
          </p:cNvPr>
          <p:cNvSpPr txBox="1"/>
          <p:nvPr/>
        </p:nvSpPr>
        <p:spPr>
          <a:xfrm>
            <a:off x="699620" y="1927204"/>
            <a:ext cx="4814212" cy="397980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7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歩くときには、かかとで着地して、足のうらの外から内へ、最後に親指が地面を離れるというように重心が動くのが理想的です。</a:t>
            </a:r>
            <a:endParaRPr kumimoji="1" lang="en-US" altLang="ja-JP" sz="17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7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背筋を伸ばして、腕を前後に、特に後ろに大きく振って歩くように意識すると、歩き方が自然に良くなります。</a:t>
            </a:r>
            <a:endParaRPr kumimoji="1" lang="en-US" altLang="ja-JP" sz="17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7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歩き方が改善すると足の指が地面をしっかりとらえられるようになり、巻き爪を含めた足のトラブルの予防にもつながるのです。正しい歩き方を習慣づけるようにしましょう。</a:t>
            </a:r>
          </a:p>
        </p:txBody>
      </p:sp>
      <p:pic>
        <p:nvPicPr>
          <p:cNvPr id="3" name="図 2">
            <a:extLst>
              <a:ext uri="{FF2B5EF4-FFF2-40B4-BE49-F238E27FC236}">
                <a16:creationId xmlns:a16="http://schemas.microsoft.com/office/drawing/2014/main" id="{EE7628C2-F108-6851-337B-D834FD4AA540}"/>
              </a:ext>
            </a:extLst>
          </p:cNvPr>
          <p:cNvPicPr>
            <a:picLocks noChangeAspect="1"/>
          </p:cNvPicPr>
          <p:nvPr/>
        </p:nvPicPr>
        <p:blipFill>
          <a:blip r:embed="rId3"/>
          <a:stretch>
            <a:fillRect/>
          </a:stretch>
        </p:blipFill>
        <p:spPr>
          <a:xfrm>
            <a:off x="5513832" y="1994038"/>
            <a:ext cx="2942567" cy="4030133"/>
          </a:xfrm>
          <a:prstGeom prst="rect">
            <a:avLst/>
          </a:prstGeom>
        </p:spPr>
      </p:pic>
      <p:sp>
        <p:nvSpPr>
          <p:cNvPr id="2" name="テキスト ボックス 1">
            <a:extLst>
              <a:ext uri="{FF2B5EF4-FFF2-40B4-BE49-F238E27FC236}">
                <a16:creationId xmlns:a16="http://schemas.microsoft.com/office/drawing/2014/main" id="{E2CE5A77-B8BD-8DC2-961B-38E3EE9FB44A}"/>
              </a:ext>
            </a:extLst>
          </p:cNvPr>
          <p:cNvSpPr txBox="1"/>
          <p:nvPr/>
        </p:nvSpPr>
        <p:spPr>
          <a:xfrm>
            <a:off x="2640414" y="410005"/>
            <a:ext cx="381944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srgbClr val="5077C0"/>
                </a:solidFill>
                <a:effectLst/>
                <a:uLnTx/>
                <a:uFillTx/>
                <a:latin typeface="Calibri" panose="020F0502020204030204"/>
                <a:ea typeface="游ゴシック" panose="020B0400000000000000" pitchFamily="50" charset="-128"/>
                <a:cs typeface="+mn-cs"/>
              </a:rPr>
              <a:t>歩くときは</a:t>
            </a:r>
          </a:p>
        </p:txBody>
      </p:sp>
      <p:sp>
        <p:nvSpPr>
          <p:cNvPr id="5" name="テキスト ボックス 4">
            <a:extLst>
              <a:ext uri="{FF2B5EF4-FFF2-40B4-BE49-F238E27FC236}">
                <a16:creationId xmlns:a16="http://schemas.microsoft.com/office/drawing/2014/main" id="{9F07CE49-E2B1-E6F1-5EF5-6035EDD64502}"/>
              </a:ext>
            </a:extLst>
          </p:cNvPr>
          <p:cNvSpPr txBox="1"/>
          <p:nvPr/>
        </p:nvSpPr>
        <p:spPr>
          <a:xfrm>
            <a:off x="4085439" y="6596390"/>
            <a:ext cx="505856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監修：ひかり在宅クリニック 皮膚科 今井亜希子 先生　制作：マルホ株式会社</a:t>
            </a:r>
          </a:p>
        </p:txBody>
      </p:sp>
    </p:spTree>
    <p:extLst>
      <p:ext uri="{BB962C8B-B14F-4D97-AF65-F5344CB8AC3E}">
        <p14:creationId xmlns:p14="http://schemas.microsoft.com/office/powerpoint/2010/main" val="3789030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1FAA2E1-E740-FE88-C77E-4FDD35B0E2E2}"/>
              </a:ext>
            </a:extLst>
          </p:cNvPr>
          <p:cNvPicPr>
            <a:picLocks noChangeAspect="1"/>
          </p:cNvPicPr>
          <p:nvPr/>
        </p:nvPicPr>
        <p:blipFill>
          <a:blip r:embed="rId2"/>
          <a:stretch>
            <a:fillRect/>
          </a:stretch>
        </p:blipFill>
        <p:spPr>
          <a:xfrm>
            <a:off x="0" y="0"/>
            <a:ext cx="9144000" cy="6858000"/>
          </a:xfrm>
          <a:prstGeom prst="rect">
            <a:avLst/>
          </a:prstGeom>
        </p:spPr>
      </p:pic>
      <p:pic>
        <p:nvPicPr>
          <p:cNvPr id="7" name="図 6">
            <a:extLst>
              <a:ext uri="{FF2B5EF4-FFF2-40B4-BE49-F238E27FC236}">
                <a16:creationId xmlns:a16="http://schemas.microsoft.com/office/drawing/2014/main" id="{AD1CFE08-1925-B3B3-96D4-716D9E421FE7}"/>
              </a:ext>
            </a:extLst>
          </p:cNvPr>
          <p:cNvPicPr>
            <a:picLocks noChangeAspect="1"/>
          </p:cNvPicPr>
          <p:nvPr/>
        </p:nvPicPr>
        <p:blipFill>
          <a:blip r:embed="rId3"/>
          <a:stretch>
            <a:fillRect/>
          </a:stretch>
        </p:blipFill>
        <p:spPr>
          <a:xfrm>
            <a:off x="685800" y="669693"/>
            <a:ext cx="7772400" cy="5518614"/>
          </a:xfrm>
          <a:prstGeom prst="rect">
            <a:avLst/>
          </a:prstGeom>
        </p:spPr>
      </p:pic>
      <p:sp>
        <p:nvSpPr>
          <p:cNvPr id="2" name="テキスト ボックス 1">
            <a:extLst>
              <a:ext uri="{FF2B5EF4-FFF2-40B4-BE49-F238E27FC236}">
                <a16:creationId xmlns:a16="http://schemas.microsoft.com/office/drawing/2014/main" id="{669F3353-3101-491E-412B-5002BC9D3ED3}"/>
              </a:ext>
            </a:extLst>
          </p:cNvPr>
          <p:cNvSpPr txBox="1"/>
          <p:nvPr/>
        </p:nvSpPr>
        <p:spPr>
          <a:xfrm>
            <a:off x="3808602" y="6261543"/>
            <a:ext cx="505856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監修：ひかり在宅クリニック 皮膚科 今井亜希子 先生　制作：マルホ株式会社</a:t>
            </a:r>
          </a:p>
        </p:txBody>
      </p:sp>
    </p:spTree>
    <p:extLst>
      <p:ext uri="{BB962C8B-B14F-4D97-AF65-F5344CB8AC3E}">
        <p14:creationId xmlns:p14="http://schemas.microsoft.com/office/powerpoint/2010/main" val="1612061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31083" y="632216"/>
            <a:ext cx="3538842" cy="690468"/>
          </a:xfrm>
        </p:spPr>
        <p:txBody>
          <a:bodyPr>
            <a:normAutofit/>
          </a:bodyPr>
          <a:lstStyle/>
          <a:p>
            <a:pPr algn="ctr"/>
            <a:r>
              <a:rPr kumimoji="1" lang="ja-JP" altLang="en-US" sz="3600" b="1" dirty="0">
                <a:effectLst>
                  <a:outerShdw blurRad="38100" dist="38100" dir="2700000" algn="tl">
                    <a:srgbClr val="000000">
                      <a:alpha val="43137"/>
                    </a:srgbClr>
                  </a:outerShdw>
                </a:effectLst>
                <a:latin typeface="+mn-ea"/>
                <a:ea typeface="+mn-ea"/>
              </a:rPr>
              <a:t>に関する</a:t>
            </a:r>
            <a:r>
              <a:rPr kumimoji="1" lang="en-US" altLang="ja-JP" sz="3600" b="1" dirty="0">
                <a:effectLst>
                  <a:outerShdw blurRad="38100" dist="38100" dir="2700000" algn="tl">
                    <a:srgbClr val="000000">
                      <a:alpha val="43137"/>
                    </a:srgbClr>
                  </a:outerShdw>
                </a:effectLst>
                <a:latin typeface="+mn-ea"/>
                <a:ea typeface="+mn-ea"/>
              </a:rPr>
              <a:t>Q&amp;A</a:t>
            </a:r>
            <a:endParaRPr kumimoji="1" lang="ja-JP" altLang="en-US" sz="3600" b="1" dirty="0">
              <a:effectLst>
                <a:outerShdw blurRad="38100" dist="38100" dir="2700000" algn="tl">
                  <a:srgbClr val="000000">
                    <a:alpha val="43137"/>
                  </a:srgbClr>
                </a:outerShdw>
              </a:effectLst>
              <a:latin typeface="+mn-ea"/>
              <a:ea typeface="+mn-ea"/>
            </a:endParaRPr>
          </a:p>
        </p:txBody>
      </p:sp>
      <p:pic>
        <p:nvPicPr>
          <p:cNvPr id="7" name="図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593" y="1499356"/>
            <a:ext cx="1101454" cy="700647"/>
          </a:xfrm>
          <a:prstGeom prst="rect">
            <a:avLst/>
          </a:prstGeom>
        </p:spPr>
      </p:pic>
      <p:sp>
        <p:nvSpPr>
          <p:cNvPr id="4" name="角丸四角形吹き出し 3"/>
          <p:cNvSpPr/>
          <p:nvPr/>
        </p:nvSpPr>
        <p:spPr>
          <a:xfrm>
            <a:off x="1536326" y="1499356"/>
            <a:ext cx="4097992" cy="484093"/>
          </a:xfrm>
          <a:prstGeom prst="wedgeRoundRectCallout">
            <a:avLst>
              <a:gd name="adj1" fmla="val -55746"/>
              <a:gd name="adj2" fmla="val 13719"/>
              <a:gd name="adj3" fmla="val 16667"/>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t>保険で認められていますか？</a:t>
            </a:r>
          </a:p>
        </p:txBody>
      </p:sp>
      <p:pic>
        <p:nvPicPr>
          <p:cNvPr id="8" name="図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35880" y="2195791"/>
            <a:ext cx="945889" cy="701488"/>
          </a:xfrm>
          <a:prstGeom prst="rect">
            <a:avLst/>
          </a:prstGeom>
        </p:spPr>
      </p:pic>
      <p:sp>
        <p:nvSpPr>
          <p:cNvPr id="9" name="角丸四角形吹き出し 8"/>
          <p:cNvSpPr/>
          <p:nvPr/>
        </p:nvSpPr>
        <p:spPr>
          <a:xfrm>
            <a:off x="1488701" y="2030512"/>
            <a:ext cx="5991786" cy="887506"/>
          </a:xfrm>
          <a:prstGeom prst="wedgeRoundRectCallout">
            <a:avLst>
              <a:gd name="adj1" fmla="val 54993"/>
              <a:gd name="adj2" fmla="val -7320"/>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rPr>
              <a:t>自由診療（保険適用外）となります。価格については当院へお問い合わせください。</a:t>
            </a:r>
            <a:endParaRPr kumimoji="1" lang="ja-JP" altLang="en-US" sz="2000" dirty="0">
              <a:solidFill>
                <a:schemeClr val="tx1"/>
              </a:solidFill>
            </a:endParaRPr>
          </a:p>
        </p:txBody>
      </p:sp>
      <p:pic>
        <p:nvPicPr>
          <p:cNvPr id="10" name="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7564" y="3191441"/>
            <a:ext cx="1101454" cy="700647"/>
          </a:xfrm>
          <a:prstGeom prst="rect">
            <a:avLst/>
          </a:prstGeom>
        </p:spPr>
      </p:pic>
      <p:sp>
        <p:nvSpPr>
          <p:cNvPr id="11" name="角丸四角形吹き出し 10"/>
          <p:cNvSpPr/>
          <p:nvPr/>
        </p:nvSpPr>
        <p:spPr>
          <a:xfrm>
            <a:off x="1480297" y="3191441"/>
            <a:ext cx="4097992" cy="484093"/>
          </a:xfrm>
          <a:prstGeom prst="wedgeRoundRectCallout">
            <a:avLst>
              <a:gd name="adj1" fmla="val -55746"/>
              <a:gd name="adj2" fmla="val 13719"/>
              <a:gd name="adj3" fmla="val 16667"/>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t>治療期間はどれくらいかかりますか？</a:t>
            </a:r>
            <a:endParaRPr kumimoji="1" lang="ja-JP" altLang="en-US" sz="2000" b="1" dirty="0"/>
          </a:p>
        </p:txBody>
      </p:sp>
      <p:pic>
        <p:nvPicPr>
          <p:cNvPr id="12" name="図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35879" y="4043644"/>
            <a:ext cx="945889" cy="701488"/>
          </a:xfrm>
          <a:prstGeom prst="rect">
            <a:avLst/>
          </a:prstGeom>
        </p:spPr>
      </p:pic>
      <p:sp>
        <p:nvSpPr>
          <p:cNvPr id="13" name="角丸四角形吹き出し 12"/>
          <p:cNvSpPr/>
          <p:nvPr/>
        </p:nvSpPr>
        <p:spPr>
          <a:xfrm>
            <a:off x="1480297" y="3723707"/>
            <a:ext cx="5991786" cy="1097065"/>
          </a:xfrm>
          <a:prstGeom prst="wedgeRoundRectCallout">
            <a:avLst>
              <a:gd name="adj1" fmla="val 54993"/>
              <a:gd name="adj2" fmla="val -7320"/>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rPr>
              <a:t>通常、</a:t>
            </a:r>
            <a:r>
              <a:rPr lang="en-US" altLang="ja-JP" sz="2000" dirty="0">
                <a:solidFill>
                  <a:schemeClr val="tx1"/>
                </a:solidFill>
              </a:rPr>
              <a:t>1</a:t>
            </a:r>
            <a:r>
              <a:rPr lang="ja-JP" altLang="en-US" sz="2000" dirty="0">
                <a:solidFill>
                  <a:schemeClr val="tx1"/>
                </a:solidFill>
              </a:rPr>
              <a:t>～</a:t>
            </a:r>
            <a:r>
              <a:rPr lang="en-US" altLang="ja-JP" sz="2000" dirty="0">
                <a:solidFill>
                  <a:schemeClr val="tx1"/>
                </a:solidFill>
              </a:rPr>
              <a:t>2</a:t>
            </a:r>
            <a:r>
              <a:rPr lang="ja-JP" altLang="en-US" sz="2000" dirty="0">
                <a:solidFill>
                  <a:schemeClr val="tx1"/>
                </a:solidFill>
              </a:rPr>
              <a:t>ヵ月装着を続けていれば巻き爪は改善しますが、個人差があり、重度の巻き爪の方では</a:t>
            </a:r>
            <a:r>
              <a:rPr lang="en-US" altLang="ja-JP" sz="2000" dirty="0">
                <a:solidFill>
                  <a:schemeClr val="tx1"/>
                </a:solidFill>
              </a:rPr>
              <a:t>3</a:t>
            </a:r>
            <a:r>
              <a:rPr lang="ja-JP" altLang="en-US" sz="2000" dirty="0">
                <a:solidFill>
                  <a:schemeClr val="tx1"/>
                </a:solidFill>
              </a:rPr>
              <a:t>ヵ月以上かかる場合もあります。</a:t>
            </a:r>
            <a:endParaRPr kumimoji="1" lang="ja-JP" altLang="en-US" sz="2000" dirty="0">
              <a:solidFill>
                <a:schemeClr val="tx1"/>
              </a:solidFill>
            </a:endParaRPr>
          </a:p>
        </p:txBody>
      </p:sp>
      <p:pic>
        <p:nvPicPr>
          <p:cNvPr id="14" name="図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7564" y="5145744"/>
            <a:ext cx="1101454" cy="700647"/>
          </a:xfrm>
          <a:prstGeom prst="rect">
            <a:avLst/>
          </a:prstGeom>
        </p:spPr>
      </p:pic>
      <p:sp>
        <p:nvSpPr>
          <p:cNvPr id="15" name="角丸四角形吹き出し 14"/>
          <p:cNvSpPr/>
          <p:nvPr/>
        </p:nvSpPr>
        <p:spPr>
          <a:xfrm>
            <a:off x="1480296" y="5145744"/>
            <a:ext cx="6981265" cy="484093"/>
          </a:xfrm>
          <a:prstGeom prst="wedgeRoundRectCallout">
            <a:avLst>
              <a:gd name="adj1" fmla="val -53820"/>
              <a:gd name="adj2" fmla="val 15108"/>
              <a:gd name="adj3" fmla="val 16667"/>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t>装着後、入浴（温泉含む）や海水浴などを行ってもよいですか？</a:t>
            </a:r>
            <a:endParaRPr kumimoji="1" lang="ja-JP" altLang="en-US" sz="2000" b="1" dirty="0"/>
          </a:p>
        </p:txBody>
      </p:sp>
      <p:pic>
        <p:nvPicPr>
          <p:cNvPr id="16" name="図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61653" y="6067973"/>
            <a:ext cx="945889" cy="701488"/>
          </a:xfrm>
          <a:prstGeom prst="rect">
            <a:avLst/>
          </a:prstGeom>
        </p:spPr>
      </p:pic>
      <p:sp>
        <p:nvSpPr>
          <p:cNvPr id="17" name="角丸四角形吹き出し 16"/>
          <p:cNvSpPr/>
          <p:nvPr/>
        </p:nvSpPr>
        <p:spPr>
          <a:xfrm>
            <a:off x="1506069" y="5692576"/>
            <a:ext cx="5991786" cy="1097065"/>
          </a:xfrm>
          <a:prstGeom prst="wedgeRoundRectCallout">
            <a:avLst>
              <a:gd name="adj1" fmla="val 54993"/>
              <a:gd name="adj2" fmla="val -7320"/>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rPr>
              <a:t>装着したまま入浴いただけます。温泉への入浴や海水浴も問題はありませんが、矯正具の錆びを防ぐため、最後には水道水でよく洗ってください。</a:t>
            </a:r>
            <a:endParaRPr kumimoji="1" lang="ja-JP" altLang="en-US" sz="2000" dirty="0">
              <a:solidFill>
                <a:schemeClr val="tx1"/>
              </a:solidFill>
            </a:endParaRPr>
          </a:p>
        </p:txBody>
      </p:sp>
      <p:sp>
        <p:nvSpPr>
          <p:cNvPr id="19" name="フローチャート: 代替処理 18"/>
          <p:cNvSpPr/>
          <p:nvPr/>
        </p:nvSpPr>
        <p:spPr>
          <a:xfrm>
            <a:off x="227564" y="1325755"/>
            <a:ext cx="8724737" cy="45719"/>
          </a:xfrm>
          <a:prstGeom prst="flowChartAlternateProcess">
            <a:avLst/>
          </a:prstGeom>
          <a:solidFill>
            <a:schemeClr val="accent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141" y="22051"/>
            <a:ext cx="4686658" cy="524881"/>
          </a:xfrm>
          <a:prstGeom prst="rect">
            <a:avLst/>
          </a:prstGeom>
        </p:spPr>
      </p:pic>
      <p:pic>
        <p:nvPicPr>
          <p:cNvPr id="20" name="図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6390" y="616225"/>
            <a:ext cx="3771581" cy="642518"/>
          </a:xfrm>
          <a:prstGeom prst="rect">
            <a:avLst/>
          </a:prstGeom>
        </p:spPr>
      </p:pic>
      <p:sp>
        <p:nvSpPr>
          <p:cNvPr id="21" name="テキスト ボックス 20"/>
          <p:cNvSpPr txBox="1"/>
          <p:nvPr/>
        </p:nvSpPr>
        <p:spPr>
          <a:xfrm>
            <a:off x="3790156" y="544940"/>
            <a:ext cx="389850" cy="338554"/>
          </a:xfrm>
          <a:prstGeom prst="rect">
            <a:avLst/>
          </a:prstGeom>
          <a:noFill/>
        </p:spPr>
        <p:txBody>
          <a:bodyPr wrap="none" rtlCol="0">
            <a:spAutoFit/>
          </a:bodyPr>
          <a:lstStyle/>
          <a:p>
            <a:r>
              <a:rPr kumimoji="1" lang="ja-JP" altLang="en-US" sz="1600" dirty="0"/>
              <a:t>Ⓡ</a:t>
            </a:r>
          </a:p>
        </p:txBody>
      </p:sp>
      <p:grpSp>
        <p:nvGrpSpPr>
          <p:cNvPr id="22" name="グループ化 21">
            <a:extLst>
              <a:ext uri="{FF2B5EF4-FFF2-40B4-BE49-F238E27FC236}">
                <a16:creationId xmlns:a16="http://schemas.microsoft.com/office/drawing/2014/main" id="{ABB4AD8B-E59D-4A20-8BF9-070B27E7C5CC}"/>
              </a:ext>
            </a:extLst>
          </p:cNvPr>
          <p:cNvGrpSpPr/>
          <p:nvPr/>
        </p:nvGrpSpPr>
        <p:grpSpPr>
          <a:xfrm>
            <a:off x="5456373" y="76664"/>
            <a:ext cx="3771581" cy="1214552"/>
            <a:chOff x="5259777" y="41111"/>
            <a:chExt cx="3771581" cy="1214552"/>
          </a:xfrm>
        </p:grpSpPr>
        <p:sp>
          <p:nvSpPr>
            <p:cNvPr id="23" name="正方形/長方形 22">
              <a:extLst>
                <a:ext uri="{FF2B5EF4-FFF2-40B4-BE49-F238E27FC236}">
                  <a16:creationId xmlns:a16="http://schemas.microsoft.com/office/drawing/2014/main" id="{459738AC-3EB9-4FEA-961E-809833AC3407}"/>
                </a:ext>
              </a:extLst>
            </p:cNvPr>
            <p:cNvSpPr/>
            <p:nvPr/>
          </p:nvSpPr>
          <p:spPr>
            <a:xfrm>
              <a:off x="5259777" y="41111"/>
              <a:ext cx="3771581" cy="523220"/>
            </a:xfrm>
            <a:prstGeom prst="rect">
              <a:avLst/>
            </a:prstGeom>
          </p:spPr>
          <p:txBody>
            <a:bodyPr wrap="square">
              <a:spAutoFit/>
            </a:bodyPr>
            <a:lstStyle/>
            <a:p>
              <a:r>
                <a:rPr lang="ja-JP" altLang="en-US" sz="1600" dirty="0">
                  <a:solidFill>
                    <a:schemeClr val="accent1">
                      <a:lumMod val="75000"/>
                    </a:schemeClr>
                  </a:solidFill>
                  <a:latin typeface="+mn-ea"/>
                </a:rPr>
                <a:t>「</a:t>
              </a:r>
              <a:r>
                <a:rPr lang="ja-JP" altLang="en-US" sz="1600" b="1" dirty="0">
                  <a:solidFill>
                    <a:schemeClr val="accent1">
                      <a:lumMod val="75000"/>
                    </a:schemeClr>
                  </a:solidFill>
                  <a:latin typeface="+mn-ea"/>
                </a:rPr>
                <a:t>巻き爪を知る・治す・予防する</a:t>
              </a:r>
              <a:r>
                <a:rPr lang="ja-JP" altLang="en-US" sz="1600" dirty="0">
                  <a:solidFill>
                    <a:schemeClr val="accent1">
                      <a:lumMod val="75000"/>
                    </a:schemeClr>
                  </a:solidFill>
                  <a:latin typeface="+mn-ea"/>
                </a:rPr>
                <a:t>」はこちら</a:t>
              </a:r>
              <a:endParaRPr lang="en-US" altLang="ja-JP" sz="1600" dirty="0">
                <a:solidFill>
                  <a:schemeClr val="accent1">
                    <a:lumMod val="75000"/>
                  </a:schemeClr>
                </a:solidFill>
                <a:latin typeface="+mn-ea"/>
              </a:endParaRPr>
            </a:p>
            <a:p>
              <a:r>
                <a:rPr lang="en-US" altLang="ja-JP" sz="1200" dirty="0">
                  <a:solidFill>
                    <a:schemeClr val="accent1">
                      <a:lumMod val="75000"/>
                    </a:schemeClr>
                  </a:solidFill>
                  <a:latin typeface="+mn-ea"/>
                  <a:hlinkClick r:id="rId6">
                    <a:extLst>
                      <a:ext uri="{A12FA001-AC4F-418D-AE19-62706E023703}">
                        <ahyp:hlinkClr xmlns:ahyp="http://schemas.microsoft.com/office/drawing/2018/hyperlinkcolor" val="tx"/>
                      </a:ext>
                    </a:extLst>
                  </a:hlinkClick>
                </a:rPr>
                <a:t>https://www.maruho.co.jp/kanja/makizume/</a:t>
              </a:r>
              <a:endParaRPr lang="ja-JP" altLang="en-US" sz="1200" dirty="0">
                <a:solidFill>
                  <a:schemeClr val="accent1">
                    <a:lumMod val="75000"/>
                  </a:schemeClr>
                </a:solidFill>
                <a:latin typeface="+mn-ea"/>
              </a:endParaRPr>
            </a:p>
          </p:txBody>
        </p:sp>
        <p:pic>
          <p:nvPicPr>
            <p:cNvPr id="24" name="図 23">
              <a:extLst>
                <a:ext uri="{FF2B5EF4-FFF2-40B4-BE49-F238E27FC236}">
                  <a16:creationId xmlns:a16="http://schemas.microsoft.com/office/drawing/2014/main" id="{CCA86B09-D20C-4901-848E-D47A4877295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50" t="4973" r="6059" b="6395"/>
            <a:stretch/>
          </p:blipFill>
          <p:spPr>
            <a:xfrm>
              <a:off x="8039743" y="532038"/>
              <a:ext cx="715962" cy="723625"/>
            </a:xfrm>
            <a:prstGeom prst="rect">
              <a:avLst/>
            </a:prstGeom>
          </p:spPr>
        </p:pic>
      </p:grpSp>
    </p:spTree>
    <p:extLst>
      <p:ext uri="{BB962C8B-B14F-4D97-AF65-F5344CB8AC3E}">
        <p14:creationId xmlns:p14="http://schemas.microsoft.com/office/powerpoint/2010/main" val="441149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94523" y="779886"/>
            <a:ext cx="2865449" cy="557178"/>
          </a:xfrm>
        </p:spPr>
        <p:txBody>
          <a:bodyPr>
            <a:normAutofit fontScale="90000"/>
          </a:bodyPr>
          <a:lstStyle/>
          <a:p>
            <a:r>
              <a:rPr lang="ja-JP" altLang="en-US" b="1" dirty="0">
                <a:effectLst>
                  <a:outerShdw blurRad="38100" dist="38100" dir="2700000" algn="tl">
                    <a:srgbClr val="000000">
                      <a:alpha val="43137"/>
                    </a:srgbClr>
                  </a:outerShdw>
                </a:effectLst>
                <a:latin typeface="+mn-ea"/>
                <a:ea typeface="+mn-ea"/>
              </a:rPr>
              <a:t>装着の前に</a:t>
            </a:r>
            <a:endParaRPr kumimoji="1" lang="ja-JP" altLang="en-US" b="1" dirty="0">
              <a:effectLst>
                <a:outerShdw blurRad="38100" dist="38100" dir="2700000" algn="tl">
                  <a:srgbClr val="000000">
                    <a:alpha val="43137"/>
                  </a:srgbClr>
                </a:outerShdw>
              </a:effectLst>
              <a:latin typeface="+mn-ea"/>
              <a:ea typeface="+mn-ea"/>
            </a:endParaRPr>
          </a:p>
        </p:txBody>
      </p:sp>
      <p:sp>
        <p:nvSpPr>
          <p:cNvPr id="4" name="フローチャート: 代替処理 3"/>
          <p:cNvSpPr/>
          <p:nvPr/>
        </p:nvSpPr>
        <p:spPr>
          <a:xfrm>
            <a:off x="187940" y="1337597"/>
            <a:ext cx="8724737" cy="45719"/>
          </a:xfrm>
          <a:prstGeom prst="flowChartAlternateProcess">
            <a:avLst/>
          </a:prstGeom>
          <a:solidFill>
            <a:schemeClr val="accent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187940" y="1513424"/>
            <a:ext cx="8794695" cy="1015663"/>
          </a:xfrm>
          <a:prstGeom prst="rect">
            <a:avLst/>
          </a:prstGeom>
        </p:spPr>
        <p:txBody>
          <a:bodyPr wrap="square">
            <a:spAutoFit/>
          </a:bodyPr>
          <a:lstStyle/>
          <a:p>
            <a:pPr marL="342900" indent="-342900">
              <a:buFont typeface="Wingdings" panose="05000000000000000000" pitchFamily="2" charset="2"/>
              <a:buChar char="l"/>
            </a:pPr>
            <a:r>
              <a:rPr lang="ja-JP" altLang="en-US" sz="2000" dirty="0"/>
              <a:t>爪の横幅が矯正具のサイズ適応範囲を大きく外れる場合は装着できません。また、爪がもろい場合、爪周囲に炎症を伴う場合、重度の巻き爪の場合は装着できない可能性があります。</a:t>
            </a:r>
            <a:endParaRPr lang="en-US" altLang="ja-JP" sz="2000" dirty="0"/>
          </a:p>
        </p:txBody>
      </p:sp>
      <p:sp>
        <p:nvSpPr>
          <p:cNvPr id="17" name="正方形/長方形 16"/>
          <p:cNvSpPr/>
          <p:nvPr/>
        </p:nvSpPr>
        <p:spPr>
          <a:xfrm>
            <a:off x="187940" y="6354209"/>
            <a:ext cx="9026343" cy="338554"/>
          </a:xfrm>
          <a:prstGeom prst="rect">
            <a:avLst/>
          </a:prstGeom>
        </p:spPr>
        <p:txBody>
          <a:bodyPr wrap="square">
            <a:spAutoFit/>
          </a:bodyPr>
          <a:lstStyle/>
          <a:p>
            <a:pPr lvl="1"/>
            <a:r>
              <a:rPr lang="en-US" altLang="ja-JP" sz="1600" dirty="0"/>
              <a:t>※</a:t>
            </a:r>
            <a:r>
              <a:rPr lang="ja-JP" altLang="en-US" sz="1600" dirty="0"/>
              <a:t>足の親指の爪は、個人差はありますが、成人でおおよそ</a:t>
            </a:r>
            <a:r>
              <a:rPr lang="en-US" altLang="ja-JP" sz="1600" dirty="0"/>
              <a:t>20</a:t>
            </a:r>
            <a:r>
              <a:rPr lang="ja-JP" altLang="en-US" sz="1600" dirty="0"/>
              <a:t>日で</a:t>
            </a:r>
            <a:r>
              <a:rPr lang="en-US" altLang="ja-JP" sz="1600" dirty="0"/>
              <a:t>1</a:t>
            </a:r>
            <a:r>
              <a:rPr lang="ja-JP" altLang="en-US" sz="1600" dirty="0"/>
              <a:t>ｍｍ伸びると言われています。</a:t>
            </a:r>
          </a:p>
        </p:txBody>
      </p:sp>
      <p:pic>
        <p:nvPicPr>
          <p:cNvPr id="12" name="図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141" y="22051"/>
            <a:ext cx="4686658" cy="524881"/>
          </a:xfrm>
          <a:prstGeom prst="rect">
            <a:avLst/>
          </a:prstGeom>
        </p:spPr>
      </p:pic>
      <p:pic>
        <p:nvPicPr>
          <p:cNvPr id="19" name="図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390" y="682060"/>
            <a:ext cx="3771581" cy="642518"/>
          </a:xfrm>
          <a:prstGeom prst="rect">
            <a:avLst/>
          </a:prstGeom>
        </p:spPr>
      </p:pic>
      <p:sp>
        <p:nvSpPr>
          <p:cNvPr id="20" name="テキスト ボックス 19"/>
          <p:cNvSpPr txBox="1"/>
          <p:nvPr/>
        </p:nvSpPr>
        <p:spPr>
          <a:xfrm>
            <a:off x="3818870" y="647734"/>
            <a:ext cx="389850" cy="338554"/>
          </a:xfrm>
          <a:prstGeom prst="rect">
            <a:avLst/>
          </a:prstGeom>
          <a:noFill/>
        </p:spPr>
        <p:txBody>
          <a:bodyPr wrap="none" rtlCol="0">
            <a:spAutoFit/>
          </a:bodyPr>
          <a:lstStyle/>
          <a:p>
            <a:r>
              <a:rPr kumimoji="1" lang="ja-JP" altLang="en-US" sz="1600" dirty="0"/>
              <a:t>Ⓡ</a:t>
            </a:r>
          </a:p>
        </p:txBody>
      </p:sp>
      <p:grpSp>
        <p:nvGrpSpPr>
          <p:cNvPr id="13" name="グループ化 12">
            <a:extLst>
              <a:ext uri="{FF2B5EF4-FFF2-40B4-BE49-F238E27FC236}">
                <a16:creationId xmlns:a16="http://schemas.microsoft.com/office/drawing/2014/main" id="{95F32E23-B39C-4C9D-A788-AD03004C44F9}"/>
              </a:ext>
            </a:extLst>
          </p:cNvPr>
          <p:cNvGrpSpPr/>
          <p:nvPr/>
        </p:nvGrpSpPr>
        <p:grpSpPr>
          <a:xfrm>
            <a:off x="3676842" y="4222483"/>
            <a:ext cx="5305793" cy="1454490"/>
            <a:chOff x="3676842" y="4433123"/>
            <a:chExt cx="5305793" cy="1454490"/>
          </a:xfrm>
        </p:grpSpPr>
        <p:pic>
          <p:nvPicPr>
            <p:cNvPr id="3" name="図 2">
              <a:extLst>
                <a:ext uri="{FF2B5EF4-FFF2-40B4-BE49-F238E27FC236}">
                  <a16:creationId xmlns:a16="http://schemas.microsoft.com/office/drawing/2014/main" id="{A072FF59-7EB2-4CAC-B413-CC26380ACD5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1504" b="99219" l="51542" r="95838">
                          <a14:foregroundMark x1="55961" y1="62402" x2="67369" y2="54980"/>
                          <a14:foregroundMark x1="67369" y1="54980" x2="76362" y2="54102"/>
                          <a14:foregroundMark x1="76362" y1="54102" x2="85406" y2="54297"/>
                          <a14:foregroundMark x1="85406" y1="54297" x2="57143" y2="61230"/>
                          <a14:foregroundMark x1="57143" y1="61230" x2="65725" y2="55664"/>
                          <a14:foregroundMark x1="65725" y1="55664" x2="88232" y2="59277"/>
                          <a14:foregroundMark x1="88232" y1="59277" x2="66136" y2="57910"/>
                          <a14:foregroundMark x1="66136" y1="57910" x2="87821" y2="53516"/>
                          <a14:foregroundMark x1="87821" y1="53516" x2="75283" y2="56152"/>
                          <a14:foregroundMark x1="75283" y1="56152" x2="87873" y2="57617"/>
                          <a14:foregroundMark x1="87873" y1="57617" x2="67780" y2="56641"/>
                          <a14:foregroundMark x1="67780" y1="56641" x2="76516" y2="57520"/>
                          <a14:foregroundMark x1="76516" y1="57520" x2="92035" y2="56543"/>
                          <a14:foregroundMark x1="92035" y1="56543" x2="91110" y2="56445"/>
                          <a14:foregroundMark x1="94245" y1="59766" x2="54779" y2="61133"/>
                          <a14:foregroundMark x1="54779" y1="61133" x2="65365" y2="52441"/>
                          <a14:foregroundMark x1="65365" y1="52441" x2="87102" y2="51660"/>
                          <a14:foregroundMark x1="87102" y1="51660" x2="93885" y2="59766"/>
                          <a14:foregroundMark x1="95889" y1="57617" x2="52569" y2="57422"/>
                          <a14:foregroundMark x1="52569" y1="57422" x2="54317" y2="63379"/>
                          <a14:foregroundMark x1="57605" y1="65527" x2="49435" y2="60254"/>
                          <a14:foregroundMark x1="49435" y1="60254" x2="57554" y2="53027"/>
                          <a14:foregroundMark x1="57554" y1="53027" x2="51747" y2="64453"/>
                          <a14:foregroundMark x1="51747" y1="64453" x2="51542" y2="64160"/>
                          <a14:foregroundMark x1="54676" y1="68457" x2="48253" y2="56445"/>
                          <a14:foregroundMark x1="48253" y1="56445" x2="54779" y2="46680"/>
                          <a14:foregroundMark x1="54779" y1="46680" x2="59815" y2="59375"/>
                          <a14:foregroundMark x1="59815" y1="59375" x2="52004" y2="67969"/>
                          <a14:foregroundMark x1="52004" y1="67969" x2="51696" y2="67969"/>
                          <a14:foregroundMark x1="76876" y1="90918" x2="69322" y2="97461"/>
                          <a14:foregroundMark x1="69322" y1="97461" x2="61151" y2="97266"/>
                          <a14:foregroundMark x1="61151" y1="97266" x2="53340" y2="89648"/>
                          <a14:foregroundMark x1="53340" y1="89648" x2="56629" y2="74414"/>
                          <a14:foregroundMark x1="56629" y1="74414" x2="67163" y2="69629"/>
                          <a14:foregroundMark x1="67163" y1="69629" x2="75797" y2="72070"/>
                          <a14:foregroundMark x1="75797" y1="72070" x2="78726" y2="86719"/>
                          <a14:foregroundMark x1="78726" y1="86719" x2="69938" y2="99121"/>
                          <a14:foregroundMark x1="69938" y1="99121" x2="69322" y2="99316"/>
                          <a14:foregroundMark x1="86588" y1="70605" x2="92189" y2="84961"/>
                          <a14:foregroundMark x1="92189" y1="84961" x2="87050" y2="98145"/>
                          <a14:foregroundMark x1="87050" y1="98145" x2="78983" y2="90039"/>
                          <a14:foregroundMark x1="78983" y1="90039" x2="87050" y2="72070"/>
                          <a14:foregroundMark x1="87050" y1="72070" x2="94656" y2="69434"/>
                          <a14:foregroundMark x1="91110" y1="86621" x2="84738" y2="98633"/>
                          <a14:foregroundMark x1="84738" y1="98633" x2="88489" y2="86133"/>
                          <a14:foregroundMark x1="93011" y1="88770" x2="84173" y2="94141"/>
                          <a14:foregroundMark x1="84173" y1="94141" x2="92395" y2="84277"/>
                          <a14:foregroundMark x1="92395" y1="84277" x2="93885" y2="92871"/>
                          <a14:foregroundMark x1="94758" y1="59570" x2="91521" y2="45020"/>
                          <a14:foregroundMark x1="91521" y1="45020" x2="95889" y2="59473"/>
                          <a14:foregroundMark x1="95889" y1="59473" x2="94399" y2="63184"/>
                          <a14:foregroundMark x1="57862" y1="71289" x2="51131" y2="60352"/>
                          <a14:foregroundMark x1="51131" y1="60352" x2="54676" y2="41504"/>
                          <a14:foregroundMark x1="54676" y1="41504" x2="62333" y2="48535"/>
                          <a14:foregroundMark x1="62333" y1="48535" x2="61408" y2="64551"/>
                          <a14:foregroundMark x1="61408" y1="64551" x2="54830" y2="71777"/>
                          <a14:backgroundMark x1="53546" y1="94727" x2="51285" y2="94043"/>
                          <a14:backgroundMark x1="53700" y1="91211" x2="51028" y2="89551"/>
                        </a14:backgroundRemoval>
                      </a14:imgEffect>
                    </a14:imgLayer>
                  </a14:imgProps>
                </a:ext>
              </a:extLst>
            </a:blip>
            <a:srcRect l="50049" t="52396" r="3983"/>
            <a:stretch/>
          </p:blipFill>
          <p:spPr>
            <a:xfrm>
              <a:off x="6313553" y="4433123"/>
              <a:ext cx="2669082" cy="1454490"/>
            </a:xfrm>
            <a:prstGeom prst="rect">
              <a:avLst/>
            </a:prstGeom>
          </p:spPr>
        </p:pic>
        <p:pic>
          <p:nvPicPr>
            <p:cNvPr id="21" name="図 20">
              <a:extLst>
                <a:ext uri="{FF2B5EF4-FFF2-40B4-BE49-F238E27FC236}">
                  <a16:creationId xmlns:a16="http://schemas.microsoft.com/office/drawing/2014/main" id="{DD3DB59B-FDAD-4241-90E6-1A59275AF19B}"/>
                </a:ext>
              </a:extLst>
            </p:cNvPr>
            <p:cNvPicPr>
              <a:picLocks noChangeAspect="1"/>
            </p:cNvPicPr>
            <p:nvPr/>
          </p:nvPicPr>
          <p:blipFill rotWithShape="1">
            <a:blip r:embed="rId6"/>
            <a:srcRect l="48354" t="3405" r="7441" b="51199"/>
            <a:stretch/>
          </p:blipFill>
          <p:spPr>
            <a:xfrm>
              <a:off x="3676842" y="4433123"/>
              <a:ext cx="2566753" cy="1387034"/>
            </a:xfrm>
            <a:prstGeom prst="rect">
              <a:avLst/>
            </a:prstGeom>
          </p:spPr>
        </p:pic>
      </p:grpSp>
      <p:pic>
        <p:nvPicPr>
          <p:cNvPr id="22" name="図 21">
            <a:extLst>
              <a:ext uri="{FF2B5EF4-FFF2-40B4-BE49-F238E27FC236}">
                <a16:creationId xmlns:a16="http://schemas.microsoft.com/office/drawing/2014/main" id="{48A34D2D-8DCB-4D43-BB78-4ACFBAE18D73}"/>
              </a:ext>
            </a:extLst>
          </p:cNvPr>
          <p:cNvPicPr>
            <a:picLocks noChangeAspect="1"/>
          </p:cNvPicPr>
          <p:nvPr/>
        </p:nvPicPr>
        <p:blipFill rotWithShape="1">
          <a:blip r:embed="rId6"/>
          <a:srcRect r="52240" b="16426"/>
          <a:stretch/>
        </p:blipFill>
        <p:spPr>
          <a:xfrm>
            <a:off x="255813" y="3334807"/>
            <a:ext cx="3279122" cy="3019402"/>
          </a:xfrm>
          <a:prstGeom prst="rect">
            <a:avLst/>
          </a:prstGeom>
        </p:spPr>
      </p:pic>
      <p:sp>
        <p:nvSpPr>
          <p:cNvPr id="6" name="正方形/長方形 5"/>
          <p:cNvSpPr/>
          <p:nvPr/>
        </p:nvSpPr>
        <p:spPr>
          <a:xfrm>
            <a:off x="187940" y="2659279"/>
            <a:ext cx="8700247" cy="707886"/>
          </a:xfrm>
          <a:prstGeom prst="rect">
            <a:avLst/>
          </a:prstGeom>
        </p:spPr>
        <p:txBody>
          <a:bodyPr wrap="square">
            <a:spAutoFit/>
          </a:bodyPr>
          <a:lstStyle/>
          <a:p>
            <a:pPr marL="342900" indent="-342900">
              <a:buFont typeface="Wingdings" panose="05000000000000000000" pitchFamily="2" charset="2"/>
              <a:buChar char="l"/>
            </a:pPr>
            <a:r>
              <a:rPr lang="en-US" altLang="ja-JP" sz="2000" dirty="0"/>
              <a:t>U</a:t>
            </a:r>
            <a:r>
              <a:rPr lang="ja-JP" altLang="en-US" sz="2000" dirty="0"/>
              <a:t>フックを爪に引っかけますので、装着する爪は、</a:t>
            </a:r>
            <a:r>
              <a:rPr lang="en-US" altLang="ja-JP" sz="2000" dirty="0"/>
              <a:t>1</a:t>
            </a:r>
            <a:r>
              <a:rPr lang="ja-JP" altLang="en-US" sz="2000" dirty="0"/>
              <a:t>～</a:t>
            </a:r>
            <a:r>
              <a:rPr lang="en-US" altLang="ja-JP" sz="2000" dirty="0"/>
              <a:t>2</a:t>
            </a:r>
            <a:r>
              <a:rPr lang="ja-JP" altLang="en-US" sz="2000" dirty="0"/>
              <a:t>ｍｍ程度伸ばし、角は残してください。</a:t>
            </a:r>
            <a:endParaRPr lang="en-US" altLang="ja-JP" sz="2000" dirty="0"/>
          </a:p>
        </p:txBody>
      </p:sp>
      <p:grpSp>
        <p:nvGrpSpPr>
          <p:cNvPr id="14" name="グループ化 13">
            <a:extLst>
              <a:ext uri="{FF2B5EF4-FFF2-40B4-BE49-F238E27FC236}">
                <a16:creationId xmlns:a16="http://schemas.microsoft.com/office/drawing/2014/main" id="{B88BBF25-B627-443E-8DA2-72B836C11461}"/>
              </a:ext>
            </a:extLst>
          </p:cNvPr>
          <p:cNvGrpSpPr/>
          <p:nvPr/>
        </p:nvGrpSpPr>
        <p:grpSpPr>
          <a:xfrm>
            <a:off x="5456373" y="76664"/>
            <a:ext cx="3771581" cy="1214552"/>
            <a:chOff x="5259777" y="41111"/>
            <a:chExt cx="3771581" cy="1214552"/>
          </a:xfrm>
        </p:grpSpPr>
        <p:sp>
          <p:nvSpPr>
            <p:cNvPr id="15" name="正方形/長方形 14">
              <a:extLst>
                <a:ext uri="{FF2B5EF4-FFF2-40B4-BE49-F238E27FC236}">
                  <a16:creationId xmlns:a16="http://schemas.microsoft.com/office/drawing/2014/main" id="{69B412FD-BC02-4C21-97D5-50A6F3B21E53}"/>
                </a:ext>
              </a:extLst>
            </p:cNvPr>
            <p:cNvSpPr/>
            <p:nvPr/>
          </p:nvSpPr>
          <p:spPr>
            <a:xfrm>
              <a:off x="5259777" y="41111"/>
              <a:ext cx="3771581" cy="523220"/>
            </a:xfrm>
            <a:prstGeom prst="rect">
              <a:avLst/>
            </a:prstGeom>
          </p:spPr>
          <p:txBody>
            <a:bodyPr wrap="square">
              <a:spAutoFit/>
            </a:bodyPr>
            <a:lstStyle/>
            <a:p>
              <a:r>
                <a:rPr lang="ja-JP" altLang="en-US" sz="1600" dirty="0">
                  <a:solidFill>
                    <a:schemeClr val="accent1">
                      <a:lumMod val="75000"/>
                    </a:schemeClr>
                  </a:solidFill>
                  <a:latin typeface="+mn-ea"/>
                </a:rPr>
                <a:t>「</a:t>
              </a:r>
              <a:r>
                <a:rPr lang="ja-JP" altLang="en-US" sz="1600" b="1" dirty="0">
                  <a:solidFill>
                    <a:schemeClr val="accent1">
                      <a:lumMod val="75000"/>
                    </a:schemeClr>
                  </a:solidFill>
                  <a:latin typeface="+mn-ea"/>
                </a:rPr>
                <a:t>巻き爪を知る・治す・予防する</a:t>
              </a:r>
              <a:r>
                <a:rPr lang="ja-JP" altLang="en-US" sz="1600" dirty="0">
                  <a:solidFill>
                    <a:schemeClr val="accent1">
                      <a:lumMod val="75000"/>
                    </a:schemeClr>
                  </a:solidFill>
                  <a:latin typeface="+mn-ea"/>
                </a:rPr>
                <a:t>」はこちら</a:t>
              </a:r>
              <a:endParaRPr lang="en-US" altLang="ja-JP" sz="1600" dirty="0">
                <a:solidFill>
                  <a:schemeClr val="accent1">
                    <a:lumMod val="75000"/>
                  </a:schemeClr>
                </a:solidFill>
                <a:latin typeface="+mn-ea"/>
              </a:endParaRPr>
            </a:p>
            <a:p>
              <a:r>
                <a:rPr lang="en-US" altLang="ja-JP" sz="1200" dirty="0">
                  <a:solidFill>
                    <a:schemeClr val="accent1">
                      <a:lumMod val="75000"/>
                    </a:schemeClr>
                  </a:solidFill>
                  <a:latin typeface="+mn-ea"/>
                  <a:hlinkClick r:id="rId7">
                    <a:extLst>
                      <a:ext uri="{A12FA001-AC4F-418D-AE19-62706E023703}">
                        <ahyp:hlinkClr xmlns:ahyp="http://schemas.microsoft.com/office/drawing/2018/hyperlinkcolor" val="tx"/>
                      </a:ext>
                    </a:extLst>
                  </a:hlinkClick>
                </a:rPr>
                <a:t>https://www.maruho.co.jp/kanja/makizume/</a:t>
              </a:r>
              <a:endParaRPr lang="ja-JP" altLang="en-US" sz="1200" dirty="0">
                <a:solidFill>
                  <a:schemeClr val="accent1">
                    <a:lumMod val="75000"/>
                  </a:schemeClr>
                </a:solidFill>
                <a:latin typeface="+mn-ea"/>
              </a:endParaRPr>
            </a:p>
          </p:txBody>
        </p:sp>
        <p:pic>
          <p:nvPicPr>
            <p:cNvPr id="16" name="図 15">
              <a:extLst>
                <a:ext uri="{FF2B5EF4-FFF2-40B4-BE49-F238E27FC236}">
                  <a16:creationId xmlns:a16="http://schemas.microsoft.com/office/drawing/2014/main" id="{B717AC4B-B68D-44C1-8612-7022076D5B6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250" t="4973" r="6059" b="6395"/>
            <a:stretch/>
          </p:blipFill>
          <p:spPr>
            <a:xfrm>
              <a:off x="8039743" y="532038"/>
              <a:ext cx="715962" cy="723625"/>
            </a:xfrm>
            <a:prstGeom prst="rect">
              <a:avLst/>
            </a:prstGeom>
          </p:spPr>
        </p:pic>
      </p:grpSp>
    </p:spTree>
    <p:extLst>
      <p:ext uri="{BB962C8B-B14F-4D97-AF65-F5344CB8AC3E}">
        <p14:creationId xmlns:p14="http://schemas.microsoft.com/office/powerpoint/2010/main" val="3641342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173885" y="749336"/>
            <a:ext cx="3115845" cy="557178"/>
          </a:xfrm>
        </p:spPr>
        <p:txBody>
          <a:bodyPr>
            <a:normAutofit fontScale="90000"/>
          </a:bodyPr>
          <a:lstStyle/>
          <a:p>
            <a:r>
              <a:rPr lang="ja-JP" altLang="en-US" b="1" dirty="0">
                <a:effectLst>
                  <a:outerShdw blurRad="38100" dist="38100" dir="2700000" algn="tl">
                    <a:srgbClr val="000000">
                      <a:alpha val="43137"/>
                    </a:srgbClr>
                  </a:outerShdw>
                </a:effectLst>
                <a:latin typeface="+mn-ea"/>
                <a:ea typeface="+mn-ea"/>
              </a:rPr>
              <a:t>装着の後は</a:t>
            </a:r>
            <a:endParaRPr kumimoji="1" lang="ja-JP" altLang="en-US" b="1" dirty="0">
              <a:effectLst>
                <a:outerShdw blurRad="38100" dist="38100" dir="2700000" algn="tl">
                  <a:srgbClr val="000000">
                    <a:alpha val="43137"/>
                  </a:srgbClr>
                </a:outerShdw>
              </a:effectLst>
              <a:latin typeface="+mn-ea"/>
              <a:ea typeface="+mn-ea"/>
            </a:endParaRPr>
          </a:p>
        </p:txBody>
      </p:sp>
      <p:sp>
        <p:nvSpPr>
          <p:cNvPr id="4" name="フローチャート: 代替処理 3"/>
          <p:cNvSpPr/>
          <p:nvPr/>
        </p:nvSpPr>
        <p:spPr>
          <a:xfrm>
            <a:off x="187940" y="1337597"/>
            <a:ext cx="8724737" cy="45719"/>
          </a:xfrm>
          <a:prstGeom prst="flowChartAlternateProcess">
            <a:avLst/>
          </a:prstGeom>
          <a:solidFill>
            <a:schemeClr val="accent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187940" y="1462219"/>
            <a:ext cx="8794695" cy="1015663"/>
          </a:xfrm>
          <a:prstGeom prst="rect">
            <a:avLst/>
          </a:prstGeom>
        </p:spPr>
        <p:txBody>
          <a:bodyPr wrap="square">
            <a:spAutoFit/>
          </a:bodyPr>
          <a:lstStyle/>
          <a:p>
            <a:pPr marL="342900" indent="-342900">
              <a:buFont typeface="Wingdings" panose="05000000000000000000" pitchFamily="2" charset="2"/>
              <a:buChar char="l"/>
            </a:pPr>
            <a:r>
              <a:rPr lang="ja-JP" altLang="en-US" sz="2000" dirty="0"/>
              <a:t>治療中は、装着部に強い力がかかると矯正具が外れやすくなるため、注意してください。特に、サッカーや水泳など、爪に負荷がかかるような激しい運動はできる限り控えてください。</a:t>
            </a:r>
            <a:endParaRPr lang="en-US" altLang="ja-JP" sz="2000" dirty="0"/>
          </a:p>
        </p:txBody>
      </p:sp>
      <p:sp>
        <p:nvSpPr>
          <p:cNvPr id="6" name="正方形/長方形 5"/>
          <p:cNvSpPr/>
          <p:nvPr/>
        </p:nvSpPr>
        <p:spPr>
          <a:xfrm>
            <a:off x="187940" y="3328990"/>
            <a:ext cx="8700247" cy="1015663"/>
          </a:xfrm>
          <a:prstGeom prst="rect">
            <a:avLst/>
          </a:prstGeom>
        </p:spPr>
        <p:txBody>
          <a:bodyPr wrap="square">
            <a:spAutoFit/>
          </a:bodyPr>
          <a:lstStyle/>
          <a:p>
            <a:pPr marL="342900" indent="-342900">
              <a:buFont typeface="Wingdings" panose="05000000000000000000" pitchFamily="2" charset="2"/>
              <a:buChar char="l"/>
            </a:pPr>
            <a:r>
              <a:rPr lang="ja-JP" altLang="en-US" sz="2000" dirty="0"/>
              <a:t>矯正具が装着された爪の表面を医療用テープなどで保護することをお勧めします。睡眠中や靴下などの脱ぎ履きの際に矯正具が外れにくくなり、また、周囲の皮膚や靴下、ストッキングが傷つくのを防ぎます。</a:t>
            </a:r>
            <a:endParaRPr lang="en-US" altLang="ja-JP" sz="2000" dirty="0"/>
          </a:p>
        </p:txBody>
      </p:sp>
      <p:sp>
        <p:nvSpPr>
          <p:cNvPr id="7" name="サッカーボール"/>
          <p:cNvSpPr/>
          <p:nvPr/>
        </p:nvSpPr>
        <p:spPr>
          <a:xfrm>
            <a:off x="3137613" y="2459673"/>
            <a:ext cx="773045" cy="7730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8380" y="1007"/>
                </a:moveTo>
                <a:lnTo>
                  <a:pt x="7597" y="2254"/>
                </a:lnTo>
                <a:lnTo>
                  <a:pt x="3645" y="5118"/>
                </a:lnTo>
                <a:lnTo>
                  <a:pt x="2239" y="5471"/>
                </a:lnTo>
                <a:cubicBezTo>
                  <a:pt x="3610" y="3277"/>
                  <a:pt x="5802" y="1645"/>
                  <a:pt x="8380" y="1007"/>
                </a:cubicBezTo>
                <a:close/>
                <a:moveTo>
                  <a:pt x="13220" y="1007"/>
                </a:moveTo>
                <a:cubicBezTo>
                  <a:pt x="15798" y="1645"/>
                  <a:pt x="17990" y="3277"/>
                  <a:pt x="19361" y="5471"/>
                </a:cubicBezTo>
                <a:lnTo>
                  <a:pt x="17936" y="5113"/>
                </a:lnTo>
                <a:lnTo>
                  <a:pt x="13993" y="2239"/>
                </a:lnTo>
                <a:lnTo>
                  <a:pt x="13220" y="1007"/>
                </a:lnTo>
                <a:close/>
                <a:moveTo>
                  <a:pt x="14077" y="2789"/>
                </a:moveTo>
                <a:lnTo>
                  <a:pt x="17407" y="5216"/>
                </a:lnTo>
                <a:lnTo>
                  <a:pt x="17342" y="8466"/>
                </a:lnTo>
                <a:lnTo>
                  <a:pt x="14101" y="9519"/>
                </a:lnTo>
                <a:lnTo>
                  <a:pt x="10997" y="7265"/>
                </a:lnTo>
                <a:lnTo>
                  <a:pt x="10997" y="3856"/>
                </a:lnTo>
                <a:lnTo>
                  <a:pt x="14077" y="2789"/>
                </a:lnTo>
                <a:close/>
                <a:moveTo>
                  <a:pt x="7530" y="2791"/>
                </a:moveTo>
                <a:lnTo>
                  <a:pt x="10603" y="3856"/>
                </a:lnTo>
                <a:lnTo>
                  <a:pt x="10603" y="7265"/>
                </a:lnTo>
                <a:lnTo>
                  <a:pt x="7499" y="9519"/>
                </a:lnTo>
                <a:lnTo>
                  <a:pt x="4258" y="8466"/>
                </a:lnTo>
                <a:lnTo>
                  <a:pt x="4193" y="5208"/>
                </a:lnTo>
                <a:lnTo>
                  <a:pt x="7530" y="2791"/>
                </a:lnTo>
                <a:close/>
                <a:moveTo>
                  <a:pt x="4134" y="8842"/>
                </a:moveTo>
                <a:lnTo>
                  <a:pt x="7388" y="9899"/>
                </a:lnTo>
                <a:lnTo>
                  <a:pt x="8569" y="13534"/>
                </a:lnTo>
                <a:lnTo>
                  <a:pt x="6559" y="16301"/>
                </a:lnTo>
                <a:lnTo>
                  <a:pt x="3441" y="15355"/>
                </a:lnTo>
                <a:lnTo>
                  <a:pt x="2174" y="11435"/>
                </a:lnTo>
                <a:lnTo>
                  <a:pt x="4134" y="8842"/>
                </a:lnTo>
                <a:close/>
                <a:moveTo>
                  <a:pt x="17466" y="8842"/>
                </a:moveTo>
                <a:lnTo>
                  <a:pt x="19432" y="11441"/>
                </a:lnTo>
                <a:lnTo>
                  <a:pt x="18152" y="15358"/>
                </a:lnTo>
                <a:lnTo>
                  <a:pt x="15041" y="16301"/>
                </a:lnTo>
                <a:lnTo>
                  <a:pt x="13031" y="13534"/>
                </a:lnTo>
                <a:lnTo>
                  <a:pt x="14212" y="9899"/>
                </a:lnTo>
                <a:lnTo>
                  <a:pt x="17466" y="8842"/>
                </a:lnTo>
                <a:close/>
                <a:moveTo>
                  <a:pt x="739" y="10076"/>
                </a:moveTo>
                <a:lnTo>
                  <a:pt x="1684" y="11205"/>
                </a:lnTo>
                <a:lnTo>
                  <a:pt x="3186" y="15849"/>
                </a:lnTo>
                <a:lnTo>
                  <a:pt x="3086" y="17292"/>
                </a:lnTo>
                <a:cubicBezTo>
                  <a:pt x="1606" y="15536"/>
                  <a:pt x="712" y="13271"/>
                  <a:pt x="712" y="10800"/>
                </a:cubicBezTo>
                <a:cubicBezTo>
                  <a:pt x="712" y="10557"/>
                  <a:pt x="722" y="10315"/>
                  <a:pt x="739" y="10076"/>
                </a:cubicBezTo>
                <a:close/>
                <a:moveTo>
                  <a:pt x="20861" y="10076"/>
                </a:moveTo>
                <a:cubicBezTo>
                  <a:pt x="20878" y="10315"/>
                  <a:pt x="20888" y="10557"/>
                  <a:pt x="20888" y="10800"/>
                </a:cubicBezTo>
                <a:cubicBezTo>
                  <a:pt x="20888" y="13271"/>
                  <a:pt x="19994" y="15536"/>
                  <a:pt x="18514" y="17292"/>
                </a:cubicBezTo>
                <a:lnTo>
                  <a:pt x="18414" y="15830"/>
                </a:lnTo>
                <a:lnTo>
                  <a:pt x="19928" y="11192"/>
                </a:lnTo>
                <a:lnTo>
                  <a:pt x="20861" y="10076"/>
                </a:lnTo>
                <a:close/>
                <a:moveTo>
                  <a:pt x="8893" y="13762"/>
                </a:moveTo>
                <a:lnTo>
                  <a:pt x="12707" y="13762"/>
                </a:lnTo>
                <a:lnTo>
                  <a:pt x="14722" y="16534"/>
                </a:lnTo>
                <a:lnTo>
                  <a:pt x="12859" y="19207"/>
                </a:lnTo>
                <a:lnTo>
                  <a:pt x="8738" y="19200"/>
                </a:lnTo>
                <a:lnTo>
                  <a:pt x="6878" y="16534"/>
                </a:lnTo>
                <a:lnTo>
                  <a:pt x="8893" y="13762"/>
                </a:lnTo>
                <a:close/>
                <a:moveTo>
                  <a:pt x="8368" y="19595"/>
                </a:moveTo>
                <a:lnTo>
                  <a:pt x="13249" y="19602"/>
                </a:lnTo>
                <a:lnTo>
                  <a:pt x="14597" y="20145"/>
                </a:lnTo>
                <a:cubicBezTo>
                  <a:pt x="13424" y="20623"/>
                  <a:pt x="12142" y="20888"/>
                  <a:pt x="10800" y="20888"/>
                </a:cubicBezTo>
                <a:cubicBezTo>
                  <a:pt x="9458" y="20888"/>
                  <a:pt x="8176" y="20623"/>
                  <a:pt x="7003" y="20145"/>
                </a:cubicBezTo>
                <a:lnTo>
                  <a:pt x="8368" y="19595"/>
                </a:lnTo>
                <a:close/>
              </a:path>
            </a:pathLst>
          </a:custGeom>
          <a:solidFill>
            <a:srgbClr val="000000"/>
          </a:solidFill>
          <a:ln w="12700">
            <a:miter lim="400000"/>
          </a:ln>
        </p:spPr>
        <p:txBody>
          <a:bodyPr lIns="0" tIns="0" rIns="0" bIns="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1pPr>
            <a:lvl2pPr marL="0" marR="0" indent="4572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2pPr>
            <a:lvl3pPr marL="0" marR="0" indent="9144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3pPr>
            <a:lvl4pPr marL="0" marR="0" indent="13716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4pPr>
            <a:lvl5pPr marL="0" marR="0" indent="18288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5pPr>
            <a:lvl6pPr marL="0" marR="0" indent="22860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6pPr>
            <a:lvl7pPr marL="0" marR="0" indent="27432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7pPr>
            <a:lvl8pPr marL="0" marR="0" indent="32004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8pPr>
            <a:lvl9pPr marL="0" marR="0" indent="36576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9pPr>
          </a:lstStyle>
          <a:p>
            <a:pPr>
              <a:defRPr sz="3200">
                <a:solidFill>
                  <a:srgbClr val="FFFFFF"/>
                </a:solidFill>
                <a:latin typeface="+mn-lt"/>
                <a:ea typeface="+mn-ea"/>
                <a:cs typeface="+mn-cs"/>
                <a:sym typeface="ヒラギノ角ゴ ProN W3"/>
              </a:defRPr>
            </a:pPr>
            <a:endParaRPr/>
          </a:p>
        </p:txBody>
      </p:sp>
      <p:sp>
        <p:nvSpPr>
          <p:cNvPr id="8" name="スイマー"/>
          <p:cNvSpPr/>
          <p:nvPr/>
        </p:nvSpPr>
        <p:spPr>
          <a:xfrm>
            <a:off x="4274888" y="2302330"/>
            <a:ext cx="2246616" cy="967630"/>
          </a:xfrm>
          <a:custGeom>
            <a:avLst/>
            <a:gdLst/>
            <a:ahLst/>
            <a:cxnLst>
              <a:cxn ang="0">
                <a:pos x="wd2" y="hd2"/>
              </a:cxn>
              <a:cxn ang="5400000">
                <a:pos x="wd2" y="hd2"/>
              </a:cxn>
              <a:cxn ang="10800000">
                <a:pos x="wd2" y="hd2"/>
              </a:cxn>
              <a:cxn ang="16200000">
                <a:pos x="wd2" y="hd2"/>
              </a:cxn>
            </a:cxnLst>
            <a:rect l="0" t="0" r="r" b="b"/>
            <a:pathLst>
              <a:path w="21563" h="21352" extrusionOk="0">
                <a:moveTo>
                  <a:pt x="10699" y="3"/>
                </a:moveTo>
                <a:cubicBezTo>
                  <a:pt x="10557" y="25"/>
                  <a:pt x="10421" y="153"/>
                  <a:pt x="10313" y="375"/>
                </a:cubicBezTo>
                <a:cubicBezTo>
                  <a:pt x="9750" y="1529"/>
                  <a:pt x="8232" y="4895"/>
                  <a:pt x="6624" y="10638"/>
                </a:cubicBezTo>
                <a:cubicBezTo>
                  <a:pt x="6524" y="10996"/>
                  <a:pt x="6377" y="11266"/>
                  <a:pt x="6203" y="11409"/>
                </a:cubicBezTo>
                <a:cubicBezTo>
                  <a:pt x="4264" y="12999"/>
                  <a:pt x="1690" y="16936"/>
                  <a:pt x="0" y="19724"/>
                </a:cubicBezTo>
                <a:cubicBezTo>
                  <a:pt x="525" y="19649"/>
                  <a:pt x="1055" y="19890"/>
                  <a:pt x="1538" y="20445"/>
                </a:cubicBezTo>
                <a:lnTo>
                  <a:pt x="1691" y="20619"/>
                </a:lnTo>
                <a:cubicBezTo>
                  <a:pt x="2541" y="21596"/>
                  <a:pt x="3542" y="21596"/>
                  <a:pt x="4392" y="20619"/>
                </a:cubicBezTo>
                <a:lnTo>
                  <a:pt x="4545" y="20445"/>
                </a:lnTo>
                <a:cubicBezTo>
                  <a:pt x="5395" y="19468"/>
                  <a:pt x="6394" y="19468"/>
                  <a:pt x="7244" y="20445"/>
                </a:cubicBezTo>
                <a:lnTo>
                  <a:pt x="7397" y="20619"/>
                </a:lnTo>
                <a:cubicBezTo>
                  <a:pt x="8247" y="21596"/>
                  <a:pt x="9246" y="21596"/>
                  <a:pt x="10096" y="20619"/>
                </a:cubicBezTo>
                <a:lnTo>
                  <a:pt x="10251" y="20445"/>
                </a:lnTo>
                <a:cubicBezTo>
                  <a:pt x="11100" y="19468"/>
                  <a:pt x="12100" y="19468"/>
                  <a:pt x="12950" y="20445"/>
                </a:cubicBezTo>
                <a:lnTo>
                  <a:pt x="13103" y="20619"/>
                </a:lnTo>
                <a:cubicBezTo>
                  <a:pt x="13952" y="21596"/>
                  <a:pt x="14952" y="21596"/>
                  <a:pt x="15802" y="20619"/>
                </a:cubicBezTo>
                <a:lnTo>
                  <a:pt x="15957" y="20445"/>
                </a:lnTo>
                <a:cubicBezTo>
                  <a:pt x="16444" y="19884"/>
                  <a:pt x="16981" y="19645"/>
                  <a:pt x="17511" y="19728"/>
                </a:cubicBezTo>
                <a:cubicBezTo>
                  <a:pt x="17517" y="18186"/>
                  <a:pt x="17392" y="16128"/>
                  <a:pt x="16794" y="14674"/>
                </a:cubicBezTo>
                <a:cubicBezTo>
                  <a:pt x="15586" y="11736"/>
                  <a:pt x="14164" y="11625"/>
                  <a:pt x="12897" y="13861"/>
                </a:cubicBezTo>
                <a:cubicBezTo>
                  <a:pt x="12362" y="14806"/>
                  <a:pt x="11911" y="15240"/>
                  <a:pt x="11632" y="15437"/>
                </a:cubicBezTo>
                <a:cubicBezTo>
                  <a:pt x="11458" y="15560"/>
                  <a:pt x="11269" y="15432"/>
                  <a:pt x="11147" y="15119"/>
                </a:cubicBezTo>
                <a:lnTo>
                  <a:pt x="10509" y="13481"/>
                </a:lnTo>
                <a:cubicBezTo>
                  <a:pt x="10395" y="13189"/>
                  <a:pt x="10359" y="12779"/>
                  <a:pt x="10414" y="12408"/>
                </a:cubicBezTo>
                <a:cubicBezTo>
                  <a:pt x="10576" y="11331"/>
                  <a:pt x="10935" y="8947"/>
                  <a:pt x="11327" y="6483"/>
                </a:cubicBezTo>
                <a:cubicBezTo>
                  <a:pt x="11384" y="6124"/>
                  <a:pt x="11562" y="5962"/>
                  <a:pt x="11713" y="6123"/>
                </a:cubicBezTo>
                <a:cubicBezTo>
                  <a:pt x="13449" y="7974"/>
                  <a:pt x="15699" y="7346"/>
                  <a:pt x="17730" y="8555"/>
                </a:cubicBezTo>
                <a:cubicBezTo>
                  <a:pt x="17870" y="8638"/>
                  <a:pt x="17982" y="8888"/>
                  <a:pt x="18010" y="9213"/>
                </a:cubicBezTo>
                <a:cubicBezTo>
                  <a:pt x="18124" y="10539"/>
                  <a:pt x="18454" y="11713"/>
                  <a:pt x="18846" y="12308"/>
                </a:cubicBezTo>
                <a:cubicBezTo>
                  <a:pt x="19225" y="12884"/>
                  <a:pt x="19321" y="13076"/>
                  <a:pt x="19541" y="13741"/>
                </a:cubicBezTo>
                <a:cubicBezTo>
                  <a:pt x="19607" y="13938"/>
                  <a:pt x="19738" y="13913"/>
                  <a:pt x="19791" y="13698"/>
                </a:cubicBezTo>
                <a:cubicBezTo>
                  <a:pt x="19954" y="13037"/>
                  <a:pt x="19884" y="12369"/>
                  <a:pt x="19674" y="11518"/>
                </a:cubicBezTo>
                <a:cubicBezTo>
                  <a:pt x="19616" y="11281"/>
                  <a:pt x="19733" y="11017"/>
                  <a:pt x="19835" y="11157"/>
                </a:cubicBezTo>
                <a:cubicBezTo>
                  <a:pt x="20263" y="11754"/>
                  <a:pt x="20782" y="12636"/>
                  <a:pt x="20995" y="13005"/>
                </a:cubicBezTo>
                <a:cubicBezTo>
                  <a:pt x="21059" y="13116"/>
                  <a:pt x="21144" y="13165"/>
                  <a:pt x="21218" y="13090"/>
                </a:cubicBezTo>
                <a:cubicBezTo>
                  <a:pt x="21448" y="12856"/>
                  <a:pt x="21235" y="12423"/>
                  <a:pt x="21413" y="12265"/>
                </a:cubicBezTo>
                <a:cubicBezTo>
                  <a:pt x="21526" y="12164"/>
                  <a:pt x="21600" y="11797"/>
                  <a:pt x="21543" y="11336"/>
                </a:cubicBezTo>
                <a:cubicBezTo>
                  <a:pt x="21149" y="8169"/>
                  <a:pt x="20315" y="7096"/>
                  <a:pt x="19861" y="6398"/>
                </a:cubicBezTo>
                <a:cubicBezTo>
                  <a:pt x="19733" y="6199"/>
                  <a:pt x="19585" y="6080"/>
                  <a:pt x="19430" y="6045"/>
                </a:cubicBezTo>
                <a:cubicBezTo>
                  <a:pt x="18971" y="5941"/>
                  <a:pt x="17852" y="5576"/>
                  <a:pt x="16974" y="4391"/>
                </a:cubicBezTo>
                <a:cubicBezTo>
                  <a:pt x="14403" y="1460"/>
                  <a:pt x="11722" y="330"/>
                  <a:pt x="10842" y="19"/>
                </a:cubicBezTo>
                <a:cubicBezTo>
                  <a:pt x="10794" y="2"/>
                  <a:pt x="10746" y="-4"/>
                  <a:pt x="10699" y="3"/>
                </a:cubicBezTo>
                <a:close/>
              </a:path>
            </a:pathLst>
          </a:custGeom>
          <a:solidFill>
            <a:srgbClr val="000000"/>
          </a:solidFill>
          <a:ln w="12700">
            <a:miter lim="400000"/>
          </a:ln>
        </p:spPr>
        <p:txBody>
          <a:bodyPr lIns="0" tIns="0" rIns="0" bIns="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1pPr>
            <a:lvl2pPr marL="0" marR="0" indent="4572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2pPr>
            <a:lvl3pPr marL="0" marR="0" indent="9144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3pPr>
            <a:lvl4pPr marL="0" marR="0" indent="13716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4pPr>
            <a:lvl5pPr marL="0" marR="0" indent="18288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5pPr>
            <a:lvl6pPr marL="0" marR="0" indent="22860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6pPr>
            <a:lvl7pPr marL="0" marR="0" indent="27432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7pPr>
            <a:lvl8pPr marL="0" marR="0" indent="32004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8pPr>
            <a:lvl9pPr marL="0" marR="0" indent="36576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9pPr>
          </a:lstStyle>
          <a:p>
            <a:pPr>
              <a:defRPr sz="3200">
                <a:solidFill>
                  <a:srgbClr val="FFFFFF"/>
                </a:solidFill>
                <a:latin typeface="+mn-lt"/>
                <a:ea typeface="+mn-ea"/>
                <a:cs typeface="+mn-cs"/>
                <a:sym typeface="ヒラギノ角ゴ ProN W3"/>
              </a:defRPr>
            </a:pPr>
            <a:endParaRPr/>
          </a:p>
        </p:txBody>
      </p:sp>
      <p:cxnSp>
        <p:nvCxnSpPr>
          <p:cNvPr id="11" name="直線コネクタ 10"/>
          <p:cNvCxnSpPr/>
          <p:nvPr/>
        </p:nvCxnSpPr>
        <p:spPr>
          <a:xfrm>
            <a:off x="3080418" y="2246726"/>
            <a:ext cx="961465" cy="107883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4770343" y="2246727"/>
            <a:ext cx="961465" cy="107883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図 1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39702" y="4011343"/>
            <a:ext cx="3872975" cy="1682414"/>
          </a:xfrm>
          <a:prstGeom prst="rect">
            <a:avLst/>
          </a:prstGeom>
        </p:spPr>
      </p:pic>
      <p:pic>
        <p:nvPicPr>
          <p:cNvPr id="12" name="図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141" y="22051"/>
            <a:ext cx="4686658" cy="524881"/>
          </a:xfrm>
          <a:prstGeom prst="rect">
            <a:avLst/>
          </a:prstGeom>
        </p:spPr>
      </p:pic>
      <p:sp>
        <p:nvSpPr>
          <p:cNvPr id="18" name="正方形/長方形 17"/>
          <p:cNvSpPr/>
          <p:nvPr/>
        </p:nvSpPr>
        <p:spPr>
          <a:xfrm>
            <a:off x="2979130" y="5351126"/>
            <a:ext cx="2125506" cy="338554"/>
          </a:xfrm>
          <a:prstGeom prst="rect">
            <a:avLst/>
          </a:prstGeom>
        </p:spPr>
        <p:txBody>
          <a:bodyPr wrap="square">
            <a:spAutoFit/>
          </a:bodyPr>
          <a:lstStyle/>
          <a:p>
            <a:pPr lvl="1" algn="ctr"/>
            <a:r>
              <a:rPr lang="ja-JP" altLang="en-US" sz="1600" dirty="0"/>
              <a:t>テープ貼付の例▶</a:t>
            </a:r>
          </a:p>
        </p:txBody>
      </p:sp>
      <p:pic>
        <p:nvPicPr>
          <p:cNvPr id="19" name="図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6390" y="682060"/>
            <a:ext cx="3771581" cy="642518"/>
          </a:xfrm>
          <a:prstGeom prst="rect">
            <a:avLst/>
          </a:prstGeom>
        </p:spPr>
      </p:pic>
      <p:sp>
        <p:nvSpPr>
          <p:cNvPr id="20" name="テキスト ボックス 19"/>
          <p:cNvSpPr txBox="1"/>
          <p:nvPr/>
        </p:nvSpPr>
        <p:spPr>
          <a:xfrm>
            <a:off x="3790156" y="610775"/>
            <a:ext cx="389850" cy="338554"/>
          </a:xfrm>
          <a:prstGeom prst="rect">
            <a:avLst/>
          </a:prstGeom>
          <a:noFill/>
        </p:spPr>
        <p:txBody>
          <a:bodyPr wrap="none" rtlCol="0">
            <a:spAutoFit/>
          </a:bodyPr>
          <a:lstStyle/>
          <a:p>
            <a:r>
              <a:rPr kumimoji="1" lang="ja-JP" altLang="en-US" sz="1600" dirty="0"/>
              <a:t>Ⓡ</a:t>
            </a:r>
          </a:p>
        </p:txBody>
      </p:sp>
      <p:sp>
        <p:nvSpPr>
          <p:cNvPr id="13" name="テキスト ボックス 12">
            <a:extLst>
              <a:ext uri="{FF2B5EF4-FFF2-40B4-BE49-F238E27FC236}">
                <a16:creationId xmlns:a16="http://schemas.microsoft.com/office/drawing/2014/main" id="{C4A99672-E6B9-4EB3-89C2-65141B1E9D29}"/>
              </a:ext>
            </a:extLst>
          </p:cNvPr>
          <p:cNvSpPr txBox="1"/>
          <p:nvPr/>
        </p:nvSpPr>
        <p:spPr>
          <a:xfrm>
            <a:off x="256390" y="5780782"/>
            <a:ext cx="7293760" cy="1077218"/>
          </a:xfrm>
          <a:prstGeom prst="rect">
            <a:avLst/>
          </a:prstGeom>
          <a:noFill/>
        </p:spPr>
        <p:txBody>
          <a:bodyPr wrap="square" rtlCol="0">
            <a:spAutoFit/>
          </a:bodyPr>
          <a:lstStyle/>
          <a:p>
            <a:r>
              <a:rPr lang="en-US" altLang="ja-JP" sz="1600" dirty="0"/>
              <a:t>※</a:t>
            </a:r>
            <a:r>
              <a:rPr lang="ja-JP" altLang="en-US" sz="1600" dirty="0"/>
              <a:t>テープを貼るときは、引っ張らずに（伸ばさずに）貼ってください。</a:t>
            </a:r>
          </a:p>
          <a:p>
            <a:r>
              <a:rPr lang="en-US" altLang="ja-JP" sz="1600" dirty="0"/>
              <a:t>※</a:t>
            </a:r>
            <a:r>
              <a:rPr lang="ja-JP" altLang="en-US" sz="1600" dirty="0"/>
              <a:t>テープは衛生面を考慮し、入浴時などに取り換えてください。</a:t>
            </a:r>
            <a:endParaRPr lang="en-US" altLang="ja-JP" sz="1600" dirty="0"/>
          </a:p>
          <a:p>
            <a:r>
              <a:rPr lang="en-US" altLang="ja-JP" sz="1600" dirty="0">
                <a:latin typeface="+mn-ea"/>
              </a:rPr>
              <a:t>※</a:t>
            </a:r>
            <a:r>
              <a:rPr lang="ja-JP" altLang="en-US" sz="1600" dirty="0">
                <a:latin typeface="+mn-ea"/>
              </a:rPr>
              <a:t>テープを剥がすときは矯正具が外れないよう右図の矢印で示した方向にゆっくり剥がしてください。</a:t>
            </a:r>
          </a:p>
        </p:txBody>
      </p:sp>
      <p:grpSp>
        <p:nvGrpSpPr>
          <p:cNvPr id="17" name="グループ化 16">
            <a:extLst>
              <a:ext uri="{FF2B5EF4-FFF2-40B4-BE49-F238E27FC236}">
                <a16:creationId xmlns:a16="http://schemas.microsoft.com/office/drawing/2014/main" id="{17AECC54-67FE-41E9-A834-1E7088220625}"/>
              </a:ext>
            </a:extLst>
          </p:cNvPr>
          <p:cNvGrpSpPr/>
          <p:nvPr/>
        </p:nvGrpSpPr>
        <p:grpSpPr>
          <a:xfrm>
            <a:off x="5456373" y="76664"/>
            <a:ext cx="3771581" cy="1214552"/>
            <a:chOff x="5259777" y="41111"/>
            <a:chExt cx="3771581" cy="1214552"/>
          </a:xfrm>
        </p:grpSpPr>
        <p:sp>
          <p:nvSpPr>
            <p:cNvPr id="21" name="正方形/長方形 20">
              <a:extLst>
                <a:ext uri="{FF2B5EF4-FFF2-40B4-BE49-F238E27FC236}">
                  <a16:creationId xmlns:a16="http://schemas.microsoft.com/office/drawing/2014/main" id="{A7593538-E8E2-43C8-B7E7-552B5D1DBD23}"/>
                </a:ext>
              </a:extLst>
            </p:cNvPr>
            <p:cNvSpPr/>
            <p:nvPr/>
          </p:nvSpPr>
          <p:spPr>
            <a:xfrm>
              <a:off x="5259777" y="41111"/>
              <a:ext cx="3771581" cy="523220"/>
            </a:xfrm>
            <a:prstGeom prst="rect">
              <a:avLst/>
            </a:prstGeom>
          </p:spPr>
          <p:txBody>
            <a:bodyPr wrap="square">
              <a:spAutoFit/>
            </a:bodyPr>
            <a:lstStyle/>
            <a:p>
              <a:r>
                <a:rPr lang="ja-JP" altLang="en-US" sz="1600" dirty="0">
                  <a:solidFill>
                    <a:schemeClr val="accent1">
                      <a:lumMod val="75000"/>
                    </a:schemeClr>
                  </a:solidFill>
                  <a:latin typeface="+mn-ea"/>
                </a:rPr>
                <a:t>「</a:t>
              </a:r>
              <a:r>
                <a:rPr lang="ja-JP" altLang="en-US" sz="1600" b="1" dirty="0">
                  <a:solidFill>
                    <a:schemeClr val="accent1">
                      <a:lumMod val="75000"/>
                    </a:schemeClr>
                  </a:solidFill>
                  <a:latin typeface="+mn-ea"/>
                </a:rPr>
                <a:t>巻き爪を知る・治す・予防する</a:t>
              </a:r>
              <a:r>
                <a:rPr lang="ja-JP" altLang="en-US" sz="1600" dirty="0">
                  <a:solidFill>
                    <a:schemeClr val="accent1">
                      <a:lumMod val="75000"/>
                    </a:schemeClr>
                  </a:solidFill>
                  <a:latin typeface="+mn-ea"/>
                </a:rPr>
                <a:t>」はこちら</a:t>
              </a:r>
              <a:endParaRPr lang="en-US" altLang="ja-JP" sz="1600" dirty="0">
                <a:solidFill>
                  <a:schemeClr val="accent1">
                    <a:lumMod val="75000"/>
                  </a:schemeClr>
                </a:solidFill>
                <a:latin typeface="+mn-ea"/>
              </a:endParaRPr>
            </a:p>
            <a:p>
              <a:r>
                <a:rPr lang="en-US" altLang="ja-JP" sz="1200" dirty="0">
                  <a:solidFill>
                    <a:schemeClr val="accent1">
                      <a:lumMod val="75000"/>
                    </a:schemeClr>
                  </a:solidFill>
                  <a:latin typeface="+mn-ea"/>
                  <a:hlinkClick r:id="rId5">
                    <a:extLst>
                      <a:ext uri="{A12FA001-AC4F-418D-AE19-62706E023703}">
                        <ahyp:hlinkClr xmlns:ahyp="http://schemas.microsoft.com/office/drawing/2018/hyperlinkcolor" val="tx"/>
                      </a:ext>
                    </a:extLst>
                  </a:hlinkClick>
                </a:rPr>
                <a:t>https://www.maruho.co.jp/kanja/makizume/</a:t>
              </a:r>
              <a:endParaRPr lang="ja-JP" altLang="en-US" sz="1200" dirty="0">
                <a:solidFill>
                  <a:schemeClr val="accent1">
                    <a:lumMod val="75000"/>
                  </a:schemeClr>
                </a:solidFill>
                <a:latin typeface="+mn-ea"/>
              </a:endParaRPr>
            </a:p>
          </p:txBody>
        </p:sp>
        <p:pic>
          <p:nvPicPr>
            <p:cNvPr id="22" name="図 21">
              <a:extLst>
                <a:ext uri="{FF2B5EF4-FFF2-40B4-BE49-F238E27FC236}">
                  <a16:creationId xmlns:a16="http://schemas.microsoft.com/office/drawing/2014/main" id="{25F68B76-B001-4CDA-96C0-D92E9AB5A2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50" t="4973" r="6059" b="6395"/>
            <a:stretch/>
          </p:blipFill>
          <p:spPr>
            <a:xfrm>
              <a:off x="8039743" y="532038"/>
              <a:ext cx="715962" cy="723625"/>
            </a:xfrm>
            <a:prstGeom prst="rect">
              <a:avLst/>
            </a:prstGeom>
          </p:spPr>
        </p:pic>
      </p:grpSp>
      <p:grpSp>
        <p:nvGrpSpPr>
          <p:cNvPr id="10" name="グループ化 9">
            <a:extLst>
              <a:ext uri="{FF2B5EF4-FFF2-40B4-BE49-F238E27FC236}">
                <a16:creationId xmlns:a16="http://schemas.microsoft.com/office/drawing/2014/main" id="{30A0AEDA-92EC-4DEE-8DF7-9ADD656399D0}"/>
              </a:ext>
            </a:extLst>
          </p:cNvPr>
          <p:cNvGrpSpPr/>
          <p:nvPr/>
        </p:nvGrpSpPr>
        <p:grpSpPr>
          <a:xfrm>
            <a:off x="7705691" y="5776892"/>
            <a:ext cx="1206986" cy="1004444"/>
            <a:chOff x="7705691" y="5776892"/>
            <a:chExt cx="1206986" cy="1004444"/>
          </a:xfrm>
        </p:grpSpPr>
        <p:pic>
          <p:nvPicPr>
            <p:cNvPr id="3" name="図 2">
              <a:extLst>
                <a:ext uri="{FF2B5EF4-FFF2-40B4-BE49-F238E27FC236}">
                  <a16:creationId xmlns:a16="http://schemas.microsoft.com/office/drawing/2014/main" id="{2ED99C87-6B10-4548-BA7C-819B57AF8B90}"/>
                </a:ext>
              </a:extLst>
            </p:cNvPr>
            <p:cNvPicPr>
              <a:picLocks noChangeAspect="1"/>
            </p:cNvPicPr>
            <p:nvPr/>
          </p:nvPicPr>
          <p:blipFill>
            <a:blip r:embed="rId7"/>
            <a:stretch>
              <a:fillRect/>
            </a:stretch>
          </p:blipFill>
          <p:spPr>
            <a:xfrm>
              <a:off x="7705691" y="5776892"/>
              <a:ext cx="1206986" cy="1004444"/>
            </a:xfrm>
            <a:prstGeom prst="rect">
              <a:avLst/>
            </a:prstGeom>
          </p:spPr>
        </p:pic>
        <p:sp>
          <p:nvSpPr>
            <p:cNvPr id="9" name="矢印: 上 8">
              <a:extLst>
                <a:ext uri="{FF2B5EF4-FFF2-40B4-BE49-F238E27FC236}">
                  <a16:creationId xmlns:a16="http://schemas.microsoft.com/office/drawing/2014/main" id="{27FF64EF-D038-4360-B1E5-E838AF3D63D4}"/>
                </a:ext>
              </a:extLst>
            </p:cNvPr>
            <p:cNvSpPr/>
            <p:nvPr/>
          </p:nvSpPr>
          <p:spPr>
            <a:xfrm rot="19373298">
              <a:off x="8399661" y="6094426"/>
              <a:ext cx="206952" cy="369378"/>
            </a:xfrm>
            <a:prstGeom prst="upArrow">
              <a:avLst>
                <a:gd name="adj1" fmla="val 50000"/>
                <a:gd name="adj2" fmla="val 66863"/>
              </a:avLst>
            </a:prstGeom>
            <a:solidFill>
              <a:srgbClr val="0C4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299351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0443" y="1722926"/>
            <a:ext cx="4756772" cy="2088649"/>
            <a:chOff x="148935" y="2973756"/>
            <a:chExt cx="8846130" cy="3884244"/>
          </a:xfrm>
        </p:grpSpPr>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935" y="2973756"/>
              <a:ext cx="8846130" cy="3884244"/>
            </a:xfrm>
            <a:prstGeom prst="rect">
              <a:avLst/>
            </a:prstGeom>
          </p:spPr>
        </p:pic>
        <p:sp>
          <p:nvSpPr>
            <p:cNvPr id="5" name="テキスト ボックス 4"/>
            <p:cNvSpPr txBox="1"/>
            <p:nvPr/>
          </p:nvSpPr>
          <p:spPr>
            <a:xfrm>
              <a:off x="4061135" y="3692263"/>
              <a:ext cx="1292578" cy="497808"/>
            </a:xfrm>
            <a:prstGeom prst="rect">
              <a:avLst/>
            </a:prstGeom>
            <a:noFill/>
          </p:spPr>
          <p:txBody>
            <a:bodyPr wrap="square" lIns="99569" tIns="49785" rIns="99569" bIns="49785" rtlCol="0">
              <a:spAutoFit/>
            </a:bodyPr>
            <a:lstStyle/>
            <a:p>
              <a:pPr algn="ctr"/>
              <a:r>
                <a:rPr lang="ja-JP" altLang="en-US" sz="1200" dirty="0">
                  <a:latin typeface="Meiryo UI" panose="020B0604030504040204" pitchFamily="50" charset="-128"/>
                  <a:ea typeface="Meiryo UI" panose="020B0604030504040204" pitchFamily="50" charset="-128"/>
                </a:rPr>
                <a:t>爪の裏</a:t>
              </a:r>
            </a:p>
          </p:txBody>
        </p:sp>
        <p:sp>
          <p:nvSpPr>
            <p:cNvPr id="6" name="テキスト ボックス 5"/>
            <p:cNvSpPr txBox="1"/>
            <p:nvPr/>
          </p:nvSpPr>
          <p:spPr>
            <a:xfrm>
              <a:off x="1249462" y="3673554"/>
              <a:ext cx="1292578" cy="497808"/>
            </a:xfrm>
            <a:prstGeom prst="rect">
              <a:avLst/>
            </a:prstGeom>
            <a:noFill/>
          </p:spPr>
          <p:txBody>
            <a:bodyPr wrap="square" lIns="99569" tIns="49785" rIns="99569" bIns="49785" rtlCol="0">
              <a:spAutoFit/>
            </a:bodyPr>
            <a:lstStyle/>
            <a:p>
              <a:pPr algn="ctr"/>
              <a:r>
                <a:rPr lang="ja-JP" altLang="en-US" sz="1200" dirty="0">
                  <a:latin typeface="Meiryo UI" panose="020B0604030504040204" pitchFamily="50" charset="-128"/>
                  <a:ea typeface="Meiryo UI" panose="020B0604030504040204" pitchFamily="50" charset="-128"/>
                </a:rPr>
                <a:t>爪の溝</a:t>
              </a:r>
            </a:p>
          </p:txBody>
        </p:sp>
      </p:grpSp>
      <p:pic>
        <p:nvPicPr>
          <p:cNvPr id="29" name="図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6208" y="3709830"/>
            <a:ext cx="1018727" cy="583490"/>
          </a:xfrm>
          <a:prstGeom prst="rect">
            <a:avLst/>
          </a:prstGeom>
        </p:spPr>
      </p:pic>
      <p:pic>
        <p:nvPicPr>
          <p:cNvPr id="9" name="図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826" y="457200"/>
            <a:ext cx="1018727" cy="583490"/>
          </a:xfrm>
          <a:prstGeom prst="rect">
            <a:avLst/>
          </a:prstGeom>
        </p:spPr>
      </p:pic>
      <p:sp>
        <p:nvSpPr>
          <p:cNvPr id="2" name="タイトル 1"/>
          <p:cNvSpPr>
            <a:spLocks noGrp="1"/>
          </p:cNvSpPr>
          <p:nvPr>
            <p:ph type="title"/>
          </p:nvPr>
        </p:nvSpPr>
        <p:spPr>
          <a:xfrm>
            <a:off x="629237" y="477233"/>
            <a:ext cx="3384709" cy="595120"/>
          </a:xfrm>
        </p:spPr>
        <p:txBody>
          <a:bodyPr>
            <a:noAutofit/>
          </a:bodyPr>
          <a:lstStyle/>
          <a:p>
            <a:r>
              <a:rPr kumimoji="1" lang="ja-JP" altLang="en-US" sz="2400" b="1" dirty="0">
                <a:solidFill>
                  <a:srgbClr val="00589A"/>
                </a:solidFill>
                <a:latin typeface="Meiryo UI" panose="020B0604030504040204" pitchFamily="50" charset="-128"/>
                <a:ea typeface="Meiryo UI" panose="020B0604030504040204" pitchFamily="50" charset="-128"/>
              </a:rPr>
              <a:t>爪を清潔に保ちましょう</a:t>
            </a:r>
          </a:p>
        </p:txBody>
      </p:sp>
      <p:sp>
        <p:nvSpPr>
          <p:cNvPr id="11" name="テキスト ボックス 10"/>
          <p:cNvSpPr txBox="1"/>
          <p:nvPr/>
        </p:nvSpPr>
        <p:spPr>
          <a:xfrm>
            <a:off x="470931" y="1084837"/>
            <a:ext cx="4114792" cy="830997"/>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角質は、</a:t>
            </a:r>
            <a:r>
              <a:rPr lang="ja-JP" altLang="en-US" sz="1600" dirty="0">
                <a:solidFill>
                  <a:srgbClr val="FF3333"/>
                </a:solidFill>
                <a:latin typeface="Meiryo UI" panose="020B0604030504040204" pitchFamily="50" charset="-128"/>
                <a:ea typeface="Meiryo UI" panose="020B0604030504040204" pitchFamily="50" charset="-128"/>
              </a:rPr>
              <a:t>爪の溝</a:t>
            </a:r>
            <a:r>
              <a:rPr lang="ja-JP" altLang="en-US" sz="1600" dirty="0">
                <a:latin typeface="Meiryo UI" panose="020B0604030504040204" pitchFamily="50" charset="-128"/>
                <a:ea typeface="Meiryo UI" panose="020B0604030504040204" pitchFamily="50" charset="-128"/>
              </a:rPr>
              <a:t>や</a:t>
            </a:r>
            <a:r>
              <a:rPr lang="ja-JP" altLang="en-US" sz="1600" dirty="0">
                <a:solidFill>
                  <a:srgbClr val="FF3333"/>
                </a:solidFill>
                <a:latin typeface="Meiryo UI" panose="020B0604030504040204" pitchFamily="50" charset="-128"/>
                <a:ea typeface="Meiryo UI" panose="020B0604030504040204" pitchFamily="50" charset="-128"/>
              </a:rPr>
              <a:t>爪の裏</a:t>
            </a:r>
            <a:r>
              <a:rPr lang="ja-JP" altLang="en-US" sz="1600" dirty="0">
                <a:latin typeface="Meiryo UI" panose="020B0604030504040204" pitchFamily="50" charset="-128"/>
                <a:ea typeface="Meiryo UI" panose="020B0604030504040204" pitchFamily="50" charset="-128"/>
              </a:rPr>
              <a:t>にたまりやすいです。</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柔らかい毛のブラシを用いて、泡立てた石けんで</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やさしく洗いましょう。</a:t>
            </a:r>
            <a:endParaRPr kumimoji="1" lang="en-US" altLang="ja-JP" sz="1600"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2062221" y="6348192"/>
            <a:ext cx="7081779" cy="276999"/>
          </a:xfrm>
          <a:prstGeom prst="rect">
            <a:avLst/>
          </a:prstGeom>
          <a:noFill/>
        </p:spPr>
        <p:txBody>
          <a:bodyPr wrap="square" rtlCol="0">
            <a:spAutoFit/>
          </a:bodyPr>
          <a:lstStyle/>
          <a:p>
            <a:pPr algn="r"/>
            <a:r>
              <a:rPr kumimoji="1" lang="ja-JP" altLang="en-US" sz="1200" dirty="0">
                <a:latin typeface="Meiryo UI" panose="020B0604030504040204" pitchFamily="50" charset="-128"/>
                <a:ea typeface="Meiryo UI" panose="020B0604030504040204" pitchFamily="50" charset="-128"/>
              </a:rPr>
              <a:t>監修：埼玉県済生会川口総合病院　皮膚科主任部長　高山 かおる</a:t>
            </a:r>
          </a:p>
        </p:txBody>
      </p:sp>
      <p:pic>
        <p:nvPicPr>
          <p:cNvPr id="13" name="図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39073" y="1768851"/>
            <a:ext cx="3796977" cy="2337567"/>
          </a:xfrm>
          <a:prstGeom prst="rect">
            <a:avLst/>
          </a:prstGeom>
        </p:spPr>
      </p:pic>
      <p:sp>
        <p:nvSpPr>
          <p:cNvPr id="16" name="テキスト ボックス 15"/>
          <p:cNvSpPr txBox="1"/>
          <p:nvPr/>
        </p:nvSpPr>
        <p:spPr>
          <a:xfrm>
            <a:off x="5053502" y="1084837"/>
            <a:ext cx="4055001" cy="830997"/>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爪を中心に、爪の溝・根元・爪の下の指先も保湿しましょう。</a:t>
            </a:r>
            <a:r>
              <a:rPr lang="ja-JP" altLang="en-US" sz="1600" dirty="0">
                <a:latin typeface="Meiryo UI" panose="020B0604030504040204" pitchFamily="50" charset="-128"/>
                <a:ea typeface="Meiryo UI" panose="020B0604030504040204" pitchFamily="50" charset="-128"/>
              </a:rPr>
              <a:t>保湿剤はべたつきの少ないクリーム剤が良いでしょう。</a:t>
            </a:r>
            <a:endParaRPr kumimoji="1" lang="en-US" altLang="ja-JP" sz="1600" dirty="0">
              <a:latin typeface="Meiryo UI" panose="020B0604030504040204" pitchFamily="50" charset="-128"/>
              <a:ea typeface="Meiryo UI" panose="020B0604030504040204" pitchFamily="50" charset="-128"/>
            </a:endParaRPr>
          </a:p>
        </p:txBody>
      </p:sp>
      <p:pic>
        <p:nvPicPr>
          <p:cNvPr id="17" name="図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4595" y="457200"/>
            <a:ext cx="1018727" cy="583490"/>
          </a:xfrm>
          <a:prstGeom prst="rect">
            <a:avLst/>
          </a:prstGeom>
        </p:spPr>
      </p:pic>
      <p:sp>
        <p:nvSpPr>
          <p:cNvPr id="18" name="タイトル 1"/>
          <p:cNvSpPr txBox="1">
            <a:spLocks/>
          </p:cNvSpPr>
          <p:nvPr/>
        </p:nvSpPr>
        <p:spPr>
          <a:xfrm>
            <a:off x="5239073" y="484833"/>
            <a:ext cx="2950186" cy="5951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solidFill>
                  <a:srgbClr val="00589A"/>
                </a:solidFill>
                <a:latin typeface="Meiryo UI" panose="020B0604030504040204" pitchFamily="50" charset="-128"/>
                <a:ea typeface="Meiryo UI" panose="020B0604030504040204" pitchFamily="50" charset="-128"/>
              </a:rPr>
              <a:t>毎日保湿しましょう</a:t>
            </a:r>
          </a:p>
        </p:txBody>
      </p:sp>
      <p:sp>
        <p:nvSpPr>
          <p:cNvPr id="21" name="テキスト ボックス 20"/>
          <p:cNvSpPr txBox="1"/>
          <p:nvPr/>
        </p:nvSpPr>
        <p:spPr>
          <a:xfrm>
            <a:off x="543890" y="4331513"/>
            <a:ext cx="5039583" cy="584775"/>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爪の</a:t>
            </a:r>
            <a:r>
              <a:rPr kumimoji="1" lang="ja-JP" altLang="en-US" sz="1600" dirty="0">
                <a:solidFill>
                  <a:srgbClr val="FF3333"/>
                </a:solidFill>
                <a:latin typeface="Meiryo UI" panose="020B0604030504040204" pitchFamily="50" charset="-128"/>
                <a:ea typeface="Meiryo UI" panose="020B0604030504040204" pitchFamily="50" charset="-128"/>
              </a:rPr>
              <a:t>先端は四角く</a:t>
            </a:r>
            <a:r>
              <a:rPr kumimoji="1" lang="ja-JP" altLang="en-US" sz="1600" dirty="0">
                <a:latin typeface="Meiryo UI" panose="020B0604030504040204" pitchFamily="50" charset="-128"/>
                <a:ea typeface="Meiryo UI" panose="020B0604030504040204" pitchFamily="50" charset="-128"/>
              </a:rPr>
              <a:t>、</a:t>
            </a:r>
            <a:r>
              <a:rPr kumimoji="1" lang="ja-JP" altLang="en-US" sz="1600" dirty="0">
                <a:solidFill>
                  <a:srgbClr val="FF3333"/>
                </a:solidFill>
                <a:latin typeface="Meiryo UI" panose="020B0604030504040204" pitchFamily="50" charset="-128"/>
                <a:ea typeface="Meiryo UI" panose="020B0604030504040204" pitchFamily="50" charset="-128"/>
              </a:rPr>
              <a:t>指と同じ長さ</a:t>
            </a:r>
            <a:r>
              <a:rPr kumimoji="1" lang="ja-JP" altLang="en-US" sz="1600" dirty="0">
                <a:latin typeface="Meiryo UI" panose="020B0604030504040204" pitchFamily="50" charset="-128"/>
                <a:ea typeface="Meiryo UI" panose="020B0604030504040204" pitchFamily="50" charset="-128"/>
              </a:rPr>
              <a:t>になるように切りましょう。</a:t>
            </a:r>
            <a:endParaRPr kumimoji="1"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とがった角はやすりがけをして、引っかからないようにしましょう。</a:t>
            </a:r>
            <a:endParaRPr kumimoji="1" lang="en-US" altLang="ja-JP" sz="1600" dirty="0">
              <a:latin typeface="Meiryo UI" panose="020B0604030504040204" pitchFamily="50" charset="-128"/>
              <a:ea typeface="Meiryo UI" panose="020B0604030504040204" pitchFamily="50" charset="-128"/>
            </a:endParaRPr>
          </a:p>
        </p:txBody>
      </p:sp>
      <p:pic>
        <p:nvPicPr>
          <p:cNvPr id="22" name="図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73185" y="5149340"/>
            <a:ext cx="1950620" cy="1535145"/>
          </a:xfrm>
          <a:prstGeom prst="rect">
            <a:avLst/>
          </a:prstGeom>
        </p:spPr>
      </p:pic>
      <p:pic>
        <p:nvPicPr>
          <p:cNvPr id="23" name="図 2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47557" y="4954481"/>
            <a:ext cx="1598524" cy="1730004"/>
          </a:xfrm>
          <a:prstGeom prst="rect">
            <a:avLst/>
          </a:prstGeom>
        </p:spPr>
      </p:pic>
      <p:grpSp>
        <p:nvGrpSpPr>
          <p:cNvPr id="24" name="グループ化 23"/>
          <p:cNvGrpSpPr/>
          <p:nvPr/>
        </p:nvGrpSpPr>
        <p:grpSpPr>
          <a:xfrm>
            <a:off x="5806215" y="4148653"/>
            <a:ext cx="3114053" cy="2038907"/>
            <a:chOff x="4686861" y="3320437"/>
            <a:chExt cx="3311756" cy="2355493"/>
          </a:xfrm>
        </p:grpSpPr>
        <p:pic>
          <p:nvPicPr>
            <p:cNvPr id="25" name="図 2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28690" y="3320437"/>
              <a:ext cx="3269927" cy="2117940"/>
            </a:xfrm>
            <a:prstGeom prst="rect">
              <a:avLst/>
            </a:prstGeom>
          </p:spPr>
        </p:pic>
        <p:grpSp>
          <p:nvGrpSpPr>
            <p:cNvPr id="26" name="グループ化 25"/>
            <p:cNvGrpSpPr/>
            <p:nvPr/>
          </p:nvGrpSpPr>
          <p:grpSpPr>
            <a:xfrm>
              <a:off x="4686861" y="3399100"/>
              <a:ext cx="3288254" cy="2276830"/>
              <a:chOff x="4588456" y="3144209"/>
              <a:chExt cx="2510251" cy="2109178"/>
            </a:xfrm>
          </p:grpSpPr>
          <p:sp>
            <p:nvSpPr>
              <p:cNvPr id="27" name="角丸四角形吹き出し 18"/>
              <p:cNvSpPr/>
              <p:nvPr/>
            </p:nvSpPr>
            <p:spPr>
              <a:xfrm>
                <a:off x="4588456" y="3144209"/>
                <a:ext cx="2510251" cy="2109178"/>
              </a:xfrm>
              <a:custGeom>
                <a:avLst/>
                <a:gdLst>
                  <a:gd name="connsiteX0" fmla="*/ 0 w 2122724"/>
                  <a:gd name="connsiteY0" fmla="*/ 298570 h 1791383"/>
                  <a:gd name="connsiteX1" fmla="*/ 298570 w 2122724"/>
                  <a:gd name="connsiteY1" fmla="*/ 0 h 1791383"/>
                  <a:gd name="connsiteX2" fmla="*/ 353787 w 2122724"/>
                  <a:gd name="connsiteY2" fmla="*/ 0 h 1791383"/>
                  <a:gd name="connsiteX3" fmla="*/ 353787 w 2122724"/>
                  <a:gd name="connsiteY3" fmla="*/ 0 h 1791383"/>
                  <a:gd name="connsiteX4" fmla="*/ 884468 w 2122724"/>
                  <a:gd name="connsiteY4" fmla="*/ 0 h 1791383"/>
                  <a:gd name="connsiteX5" fmla="*/ 1824154 w 2122724"/>
                  <a:gd name="connsiteY5" fmla="*/ 0 h 1791383"/>
                  <a:gd name="connsiteX6" fmla="*/ 2122724 w 2122724"/>
                  <a:gd name="connsiteY6" fmla="*/ 298570 h 1791383"/>
                  <a:gd name="connsiteX7" fmla="*/ 2122724 w 2122724"/>
                  <a:gd name="connsiteY7" fmla="*/ 298564 h 1791383"/>
                  <a:gd name="connsiteX8" fmla="*/ 2122724 w 2122724"/>
                  <a:gd name="connsiteY8" fmla="*/ 298564 h 1791383"/>
                  <a:gd name="connsiteX9" fmla="*/ 2122724 w 2122724"/>
                  <a:gd name="connsiteY9" fmla="*/ 746410 h 1791383"/>
                  <a:gd name="connsiteX10" fmla="*/ 2122724 w 2122724"/>
                  <a:gd name="connsiteY10" fmla="*/ 1492813 h 1791383"/>
                  <a:gd name="connsiteX11" fmla="*/ 1824154 w 2122724"/>
                  <a:gd name="connsiteY11" fmla="*/ 1791383 h 1791383"/>
                  <a:gd name="connsiteX12" fmla="*/ 884468 w 2122724"/>
                  <a:gd name="connsiteY12" fmla="*/ 1791383 h 1791383"/>
                  <a:gd name="connsiteX13" fmla="*/ 353787 w 2122724"/>
                  <a:gd name="connsiteY13" fmla="*/ 1791383 h 1791383"/>
                  <a:gd name="connsiteX14" fmla="*/ 353787 w 2122724"/>
                  <a:gd name="connsiteY14" fmla="*/ 1791383 h 1791383"/>
                  <a:gd name="connsiteX15" fmla="*/ 298570 w 2122724"/>
                  <a:gd name="connsiteY15" fmla="*/ 1791383 h 1791383"/>
                  <a:gd name="connsiteX16" fmla="*/ 0 w 2122724"/>
                  <a:gd name="connsiteY16" fmla="*/ 1492813 h 1791383"/>
                  <a:gd name="connsiteX17" fmla="*/ 0 w 2122724"/>
                  <a:gd name="connsiteY17" fmla="*/ 746410 h 1791383"/>
                  <a:gd name="connsiteX18" fmla="*/ -205522 w 2122724"/>
                  <a:gd name="connsiteY18" fmla="*/ 374972 h 1791383"/>
                  <a:gd name="connsiteX19" fmla="*/ 0 w 2122724"/>
                  <a:gd name="connsiteY19" fmla="*/ 298564 h 1791383"/>
                  <a:gd name="connsiteX20" fmla="*/ 0 w 2122724"/>
                  <a:gd name="connsiteY20" fmla="*/ 298570 h 1791383"/>
                  <a:gd name="connsiteX0" fmla="*/ 0 w 2122724"/>
                  <a:gd name="connsiteY0" fmla="*/ 298570 h 1791383"/>
                  <a:gd name="connsiteX1" fmla="*/ 298570 w 2122724"/>
                  <a:gd name="connsiteY1" fmla="*/ 0 h 1791383"/>
                  <a:gd name="connsiteX2" fmla="*/ 353787 w 2122724"/>
                  <a:gd name="connsiteY2" fmla="*/ 0 h 1791383"/>
                  <a:gd name="connsiteX3" fmla="*/ 353787 w 2122724"/>
                  <a:gd name="connsiteY3" fmla="*/ 0 h 1791383"/>
                  <a:gd name="connsiteX4" fmla="*/ 884468 w 2122724"/>
                  <a:gd name="connsiteY4" fmla="*/ 0 h 1791383"/>
                  <a:gd name="connsiteX5" fmla="*/ 1824154 w 2122724"/>
                  <a:gd name="connsiteY5" fmla="*/ 0 h 1791383"/>
                  <a:gd name="connsiteX6" fmla="*/ 2122724 w 2122724"/>
                  <a:gd name="connsiteY6" fmla="*/ 298570 h 1791383"/>
                  <a:gd name="connsiteX7" fmla="*/ 2122724 w 2122724"/>
                  <a:gd name="connsiteY7" fmla="*/ 298564 h 1791383"/>
                  <a:gd name="connsiteX8" fmla="*/ 2122724 w 2122724"/>
                  <a:gd name="connsiteY8" fmla="*/ 298564 h 1791383"/>
                  <a:gd name="connsiteX9" fmla="*/ 2122724 w 2122724"/>
                  <a:gd name="connsiteY9" fmla="*/ 746410 h 1791383"/>
                  <a:gd name="connsiteX10" fmla="*/ 2122724 w 2122724"/>
                  <a:gd name="connsiteY10" fmla="*/ 1492813 h 1791383"/>
                  <a:gd name="connsiteX11" fmla="*/ 1824154 w 2122724"/>
                  <a:gd name="connsiteY11" fmla="*/ 1791383 h 1791383"/>
                  <a:gd name="connsiteX12" fmla="*/ 884468 w 2122724"/>
                  <a:gd name="connsiteY12" fmla="*/ 1791383 h 1791383"/>
                  <a:gd name="connsiteX13" fmla="*/ 353787 w 2122724"/>
                  <a:gd name="connsiteY13" fmla="*/ 1791383 h 1791383"/>
                  <a:gd name="connsiteX14" fmla="*/ 353787 w 2122724"/>
                  <a:gd name="connsiteY14" fmla="*/ 1791383 h 1791383"/>
                  <a:gd name="connsiteX15" fmla="*/ 298570 w 2122724"/>
                  <a:gd name="connsiteY15" fmla="*/ 1791383 h 1791383"/>
                  <a:gd name="connsiteX16" fmla="*/ 0 w 2122724"/>
                  <a:gd name="connsiteY16" fmla="*/ 1492813 h 1791383"/>
                  <a:gd name="connsiteX17" fmla="*/ 0 w 2122724"/>
                  <a:gd name="connsiteY17" fmla="*/ 746410 h 1791383"/>
                  <a:gd name="connsiteX18" fmla="*/ 0 w 2122724"/>
                  <a:gd name="connsiteY18" fmla="*/ 298564 h 1791383"/>
                  <a:gd name="connsiteX19" fmla="*/ 0 w 2122724"/>
                  <a:gd name="connsiteY19" fmla="*/ 298570 h 179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22724" h="1791383">
                    <a:moveTo>
                      <a:pt x="0" y="298570"/>
                    </a:moveTo>
                    <a:cubicBezTo>
                      <a:pt x="0" y="133674"/>
                      <a:pt x="133674" y="0"/>
                      <a:pt x="298570" y="0"/>
                    </a:cubicBezTo>
                    <a:lnTo>
                      <a:pt x="353787" y="0"/>
                    </a:lnTo>
                    <a:lnTo>
                      <a:pt x="353787" y="0"/>
                    </a:lnTo>
                    <a:lnTo>
                      <a:pt x="884468" y="0"/>
                    </a:lnTo>
                    <a:lnTo>
                      <a:pt x="1824154" y="0"/>
                    </a:lnTo>
                    <a:cubicBezTo>
                      <a:pt x="1989050" y="0"/>
                      <a:pt x="2122724" y="133674"/>
                      <a:pt x="2122724" y="298570"/>
                    </a:cubicBezTo>
                    <a:lnTo>
                      <a:pt x="2122724" y="298564"/>
                    </a:lnTo>
                    <a:lnTo>
                      <a:pt x="2122724" y="298564"/>
                    </a:lnTo>
                    <a:lnTo>
                      <a:pt x="2122724" y="746410"/>
                    </a:lnTo>
                    <a:lnTo>
                      <a:pt x="2122724" y="1492813"/>
                    </a:lnTo>
                    <a:cubicBezTo>
                      <a:pt x="2122724" y="1657709"/>
                      <a:pt x="1989050" y="1791383"/>
                      <a:pt x="1824154" y="1791383"/>
                    </a:cubicBezTo>
                    <a:lnTo>
                      <a:pt x="884468" y="1791383"/>
                    </a:lnTo>
                    <a:lnTo>
                      <a:pt x="353787" y="1791383"/>
                    </a:lnTo>
                    <a:lnTo>
                      <a:pt x="353787" y="1791383"/>
                    </a:lnTo>
                    <a:lnTo>
                      <a:pt x="298570" y="1791383"/>
                    </a:lnTo>
                    <a:cubicBezTo>
                      <a:pt x="133674" y="1791383"/>
                      <a:pt x="0" y="1657709"/>
                      <a:pt x="0" y="1492813"/>
                    </a:cubicBezTo>
                    <a:lnTo>
                      <a:pt x="0" y="746410"/>
                    </a:lnTo>
                    <a:lnTo>
                      <a:pt x="0" y="298564"/>
                    </a:lnTo>
                    <a:lnTo>
                      <a:pt x="0" y="298570"/>
                    </a:lnTo>
                    <a:close/>
                  </a:path>
                </a:pathLst>
              </a:custGeom>
              <a:noFill/>
              <a:ln>
                <a:solidFill>
                  <a:srgbClr val="FF9999"/>
                </a:solidFill>
                <a:prstDash val="sysDot"/>
              </a:ln>
            </p:spPr>
            <p:style>
              <a:lnRef idx="2">
                <a:schemeClr val="accent4"/>
              </a:lnRef>
              <a:fillRef idx="1">
                <a:schemeClr val="lt1"/>
              </a:fillRef>
              <a:effectRef idx="0">
                <a:schemeClr val="accent4"/>
              </a:effectRef>
              <a:fontRef idx="minor">
                <a:schemeClr val="dk1"/>
              </a:fontRef>
            </p:style>
            <p:txBody>
              <a:bodyPr lIns="36000" tIns="36000" rIns="36000" bIns="36000" rtlCol="0" anchor="b"/>
              <a:lstStyle/>
              <a:p>
                <a:pPr algn="ctr"/>
                <a:endParaRPr lang="ja-JP" altLang="en-US" sz="1000" dirty="0">
                  <a:latin typeface="Meiryo UI" panose="020B0604030504040204" pitchFamily="50" charset="-128"/>
                  <a:ea typeface="Meiryo UI" panose="020B0604030504040204" pitchFamily="50" charset="-128"/>
                </a:endParaRPr>
              </a:p>
            </p:txBody>
          </p:sp>
          <p:sp>
            <p:nvSpPr>
              <p:cNvPr id="28" name="正方形/長方形 27"/>
              <p:cNvSpPr/>
              <p:nvPr/>
            </p:nvSpPr>
            <p:spPr>
              <a:xfrm>
                <a:off x="4935271" y="4890768"/>
                <a:ext cx="1936188" cy="285114"/>
              </a:xfrm>
              <a:prstGeom prst="rect">
                <a:avLst/>
              </a:prstGeom>
            </p:spPr>
            <p:txBody>
              <a:bodyPr wrap="none">
                <a:spAutoFit/>
              </a:bodyPr>
              <a:lstStyle/>
              <a:p>
                <a:pPr algn="ctr"/>
                <a:r>
                  <a:rPr lang="ja-JP" altLang="en-US" sz="1400" dirty="0">
                    <a:latin typeface="Meiryo UI" panose="020B0604030504040204" pitchFamily="50" charset="-128"/>
                    <a:ea typeface="Meiryo UI" panose="020B0604030504040204" pitchFamily="50" charset="-128"/>
                  </a:rPr>
                  <a:t>足の爪切りは</a:t>
                </a:r>
                <a:r>
                  <a:rPr lang="ja-JP" altLang="en-US" sz="1400" dirty="0">
                    <a:solidFill>
                      <a:srgbClr val="FF3333"/>
                    </a:solidFill>
                    <a:latin typeface="Meiryo UI" panose="020B0604030504040204" pitchFamily="50" charset="-128"/>
                    <a:ea typeface="Meiryo UI" panose="020B0604030504040204" pitchFamily="50" charset="-128"/>
                  </a:rPr>
                  <a:t>直線刃</a:t>
                </a:r>
                <a:r>
                  <a:rPr lang="ja-JP" altLang="en-US" sz="1400" dirty="0">
                    <a:latin typeface="Meiryo UI" panose="020B0604030504040204" pitchFamily="50" charset="-128"/>
                    <a:ea typeface="Meiryo UI" panose="020B0604030504040204" pitchFamily="50" charset="-128"/>
                  </a:rPr>
                  <a:t>がオススメ！</a:t>
                </a:r>
              </a:p>
            </p:txBody>
          </p:sp>
        </p:grpSp>
      </p:grpSp>
      <p:sp>
        <p:nvSpPr>
          <p:cNvPr id="30" name="タイトル 1"/>
          <p:cNvSpPr txBox="1">
            <a:spLocks/>
          </p:cNvSpPr>
          <p:nvPr/>
        </p:nvSpPr>
        <p:spPr>
          <a:xfrm>
            <a:off x="473347" y="3761833"/>
            <a:ext cx="5708480" cy="5951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a:solidFill>
                  <a:srgbClr val="00589A"/>
                </a:solidFill>
                <a:latin typeface="Meiryo UI" panose="020B0604030504040204" pitchFamily="50" charset="-128"/>
                <a:ea typeface="Meiryo UI" panose="020B0604030504040204" pitchFamily="50" charset="-128"/>
              </a:rPr>
              <a:t>正しい方法で足の親指の爪を切りましょう</a:t>
            </a:r>
          </a:p>
        </p:txBody>
      </p:sp>
      <p:sp>
        <p:nvSpPr>
          <p:cNvPr id="7" name="テキスト ボックス 6"/>
          <p:cNvSpPr txBox="1"/>
          <p:nvPr/>
        </p:nvSpPr>
        <p:spPr>
          <a:xfrm>
            <a:off x="0" y="-8207"/>
            <a:ext cx="9144000" cy="369332"/>
          </a:xfrm>
          <a:prstGeom prst="rect">
            <a:avLst/>
          </a:prstGeom>
          <a:solidFill>
            <a:srgbClr val="0070C0"/>
          </a:solidFill>
        </p:spPr>
        <p:txBody>
          <a:bodyPr wrap="square" rtlCol="0">
            <a:spAutoFit/>
          </a:bodyPr>
          <a:lstStyle/>
          <a:p>
            <a:pPr algn="ctr"/>
            <a:r>
              <a:rPr kumimoji="1" lang="ja-JP" altLang="en-US" b="1" dirty="0">
                <a:solidFill>
                  <a:schemeClr val="bg1"/>
                </a:solidFill>
              </a:rPr>
              <a:t>巻き爪を予防するために</a:t>
            </a:r>
          </a:p>
        </p:txBody>
      </p:sp>
      <p:sp>
        <p:nvSpPr>
          <p:cNvPr id="8" name="正方形/長方形 7"/>
          <p:cNvSpPr/>
          <p:nvPr/>
        </p:nvSpPr>
        <p:spPr>
          <a:xfrm>
            <a:off x="5087159" y="6585216"/>
            <a:ext cx="4021344" cy="276999"/>
          </a:xfrm>
          <a:prstGeom prst="rect">
            <a:avLst/>
          </a:prstGeom>
        </p:spPr>
        <p:txBody>
          <a:bodyPr wrap="square">
            <a:spAutoFit/>
          </a:bodyPr>
          <a:lstStyle/>
          <a:p>
            <a:pPr algn="r"/>
            <a:r>
              <a:rPr lang="ja-JP" altLang="en-US" sz="1200" dirty="0"/>
              <a:t>マルホ（株）巻き爪を予防するために　より</a:t>
            </a:r>
          </a:p>
        </p:txBody>
      </p:sp>
    </p:spTree>
    <p:extLst>
      <p:ext uri="{BB962C8B-B14F-4D97-AF65-F5344CB8AC3E}">
        <p14:creationId xmlns:p14="http://schemas.microsoft.com/office/powerpoint/2010/main" val="3856777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88549"/>
            <a:ext cx="1861647" cy="1066284"/>
          </a:xfrm>
          <a:prstGeom prst="rect">
            <a:avLst/>
          </a:prstGeom>
        </p:spPr>
      </p:pic>
      <p:sp>
        <p:nvSpPr>
          <p:cNvPr id="2" name="タイトル 1"/>
          <p:cNvSpPr>
            <a:spLocks noGrp="1"/>
          </p:cNvSpPr>
          <p:nvPr>
            <p:ph type="title"/>
          </p:nvPr>
        </p:nvSpPr>
        <p:spPr>
          <a:xfrm>
            <a:off x="841766" y="426262"/>
            <a:ext cx="8266737" cy="1143000"/>
          </a:xfrm>
        </p:spPr>
        <p:txBody>
          <a:bodyPr>
            <a:normAutofit/>
          </a:bodyPr>
          <a:lstStyle/>
          <a:p>
            <a:r>
              <a:rPr kumimoji="1" lang="ja-JP" altLang="en-US" sz="3600" b="1" dirty="0">
                <a:solidFill>
                  <a:srgbClr val="00589A"/>
                </a:solidFill>
                <a:latin typeface="Meiryo UI" panose="020B0604030504040204" pitchFamily="50" charset="-128"/>
                <a:ea typeface="Meiryo UI" panose="020B0604030504040204" pitchFamily="50" charset="-128"/>
              </a:rPr>
              <a:t>自分の足の形に合った靴を選びましょう</a:t>
            </a:r>
          </a:p>
        </p:txBody>
      </p:sp>
      <p:sp>
        <p:nvSpPr>
          <p:cNvPr id="3" name="テキスト ボックス 2"/>
          <p:cNvSpPr txBox="1"/>
          <p:nvPr/>
        </p:nvSpPr>
        <p:spPr>
          <a:xfrm>
            <a:off x="2771800" y="6359395"/>
            <a:ext cx="6372200" cy="276999"/>
          </a:xfrm>
          <a:prstGeom prst="rect">
            <a:avLst/>
          </a:prstGeom>
          <a:noFill/>
        </p:spPr>
        <p:txBody>
          <a:bodyPr wrap="square" rtlCol="0">
            <a:spAutoFit/>
          </a:bodyPr>
          <a:lstStyle/>
          <a:p>
            <a:pPr algn="r"/>
            <a:r>
              <a:rPr kumimoji="1" lang="ja-JP" altLang="en-US" sz="1200" dirty="0">
                <a:latin typeface="Meiryo UI" panose="020B0604030504040204" pitchFamily="50" charset="-128"/>
                <a:ea typeface="Meiryo UI" panose="020B0604030504040204" pitchFamily="50" charset="-128"/>
              </a:rPr>
              <a:t>監修：</a:t>
            </a:r>
            <a:r>
              <a:rPr lang="ja-JP" altLang="en-US" sz="1200" dirty="0">
                <a:latin typeface="Meiryo UI" panose="020B0604030504040204" pitchFamily="50" charset="-128"/>
                <a:ea typeface="Meiryo UI" panose="020B0604030504040204" pitchFamily="50" charset="-128"/>
              </a:rPr>
              <a:t>一般社団法人　足と靴と健康協議会　研究員　上級シューフィッター　原田 繁</a:t>
            </a:r>
            <a:endParaRPr kumimoji="1" lang="en-US" altLang="ja-JP" sz="1200" dirty="0">
              <a:latin typeface="Meiryo UI" panose="020B0604030504040204" pitchFamily="50" charset="-128"/>
              <a:ea typeface="Meiryo UI" panose="020B0604030504040204" pitchFamily="50" charset="-128"/>
            </a:endParaRPr>
          </a:p>
        </p:txBody>
      </p:sp>
      <p:sp>
        <p:nvSpPr>
          <p:cNvPr id="43" name="正方形/長方形 42"/>
          <p:cNvSpPr/>
          <p:nvPr/>
        </p:nvSpPr>
        <p:spPr>
          <a:xfrm>
            <a:off x="771534" y="1447016"/>
            <a:ext cx="7455662" cy="402431"/>
          </a:xfrm>
          <a:prstGeom prst="rect">
            <a:avLst/>
          </a:prstGeom>
          <a:noFill/>
          <a:ln w="38100">
            <a:solidFill>
              <a:srgbClr val="FF9999"/>
            </a:solidFill>
            <a:prstDash val="sysDot"/>
          </a:ln>
          <a:effectLst/>
        </p:spPr>
        <p:style>
          <a:lnRef idx="1">
            <a:schemeClr val="accent1"/>
          </a:lnRef>
          <a:fillRef idx="2">
            <a:schemeClr val="accent1"/>
          </a:fillRef>
          <a:effectRef idx="1">
            <a:schemeClr val="accent1"/>
          </a:effectRef>
          <a:fontRef idx="minor">
            <a:schemeClr val="dk1"/>
          </a:fontRef>
        </p:style>
        <p:txBody>
          <a:bodyPr lIns="108000" tIns="216000" rIns="108000" bIns="216000" rtlCol="0" anchor="ctr"/>
          <a:lstStyle/>
          <a:p>
            <a:pPr algn="ctr"/>
            <a:r>
              <a:rPr lang="ja-JP" altLang="en-US" dirty="0">
                <a:latin typeface="Meiryo UI" panose="020B0604030504040204" pitchFamily="50" charset="-128"/>
                <a:ea typeface="Meiryo UI" panose="020B0604030504040204" pitchFamily="50" charset="-128"/>
              </a:rPr>
              <a:t>大きく分けて、足の形は</a:t>
            </a:r>
            <a:r>
              <a:rPr lang="en-US" altLang="ja-JP" sz="2000" dirty="0">
                <a:solidFill>
                  <a:srgbClr val="FF3333"/>
                </a:solidFill>
                <a:latin typeface="Meiryo UI" panose="020B0604030504040204" pitchFamily="50" charset="-128"/>
                <a:ea typeface="Meiryo UI" panose="020B0604030504040204" pitchFamily="50" charset="-128"/>
              </a:rPr>
              <a:t>3</a:t>
            </a:r>
            <a:r>
              <a:rPr lang="ja-JP" altLang="en-US" sz="2000" dirty="0">
                <a:solidFill>
                  <a:srgbClr val="FF3333"/>
                </a:solidFill>
                <a:latin typeface="Meiryo UI" panose="020B0604030504040204" pitchFamily="50" charset="-128"/>
                <a:ea typeface="Meiryo UI" panose="020B0604030504040204" pitchFamily="50" charset="-128"/>
              </a:rPr>
              <a:t>種類</a:t>
            </a:r>
            <a:r>
              <a:rPr lang="ja-JP" altLang="en-US" sz="2000" dirty="0">
                <a:solidFill>
                  <a:schemeClr val="tx1"/>
                </a:solidFill>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靴の先（トゥ）の形は</a:t>
            </a:r>
            <a:r>
              <a:rPr lang="en-US" altLang="ja-JP" sz="2000" dirty="0">
                <a:solidFill>
                  <a:srgbClr val="FF3333"/>
                </a:solidFill>
                <a:latin typeface="Meiryo UI" panose="020B0604030504040204" pitchFamily="50" charset="-128"/>
                <a:ea typeface="Meiryo UI" panose="020B0604030504040204" pitchFamily="50" charset="-128"/>
              </a:rPr>
              <a:t>4</a:t>
            </a:r>
            <a:r>
              <a:rPr lang="ja-JP" altLang="en-US" sz="2000" dirty="0">
                <a:solidFill>
                  <a:srgbClr val="FF3333"/>
                </a:solidFill>
                <a:latin typeface="Meiryo UI" panose="020B0604030504040204" pitchFamily="50" charset="-128"/>
                <a:ea typeface="Meiryo UI" panose="020B0604030504040204" pitchFamily="50" charset="-128"/>
              </a:rPr>
              <a:t>種類</a:t>
            </a:r>
            <a:r>
              <a:rPr lang="ja-JP" altLang="en-US" dirty="0">
                <a:latin typeface="Meiryo UI" panose="020B0604030504040204" pitchFamily="50" charset="-128"/>
                <a:ea typeface="Meiryo UI" panose="020B0604030504040204" pitchFamily="50" charset="-128"/>
              </a:rPr>
              <a:t>あります</a:t>
            </a:r>
          </a:p>
        </p:txBody>
      </p:sp>
      <p:sp>
        <p:nvSpPr>
          <p:cNvPr id="45" name="正方形/長方形 44"/>
          <p:cNvSpPr/>
          <p:nvPr/>
        </p:nvSpPr>
        <p:spPr>
          <a:xfrm>
            <a:off x="126655" y="5755969"/>
            <a:ext cx="8996083" cy="346764"/>
          </a:xfrm>
          <a:prstGeom prst="rect">
            <a:avLst/>
          </a:prstGeom>
        </p:spPr>
        <p:txBody>
          <a:bodyPr wrap="square" lIns="99569" tIns="49785" rIns="99569" bIns="49785">
            <a:spAutoFit/>
          </a:bodyPr>
          <a:lstStyle/>
          <a:p>
            <a:r>
              <a:rPr lang="ja-JP" altLang="en-US" sz="1600" dirty="0">
                <a:latin typeface="Meiryo UI" panose="020B0604030504040204" pitchFamily="50" charset="-128"/>
                <a:ea typeface="Meiryo UI" panose="020B0604030504040204" pitchFamily="50" charset="-128"/>
              </a:rPr>
              <a:t>＊上記の図はあくまでも参考です。靴を購入する前に必ず試着し、歩いてみて足に合っているか確かめましょう。</a:t>
            </a:r>
            <a:endParaRPr lang="en-US" altLang="ja-JP" sz="1600" dirty="0">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0" y="-8166"/>
            <a:ext cx="9144000" cy="369332"/>
          </a:xfrm>
          <a:prstGeom prst="rect">
            <a:avLst/>
          </a:prstGeom>
          <a:solidFill>
            <a:srgbClr val="0070C0"/>
          </a:solidFill>
        </p:spPr>
        <p:txBody>
          <a:bodyPr wrap="square" rtlCol="0">
            <a:spAutoFit/>
          </a:bodyPr>
          <a:lstStyle/>
          <a:p>
            <a:pPr algn="ctr"/>
            <a:r>
              <a:rPr kumimoji="1" lang="ja-JP" altLang="en-US" b="1" dirty="0">
                <a:solidFill>
                  <a:schemeClr val="bg1"/>
                </a:solidFill>
              </a:rPr>
              <a:t>巻き爪を予防するために</a:t>
            </a:r>
          </a:p>
        </p:txBody>
      </p:sp>
      <p:sp>
        <p:nvSpPr>
          <p:cNvPr id="44" name="正方形/長方形 43"/>
          <p:cNvSpPr/>
          <p:nvPr/>
        </p:nvSpPr>
        <p:spPr>
          <a:xfrm>
            <a:off x="5087159" y="6585216"/>
            <a:ext cx="4021344" cy="276999"/>
          </a:xfrm>
          <a:prstGeom prst="rect">
            <a:avLst/>
          </a:prstGeom>
        </p:spPr>
        <p:txBody>
          <a:bodyPr wrap="square">
            <a:spAutoFit/>
          </a:bodyPr>
          <a:lstStyle/>
          <a:p>
            <a:pPr algn="r"/>
            <a:r>
              <a:rPr lang="ja-JP" altLang="en-US" sz="1200" dirty="0"/>
              <a:t>マルホ（株）巻き爪を予防するために　より</a:t>
            </a:r>
          </a:p>
        </p:txBody>
      </p:sp>
      <p:grpSp>
        <p:nvGrpSpPr>
          <p:cNvPr id="4" name="グループ化 3">
            <a:extLst>
              <a:ext uri="{FF2B5EF4-FFF2-40B4-BE49-F238E27FC236}">
                <a16:creationId xmlns:a16="http://schemas.microsoft.com/office/drawing/2014/main" id="{495E24BE-FD9C-44C6-AB27-6E0B3DCC2B66}"/>
              </a:ext>
            </a:extLst>
          </p:cNvPr>
          <p:cNvGrpSpPr/>
          <p:nvPr/>
        </p:nvGrpSpPr>
        <p:grpSpPr>
          <a:xfrm>
            <a:off x="1560590" y="1870995"/>
            <a:ext cx="6307292" cy="3961658"/>
            <a:chOff x="1560590" y="1870995"/>
            <a:chExt cx="6307292" cy="3961658"/>
          </a:xfrm>
        </p:grpSpPr>
        <p:grpSp>
          <p:nvGrpSpPr>
            <p:cNvPr id="59" name="グループ化 58"/>
            <p:cNvGrpSpPr/>
            <p:nvPr/>
          </p:nvGrpSpPr>
          <p:grpSpPr>
            <a:xfrm>
              <a:off x="1560590" y="1870995"/>
              <a:ext cx="6307292" cy="3961658"/>
              <a:chOff x="1672911" y="1984035"/>
              <a:chExt cx="5617686" cy="3821229"/>
            </a:xfrm>
          </p:grpSpPr>
          <p:grpSp>
            <p:nvGrpSpPr>
              <p:cNvPr id="58" name="グループ化 57"/>
              <p:cNvGrpSpPr/>
              <p:nvPr/>
            </p:nvGrpSpPr>
            <p:grpSpPr>
              <a:xfrm>
                <a:off x="1672911" y="2216987"/>
                <a:ext cx="5617686" cy="3588277"/>
                <a:chOff x="1672911" y="2216987"/>
                <a:chExt cx="5617686" cy="3588277"/>
              </a:xfrm>
            </p:grpSpPr>
            <p:grpSp>
              <p:nvGrpSpPr>
                <p:cNvPr id="57" name="グループ化 56"/>
                <p:cNvGrpSpPr/>
                <p:nvPr/>
              </p:nvGrpSpPr>
              <p:grpSpPr>
                <a:xfrm>
                  <a:off x="1672911" y="2276872"/>
                  <a:ext cx="5617686" cy="3528392"/>
                  <a:chOff x="1672911" y="2276872"/>
                  <a:chExt cx="5617686" cy="3528392"/>
                </a:xfrm>
              </p:grpSpPr>
              <p:pic>
                <p:nvPicPr>
                  <p:cNvPr id="46" name="図 4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2911" y="2276872"/>
                    <a:ext cx="5617686" cy="3528392"/>
                  </a:xfrm>
                  <a:prstGeom prst="rect">
                    <a:avLst/>
                  </a:prstGeom>
                </p:spPr>
              </p:pic>
              <p:sp>
                <p:nvSpPr>
                  <p:cNvPr id="18" name="テキスト ボックス 17"/>
                  <p:cNvSpPr txBox="1"/>
                  <p:nvPr/>
                </p:nvSpPr>
                <p:spPr>
                  <a:xfrm>
                    <a:off x="1691680" y="5322694"/>
                    <a:ext cx="1409644" cy="356240"/>
                  </a:xfrm>
                  <a:prstGeom prst="rect">
                    <a:avLst/>
                  </a:prstGeom>
                  <a:noFill/>
                </p:spPr>
                <p:txBody>
                  <a:bodyPr wrap="square" rtlCol="0">
                    <a:spAutoFit/>
                  </a:bodyPr>
                  <a:lstStyle/>
                  <a:p>
                    <a:pPr algn="ctr"/>
                    <a:r>
                      <a:rPr lang="ja-JP" altLang="en-US" b="1" dirty="0">
                        <a:latin typeface="Meiryo UI" panose="020B0604030504040204" pitchFamily="50" charset="-128"/>
                        <a:ea typeface="Meiryo UI" panose="020B0604030504040204" pitchFamily="50" charset="-128"/>
                      </a:rPr>
                      <a:t>オブリークトゥ</a:t>
                    </a:r>
                    <a:endParaRPr lang="en-US" altLang="ja-JP" b="1"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3107760" y="5322694"/>
                    <a:ext cx="1320224" cy="321258"/>
                  </a:xfrm>
                  <a:prstGeom prst="rect">
                    <a:avLst/>
                  </a:prstGeom>
                  <a:noFill/>
                </p:spPr>
                <p:txBody>
                  <a:bodyPr wrap="square" rtlCol="0">
                    <a:spAutoFit/>
                  </a:bodyPr>
                  <a:lstStyle/>
                  <a:p>
                    <a:pPr algn="ctr"/>
                    <a:r>
                      <a:rPr lang="ja-JP" altLang="en-US" b="1" dirty="0">
                        <a:latin typeface="Meiryo UI" panose="020B0604030504040204" pitchFamily="50" charset="-128"/>
                        <a:ea typeface="Meiryo UI" panose="020B0604030504040204" pitchFamily="50" charset="-128"/>
                      </a:rPr>
                      <a:t>ラウンドトゥ</a:t>
                    </a:r>
                    <a:endParaRPr lang="en-US" altLang="ja-JP" b="1"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4427984" y="5322694"/>
                    <a:ext cx="1474836" cy="321258"/>
                  </a:xfrm>
                  <a:prstGeom prst="rect">
                    <a:avLst/>
                  </a:prstGeom>
                  <a:noFill/>
                </p:spPr>
                <p:txBody>
                  <a:bodyPr wrap="square" rtlCol="0">
                    <a:spAutoFit/>
                  </a:bodyPr>
                  <a:lstStyle/>
                  <a:p>
                    <a:pPr algn="ctr"/>
                    <a:r>
                      <a:rPr lang="ja-JP" altLang="en-US" b="1" dirty="0">
                        <a:latin typeface="Meiryo UI" panose="020B0604030504040204" pitchFamily="50" charset="-128"/>
                        <a:ea typeface="Meiryo UI" panose="020B0604030504040204" pitchFamily="50" charset="-128"/>
                      </a:rPr>
                      <a:t>ポインテッドトゥ</a:t>
                    </a:r>
                    <a:endParaRPr lang="en-US" altLang="ja-JP" b="1"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5940152" y="5322694"/>
                    <a:ext cx="1272318" cy="321258"/>
                  </a:xfrm>
                  <a:prstGeom prst="rect">
                    <a:avLst/>
                  </a:prstGeom>
                  <a:noFill/>
                </p:spPr>
                <p:txBody>
                  <a:bodyPr wrap="square" rtlCol="0">
                    <a:spAutoFit/>
                  </a:bodyPr>
                  <a:lstStyle/>
                  <a:p>
                    <a:pPr algn="ctr"/>
                    <a:r>
                      <a:rPr lang="ja-JP" altLang="en-US" b="1" dirty="0">
                        <a:latin typeface="Meiryo UI" panose="020B0604030504040204" pitchFamily="50" charset="-128"/>
                        <a:ea typeface="Meiryo UI" panose="020B0604030504040204" pitchFamily="50" charset="-128"/>
                      </a:rPr>
                      <a:t>スクエアトゥ</a:t>
                    </a:r>
                    <a:endParaRPr lang="en-US" altLang="ja-JP" b="1" dirty="0">
                      <a:latin typeface="Meiryo UI" panose="020B0604030504040204" pitchFamily="50" charset="-128"/>
                      <a:ea typeface="Meiryo UI" panose="020B0604030504040204" pitchFamily="50" charset="-128"/>
                    </a:endParaRPr>
                  </a:p>
                </p:txBody>
              </p:sp>
            </p:grpSp>
            <p:grpSp>
              <p:nvGrpSpPr>
                <p:cNvPr id="56" name="グループ化 55"/>
                <p:cNvGrpSpPr/>
                <p:nvPr/>
              </p:nvGrpSpPr>
              <p:grpSpPr>
                <a:xfrm>
                  <a:off x="2541384" y="2216987"/>
                  <a:ext cx="1054298" cy="586909"/>
                  <a:chOff x="2541384" y="2216987"/>
                  <a:chExt cx="1054298" cy="586909"/>
                </a:xfrm>
              </p:grpSpPr>
              <p:grpSp>
                <p:nvGrpSpPr>
                  <p:cNvPr id="26" name="グループ化 25"/>
                  <p:cNvGrpSpPr/>
                  <p:nvPr/>
                </p:nvGrpSpPr>
                <p:grpSpPr>
                  <a:xfrm>
                    <a:off x="2541384" y="2390220"/>
                    <a:ext cx="1054298" cy="413676"/>
                    <a:chOff x="633679" y="6470522"/>
                    <a:chExt cx="525801" cy="210723"/>
                  </a:xfrm>
                </p:grpSpPr>
                <p:cxnSp>
                  <p:nvCxnSpPr>
                    <p:cNvPr id="41" name="直線コネクタ 40"/>
                    <p:cNvCxnSpPr/>
                    <p:nvPr/>
                  </p:nvCxnSpPr>
                  <p:spPr>
                    <a:xfrm>
                      <a:off x="1079939" y="6470522"/>
                      <a:ext cx="79541" cy="210723"/>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633679" y="6475563"/>
                      <a:ext cx="446260" cy="203179"/>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29" name="Picture 2"/>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0" b="100000" l="0" r="100000">
                                <a14:foregroundMark x1="22727" y1="74074" x2="22727" y2="74074"/>
                                <a14:foregroundMark x1="72727" y1="11111" x2="72727" y2="11111"/>
                              </a14:backgroundRemoval>
                            </a14:imgEffect>
                          </a14:imgLayer>
                        </a14:imgProps>
                      </a:ext>
                      <a:ext uri="{28A0092B-C50C-407E-A947-70E740481C1C}">
                        <a14:useLocalDpi xmlns:a14="http://schemas.microsoft.com/office/drawing/2010/main"/>
                      </a:ext>
                    </a:extLst>
                  </a:blip>
                  <a:srcRect/>
                  <a:stretch/>
                </p:blipFill>
                <p:spPr bwMode="auto">
                  <a:xfrm rot="3137369">
                    <a:off x="3336079" y="2195844"/>
                    <a:ext cx="215982" cy="25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3" name="グループ化 52"/>
                <p:cNvGrpSpPr/>
                <p:nvPr/>
              </p:nvGrpSpPr>
              <p:grpSpPr>
                <a:xfrm>
                  <a:off x="3937162" y="2217534"/>
                  <a:ext cx="996549" cy="683540"/>
                  <a:chOff x="3937162" y="2217534"/>
                  <a:chExt cx="996549" cy="683540"/>
                </a:xfrm>
              </p:grpSpPr>
              <p:grpSp>
                <p:nvGrpSpPr>
                  <p:cNvPr id="27" name="グループ化 26"/>
                  <p:cNvGrpSpPr/>
                  <p:nvPr/>
                </p:nvGrpSpPr>
                <p:grpSpPr>
                  <a:xfrm>
                    <a:off x="3937162" y="2398475"/>
                    <a:ext cx="996549" cy="502599"/>
                    <a:chOff x="1499190" y="6488846"/>
                    <a:chExt cx="497000" cy="256019"/>
                  </a:xfrm>
                </p:grpSpPr>
                <p:cxnSp>
                  <p:nvCxnSpPr>
                    <p:cNvPr id="38" name="直線コネクタ 37"/>
                    <p:cNvCxnSpPr/>
                    <p:nvPr/>
                  </p:nvCxnSpPr>
                  <p:spPr>
                    <a:xfrm>
                      <a:off x="1996190" y="6567912"/>
                      <a:ext cx="0" cy="176953"/>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1797956" y="6488846"/>
                      <a:ext cx="197400" cy="85181"/>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1499190" y="6488846"/>
                      <a:ext cx="305365" cy="22979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30" name="Picture 2"/>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0" b="100000" l="0" r="100000">
                                <a14:foregroundMark x1="22727" y1="74074" x2="22727" y2="74074"/>
                                <a14:foregroundMark x1="72727" y1="11111" x2="72727" y2="11111"/>
                              </a14:backgroundRemoval>
                            </a14:imgEffect>
                          </a14:imgLayer>
                        </a14:imgProps>
                      </a:ext>
                      <a:ext uri="{28A0092B-C50C-407E-A947-70E740481C1C}">
                        <a14:useLocalDpi xmlns:a14="http://schemas.microsoft.com/office/drawing/2010/main"/>
                      </a:ext>
                    </a:extLst>
                  </a:blip>
                  <a:srcRect/>
                  <a:stretch/>
                </p:blipFill>
                <p:spPr bwMode="auto">
                  <a:xfrm rot="2780801">
                    <a:off x="4433103" y="2197215"/>
                    <a:ext cx="207575" cy="248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2" name="グループ化 51"/>
                <p:cNvGrpSpPr/>
                <p:nvPr/>
              </p:nvGrpSpPr>
              <p:grpSpPr>
                <a:xfrm>
                  <a:off x="5292079" y="2224299"/>
                  <a:ext cx="1046323" cy="572018"/>
                  <a:chOff x="5292079" y="2224299"/>
                  <a:chExt cx="1046323" cy="572018"/>
                </a:xfrm>
              </p:grpSpPr>
              <p:grpSp>
                <p:nvGrpSpPr>
                  <p:cNvPr id="28" name="グループ化 27"/>
                  <p:cNvGrpSpPr/>
                  <p:nvPr/>
                </p:nvGrpSpPr>
                <p:grpSpPr>
                  <a:xfrm>
                    <a:off x="5292079" y="2423378"/>
                    <a:ext cx="1046323" cy="372939"/>
                    <a:chOff x="1531228" y="6508128"/>
                    <a:chExt cx="521824" cy="189971"/>
                  </a:xfrm>
                </p:grpSpPr>
                <p:cxnSp>
                  <p:nvCxnSpPr>
                    <p:cNvPr id="35" name="直線コネクタ 34"/>
                    <p:cNvCxnSpPr/>
                    <p:nvPr/>
                  </p:nvCxnSpPr>
                  <p:spPr>
                    <a:xfrm>
                      <a:off x="2046296" y="6508128"/>
                      <a:ext cx="0" cy="176953"/>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1732841" y="6511653"/>
                      <a:ext cx="320211"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H="1">
                      <a:off x="1531228" y="6508128"/>
                      <a:ext cx="203106" cy="189971"/>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1" name="グループ化 30"/>
                  <p:cNvGrpSpPr/>
                  <p:nvPr/>
                </p:nvGrpSpPr>
                <p:grpSpPr>
                  <a:xfrm>
                    <a:off x="5675585" y="2224299"/>
                    <a:ext cx="640604" cy="240010"/>
                    <a:chOff x="2544215" y="6501981"/>
                    <a:chExt cx="353577" cy="235175"/>
                  </a:xfrm>
                </p:grpSpPr>
                <p:pic>
                  <p:nvPicPr>
                    <p:cNvPr id="32" name="Picture 2"/>
                    <p:cNvPicPr>
                      <a:picLocks noChangeAspect="1" noChangeArrowheads="1"/>
                    </p:cNvPicPr>
                    <p:nvPr/>
                  </p:nvPicPr>
                  <p:blipFill rotWithShape="1">
                    <a:blip r:embed="rId6" cstate="email">
                      <a:extLst>
                        <a:ext uri="{BEBA8EAE-BF5A-486C-A8C5-ECC9F3942E4B}">
                          <a14:imgProps xmlns:a14="http://schemas.microsoft.com/office/drawing/2010/main">
                            <a14:imgLayer r:embed="rId5">
                              <a14:imgEffect>
                                <a14:backgroundRemoval t="0" b="100000" l="0" r="100000">
                                  <a14:foregroundMark x1="27778" y1="0" x2="27778" y2="0"/>
                                </a14:backgroundRemoval>
                              </a14:imgEffect>
                            </a14:imgLayer>
                          </a14:imgProps>
                        </a:ext>
                        <a:ext uri="{28A0092B-C50C-407E-A947-70E740481C1C}">
                          <a14:useLocalDpi xmlns:a14="http://schemas.microsoft.com/office/drawing/2010/main"/>
                        </a:ext>
                      </a:extLst>
                    </a:blip>
                    <a:srcRect/>
                    <a:stretch/>
                  </p:blipFill>
                  <p:spPr bwMode="auto">
                    <a:xfrm rot="2780801">
                      <a:off x="2495112" y="6628629"/>
                      <a:ext cx="157630" cy="5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図 32"/>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9524" b="97619" l="0" r="100000">
                                  <a14:backgroundMark x1="50000" y1="80952" x2="50000" y2="80952"/>
                                  <a14:backgroundMark x1="50000" y1="71429" x2="50000" y2="71429"/>
                                  <a14:backgroundMark x1="50000" y1="71429" x2="88095" y2="64286"/>
                                  <a14:backgroundMark x1="48718" y1="51515" x2="48718" y2="51515"/>
                                  <a14:backgroundMark x1="46154" y1="60606" x2="46154" y2="66667"/>
                                  <a14:backgroundMark x1="43590" y1="54545" x2="48718" y2="69697"/>
                                </a14:backgroundRemoval>
                              </a14:imgEffect>
                            </a14:imgLayer>
                          </a14:imgProps>
                        </a:ext>
                        <a:ext uri="{28A0092B-C50C-407E-A947-70E740481C1C}">
                          <a14:useLocalDpi xmlns:a14="http://schemas.microsoft.com/office/drawing/2010/main"/>
                        </a:ext>
                      </a:extLst>
                    </a:blip>
                    <a:srcRect l="22428" t="21826" r="50000"/>
                    <a:stretch/>
                  </p:blipFill>
                  <p:spPr>
                    <a:xfrm>
                      <a:off x="2696538" y="6501981"/>
                      <a:ext cx="45719" cy="185851"/>
                    </a:xfrm>
                    <a:prstGeom prst="rect">
                      <a:avLst/>
                    </a:prstGeom>
                  </p:spPr>
                </p:pic>
                <p:pic>
                  <p:nvPicPr>
                    <p:cNvPr id="34" name="図 33"/>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799705" y="6589738"/>
                      <a:ext cx="98087" cy="98087"/>
                    </a:xfrm>
                    <a:prstGeom prst="rect">
                      <a:avLst/>
                    </a:prstGeom>
                  </p:spPr>
                </p:pic>
              </p:grpSp>
            </p:grpSp>
          </p:grpSp>
          <p:sp>
            <p:nvSpPr>
              <p:cNvPr id="22" name="テキスト ボックス 21"/>
              <p:cNvSpPr txBox="1"/>
              <p:nvPr/>
            </p:nvSpPr>
            <p:spPr>
              <a:xfrm>
                <a:off x="2277111" y="1984035"/>
                <a:ext cx="1483368" cy="389796"/>
              </a:xfrm>
              <a:prstGeom prst="rect">
                <a:avLst/>
              </a:prstGeom>
              <a:noFill/>
            </p:spPr>
            <p:txBody>
              <a:bodyPr wrap="square" rtlCol="0">
                <a:spAutoFit/>
              </a:bodyPr>
              <a:lstStyle/>
              <a:p>
                <a:pPr algn="ctr"/>
                <a:r>
                  <a:rPr lang="ja-JP" altLang="en-US" b="1" dirty="0">
                    <a:latin typeface="Meiryo UI" panose="020B0604030504040204" pitchFamily="50" charset="-128"/>
                    <a:ea typeface="Meiryo UI" panose="020B0604030504040204" pitchFamily="50" charset="-128"/>
                  </a:rPr>
                  <a:t>エジプト型</a:t>
                </a:r>
                <a:endParaRPr lang="en-US" altLang="ja-JP" b="1"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3825867" y="2004911"/>
                <a:ext cx="1337538" cy="389796"/>
              </a:xfrm>
              <a:prstGeom prst="rect">
                <a:avLst/>
              </a:prstGeom>
              <a:noFill/>
            </p:spPr>
            <p:txBody>
              <a:bodyPr wrap="square" rtlCol="0">
                <a:spAutoFit/>
              </a:bodyPr>
              <a:lstStyle/>
              <a:p>
                <a:pPr algn="ctr"/>
                <a:r>
                  <a:rPr lang="ja-JP" altLang="en-US" b="1" dirty="0">
                    <a:latin typeface="Meiryo UI" panose="020B0604030504040204" pitchFamily="50" charset="-128"/>
                    <a:ea typeface="Meiryo UI" panose="020B0604030504040204" pitchFamily="50" charset="-128"/>
                  </a:rPr>
                  <a:t>ギリシャ型</a:t>
                </a:r>
                <a:endParaRPr lang="en-US" altLang="ja-JP" b="1"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5215995" y="1988840"/>
                <a:ext cx="1338486" cy="389796"/>
              </a:xfrm>
              <a:prstGeom prst="rect">
                <a:avLst/>
              </a:prstGeom>
              <a:noFill/>
            </p:spPr>
            <p:txBody>
              <a:bodyPr wrap="square" rtlCol="0">
                <a:spAutoFit/>
              </a:bodyPr>
              <a:lstStyle/>
              <a:p>
                <a:pPr algn="ctr"/>
                <a:r>
                  <a:rPr lang="ja-JP" altLang="en-US" b="1" dirty="0">
                    <a:latin typeface="Meiryo UI" panose="020B0604030504040204" pitchFamily="50" charset="-128"/>
                    <a:ea typeface="Meiryo UI" panose="020B0604030504040204" pitchFamily="50" charset="-128"/>
                  </a:rPr>
                  <a:t>スクエア型</a:t>
                </a:r>
                <a:endParaRPr lang="en-US" altLang="ja-JP" b="1" dirty="0">
                  <a:latin typeface="Meiryo UI" panose="020B0604030504040204" pitchFamily="50" charset="-128"/>
                  <a:ea typeface="Meiryo UI" panose="020B0604030504040204" pitchFamily="50" charset="-128"/>
                </a:endParaRPr>
              </a:p>
            </p:txBody>
          </p:sp>
        </p:grpSp>
        <p:pic>
          <p:nvPicPr>
            <p:cNvPr id="48" name="Picture 2">
              <a:extLst>
                <a:ext uri="{FF2B5EF4-FFF2-40B4-BE49-F238E27FC236}">
                  <a16:creationId xmlns:a16="http://schemas.microsoft.com/office/drawing/2014/main" id="{55CE1BB1-D8D1-412C-8BA3-4CC52790C000}"/>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0" b="100000" l="0" r="100000">
                          <a14:foregroundMark x1="22727" y1="74074" x2="22727" y2="74074"/>
                          <a14:foregroundMark x1="72727" y1="11111" x2="72727" y2="11111"/>
                        </a14:backgroundRemoval>
                      </a14:imgEffect>
                    </a14:imgLayer>
                  </a14:imgProps>
                </a:ext>
                <a:ext uri="{28A0092B-C50C-407E-A947-70E740481C1C}">
                  <a14:useLocalDpi xmlns:a14="http://schemas.microsoft.com/office/drawing/2010/main"/>
                </a:ext>
              </a:extLst>
            </a:blip>
            <a:srcRect l="-1" t="66501" r="37108" b="1"/>
            <a:stretch/>
          </p:blipFill>
          <p:spPr bwMode="auto">
            <a:xfrm rot="7435784">
              <a:off x="3568053" y="2199556"/>
              <a:ext cx="140828" cy="97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a:extLst>
                <a:ext uri="{FF2B5EF4-FFF2-40B4-BE49-F238E27FC236}">
                  <a16:creationId xmlns:a16="http://schemas.microsoft.com/office/drawing/2014/main" id="{756B8E73-ADCE-4382-B8C8-0392B8E67071}"/>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0" b="100000" l="0" r="100000">
                          <a14:foregroundMark x1="22727" y1="74074" x2="22727" y2="74074"/>
                          <a14:foregroundMark x1="72727" y1="11111" x2="72727" y2="11111"/>
                        </a14:backgroundRemoval>
                      </a14:imgEffect>
                    </a14:imgLayer>
                  </a14:imgProps>
                </a:ext>
                <a:ext uri="{28A0092B-C50C-407E-A947-70E740481C1C}">
                  <a14:useLocalDpi xmlns:a14="http://schemas.microsoft.com/office/drawing/2010/main"/>
                </a:ext>
              </a:extLst>
            </a:blip>
            <a:srcRect l="-1" t="66501" r="37108" b="1"/>
            <a:stretch/>
          </p:blipFill>
          <p:spPr bwMode="auto">
            <a:xfrm rot="7435784">
              <a:off x="4791522" y="2182622"/>
              <a:ext cx="140828" cy="97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464475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173961" y="1280246"/>
            <a:ext cx="1656184" cy="1122986"/>
          </a:xfrm>
          <a:prstGeom prst="rect">
            <a:avLst/>
          </a:prstGeom>
        </p:spPr>
      </p:pic>
      <p:pic>
        <p:nvPicPr>
          <p:cNvPr id="9" name="図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06623"/>
            <a:ext cx="2225488" cy="1274679"/>
          </a:xfrm>
          <a:prstGeom prst="rect">
            <a:avLst/>
          </a:prstGeom>
        </p:spPr>
      </p:pic>
      <p:sp>
        <p:nvSpPr>
          <p:cNvPr id="2" name="タイトル 1"/>
          <p:cNvSpPr>
            <a:spLocks noGrp="1"/>
          </p:cNvSpPr>
          <p:nvPr>
            <p:ph type="title"/>
          </p:nvPr>
        </p:nvSpPr>
        <p:spPr>
          <a:xfrm>
            <a:off x="658212" y="730275"/>
            <a:ext cx="8627037" cy="1143000"/>
          </a:xfrm>
        </p:spPr>
        <p:txBody>
          <a:bodyPr>
            <a:normAutofit/>
          </a:bodyPr>
          <a:lstStyle/>
          <a:p>
            <a:r>
              <a:rPr lang="ja-JP" altLang="en-US" sz="3200" b="1" dirty="0">
                <a:solidFill>
                  <a:srgbClr val="00589A"/>
                </a:solidFill>
                <a:latin typeface="Meiryo UI" panose="020B0604030504040204" pitchFamily="50" charset="-128"/>
                <a:ea typeface="Meiryo UI" panose="020B0604030504040204" pitchFamily="50" charset="-128"/>
              </a:rPr>
              <a:t>靴が足に合っているか、正しく履けているかどうかをチェックしましょう！</a:t>
            </a:r>
            <a:endParaRPr kumimoji="1" lang="ja-JP" altLang="en-US" sz="3200" b="1" dirty="0">
              <a:solidFill>
                <a:srgbClr val="00589A"/>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2771800" y="6356273"/>
            <a:ext cx="6372200" cy="276999"/>
          </a:xfrm>
          <a:prstGeom prst="rect">
            <a:avLst/>
          </a:prstGeom>
          <a:noFill/>
        </p:spPr>
        <p:txBody>
          <a:bodyPr wrap="square" rtlCol="0">
            <a:spAutoFit/>
          </a:bodyPr>
          <a:lstStyle/>
          <a:p>
            <a:pPr algn="r"/>
            <a:r>
              <a:rPr kumimoji="1" lang="ja-JP" altLang="en-US" sz="1200" dirty="0">
                <a:latin typeface="Meiryo UI" panose="020B0604030504040204" pitchFamily="50" charset="-128"/>
                <a:ea typeface="Meiryo UI" panose="020B0604030504040204" pitchFamily="50" charset="-128"/>
              </a:rPr>
              <a:t>監修：</a:t>
            </a:r>
            <a:r>
              <a:rPr lang="ja-JP" altLang="en-US" sz="1200" dirty="0">
                <a:latin typeface="Meiryo UI" panose="020B0604030504040204" pitchFamily="50" charset="-128"/>
                <a:ea typeface="Meiryo UI" panose="020B0604030504040204" pitchFamily="50" charset="-128"/>
              </a:rPr>
              <a:t>一般社団法人　足と靴と健康協議会　研究員　上級シューフィッター　原田 繁</a:t>
            </a:r>
            <a:endParaRPr kumimoji="1" lang="en-US" altLang="ja-JP" sz="12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313855" y="1931258"/>
            <a:ext cx="8516290"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当てはまる数が多いほど、きちんと履けている状態です。</a:t>
            </a:r>
            <a:endParaRPr kumimoji="1" lang="en-US" altLang="ja-JP" sz="2000" dirty="0">
              <a:latin typeface="Meiryo UI" panose="020B0604030504040204" pitchFamily="50" charset="-128"/>
              <a:ea typeface="Meiryo UI" panose="020B0604030504040204" pitchFamily="50" charset="-128"/>
            </a:endParaRPr>
          </a:p>
        </p:txBody>
      </p:sp>
      <p:grpSp>
        <p:nvGrpSpPr>
          <p:cNvPr id="4" name="グループ化 3"/>
          <p:cNvGrpSpPr/>
          <p:nvPr/>
        </p:nvGrpSpPr>
        <p:grpSpPr>
          <a:xfrm>
            <a:off x="7869" y="2420888"/>
            <a:ext cx="9210617" cy="3685396"/>
            <a:chOff x="7869" y="2204864"/>
            <a:chExt cx="9210617" cy="3685396"/>
          </a:xfrm>
        </p:grpSpPr>
        <p:pic>
          <p:nvPicPr>
            <p:cNvPr id="47" name="図 4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28184" y="2429421"/>
              <a:ext cx="2664296" cy="2950106"/>
            </a:xfrm>
            <a:prstGeom prst="rect">
              <a:avLst/>
            </a:prstGeom>
          </p:spPr>
        </p:pic>
        <p:pic>
          <p:nvPicPr>
            <p:cNvPr id="62" name="図 6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69" y="2204864"/>
              <a:ext cx="4713709" cy="3322313"/>
            </a:xfrm>
            <a:prstGeom prst="rect">
              <a:avLst/>
            </a:prstGeom>
          </p:spPr>
        </p:pic>
        <p:sp>
          <p:nvSpPr>
            <p:cNvPr id="49" name="正方形/長方形 48"/>
            <p:cNvSpPr/>
            <p:nvPr/>
          </p:nvSpPr>
          <p:spPr>
            <a:xfrm>
              <a:off x="32221" y="5305485"/>
              <a:ext cx="3443560" cy="584775"/>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□靴のつま先の高さに余裕がある。</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□足の指がグーパーできる。</a:t>
              </a:r>
              <a:endParaRPr lang="en-US" altLang="ja-JP" sz="1600" dirty="0">
                <a:latin typeface="Meiryo UI" panose="020B0604030504040204" pitchFamily="50" charset="-128"/>
                <a:ea typeface="Meiryo UI" panose="020B0604030504040204" pitchFamily="50" charset="-128"/>
              </a:endParaRPr>
            </a:p>
          </p:txBody>
        </p:sp>
        <p:sp>
          <p:nvSpPr>
            <p:cNvPr id="50" name="正方形/長方形 49"/>
            <p:cNvSpPr/>
            <p:nvPr/>
          </p:nvSpPr>
          <p:spPr>
            <a:xfrm>
              <a:off x="2987824" y="5305485"/>
              <a:ext cx="2862960" cy="584775"/>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□足のかかとが靴のかかと</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ヒール</a:t>
              </a:r>
              <a:r>
                <a:rPr lang="en-US" altLang="ja-JP" sz="1600" dirty="0">
                  <a:latin typeface="Meiryo UI" panose="020B0604030504040204" pitchFamily="50" charset="-128"/>
                  <a:ea typeface="Meiryo UI" panose="020B0604030504040204" pitchFamily="50" charset="-128"/>
                </a:rPr>
                <a:t>)</a:t>
              </a:r>
            </a:p>
            <a:p>
              <a:r>
                <a:rPr lang="en-US" altLang="ja-JP" sz="1600" dirty="0">
                  <a:latin typeface="Meiryo UI" panose="020B0604030504040204" pitchFamily="50" charset="-128"/>
                  <a:ea typeface="Meiryo UI" panose="020B0604030504040204" pitchFamily="50" charset="-128"/>
                </a:rPr>
                <a:t>   </a:t>
              </a:r>
              <a:r>
                <a:rPr lang="ja-JP" altLang="en-US" sz="1600" dirty="0" err="1">
                  <a:latin typeface="Meiryo UI" panose="020B0604030504040204" pitchFamily="50" charset="-128"/>
                  <a:ea typeface="Meiryo UI" panose="020B0604030504040204" pitchFamily="50" charset="-128"/>
                </a:rPr>
                <a:t>にぴっ</a:t>
              </a:r>
              <a:r>
                <a:rPr lang="ja-JP" altLang="en-US" sz="1600" dirty="0">
                  <a:latin typeface="Meiryo UI" panose="020B0604030504040204" pitchFamily="50" charset="-128"/>
                  <a:ea typeface="Meiryo UI" panose="020B0604030504040204" pitchFamily="50" charset="-128"/>
                </a:rPr>
                <a:t>たり合っている。</a:t>
              </a:r>
              <a:endParaRPr lang="en-US" altLang="ja-JP" sz="1600" dirty="0">
                <a:latin typeface="Meiryo UI" panose="020B0604030504040204" pitchFamily="50" charset="-128"/>
                <a:ea typeface="Meiryo UI" panose="020B0604030504040204" pitchFamily="50" charset="-128"/>
              </a:endParaRPr>
            </a:p>
          </p:txBody>
        </p:sp>
        <p:sp>
          <p:nvSpPr>
            <p:cNvPr id="51" name="正方形/長方形 50"/>
            <p:cNvSpPr/>
            <p:nvPr/>
          </p:nvSpPr>
          <p:spPr>
            <a:xfrm>
              <a:off x="128439" y="2598698"/>
              <a:ext cx="3362862" cy="861774"/>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□足が前に滑らないように、</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締め具</a:t>
              </a:r>
              <a:r>
                <a:rPr lang="en-US" altLang="ja-JP" sz="1600" dirty="0">
                  <a:latin typeface="Meiryo UI" panose="020B0604030504040204" pitchFamily="50" charset="-128"/>
                  <a:ea typeface="Meiryo UI" panose="020B0604030504040204" pitchFamily="50" charset="-128"/>
                </a:rPr>
                <a:t>(</a:t>
              </a:r>
              <a:r>
                <a:rPr lang="ja-JP" altLang="en-US" sz="1600" dirty="0" err="1">
                  <a:latin typeface="Meiryo UI" panose="020B0604030504040204" pitchFamily="50" charset="-128"/>
                  <a:ea typeface="Meiryo UI" panose="020B0604030504040204" pitchFamily="50" charset="-128"/>
                </a:rPr>
                <a:t>ひも</a:t>
              </a:r>
              <a:r>
                <a:rPr lang="ja-JP" altLang="en-US" sz="1600" dirty="0">
                  <a:latin typeface="Meiryo UI" panose="020B0604030504040204" pitchFamily="50" charset="-128"/>
                  <a:ea typeface="Meiryo UI" panose="020B0604030504040204" pitchFamily="50" charset="-128"/>
                </a:rPr>
                <a:t>・マジックバンドなど</a:t>
              </a:r>
              <a:r>
                <a:rPr lang="en-US" altLang="ja-JP" sz="1600" dirty="0">
                  <a:latin typeface="Meiryo UI" panose="020B0604030504040204" pitchFamily="50" charset="-128"/>
                  <a:ea typeface="Meiryo UI" panose="020B0604030504040204" pitchFamily="50" charset="-128"/>
                </a:rPr>
                <a:t>)</a:t>
              </a:r>
            </a:p>
            <a:p>
              <a:r>
                <a:rPr lang="en-US" altLang="ja-JP" sz="1600"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がしっかり締まっている。</a:t>
              </a:r>
              <a:endParaRPr lang="en-US" altLang="ja-JP" sz="1600" dirty="0">
                <a:latin typeface="Meiryo UI" panose="020B0604030504040204" pitchFamily="50" charset="-128"/>
                <a:ea typeface="Meiryo UI" panose="020B0604030504040204" pitchFamily="50" charset="-128"/>
              </a:endParaRPr>
            </a:p>
          </p:txBody>
        </p:sp>
        <p:sp>
          <p:nvSpPr>
            <p:cNvPr id="54" name="正方形/長方形 53"/>
            <p:cNvSpPr/>
            <p:nvPr/>
          </p:nvSpPr>
          <p:spPr>
            <a:xfrm>
              <a:off x="3517626" y="2396837"/>
              <a:ext cx="2404778" cy="584775"/>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□外側のくるぶしが靴に</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当たらずに履けている。</a:t>
              </a:r>
              <a:endParaRPr lang="en-US" altLang="ja-JP" sz="1600" dirty="0">
                <a:latin typeface="Meiryo UI" panose="020B0604030504040204" pitchFamily="50" charset="-128"/>
                <a:ea typeface="Meiryo UI" panose="020B0604030504040204" pitchFamily="50" charset="-128"/>
              </a:endParaRPr>
            </a:p>
          </p:txBody>
        </p:sp>
        <p:sp>
          <p:nvSpPr>
            <p:cNvPr id="60" name="正方形/長方形 59"/>
            <p:cNvSpPr/>
            <p:nvPr/>
          </p:nvSpPr>
          <p:spPr>
            <a:xfrm>
              <a:off x="6012160" y="2270323"/>
              <a:ext cx="3206326" cy="338554"/>
            </a:xfrm>
            <a:prstGeom prst="rect">
              <a:avLst/>
            </a:prstGeom>
          </p:spPr>
          <p:txBody>
            <a:bodyPr wrap="none">
              <a:spAutoFit/>
            </a:bodyPr>
            <a:lstStyle/>
            <a:p>
              <a:r>
                <a:rPr lang="ja-JP" altLang="en-US" sz="1600" b="1"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つま先に</a:t>
              </a:r>
              <a:r>
                <a:rPr lang="en-US" altLang="ja-JP" sz="1600" dirty="0">
                  <a:latin typeface="Meiryo UI" panose="020B0604030504040204" pitchFamily="50" charset="-128"/>
                  <a:ea typeface="Meiryo UI" panose="020B0604030504040204" pitchFamily="50" charset="-128"/>
                </a:rPr>
                <a:t>10</a:t>
              </a: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20</a:t>
              </a:r>
              <a:r>
                <a:rPr lang="ja-JP" altLang="en-US" sz="1600" dirty="0">
                  <a:latin typeface="Meiryo UI" panose="020B0604030504040204" pitchFamily="50" charset="-128"/>
                  <a:ea typeface="Meiryo UI" panose="020B0604030504040204" pitchFamily="50" charset="-128"/>
                </a:rPr>
                <a:t>㎜の余裕がある。</a:t>
              </a:r>
              <a:endParaRPr lang="en-US" altLang="ja-JP" sz="1600" dirty="0">
                <a:latin typeface="Meiryo UI" panose="020B0604030504040204" pitchFamily="50" charset="-128"/>
                <a:ea typeface="Meiryo UI" panose="020B0604030504040204" pitchFamily="50" charset="-128"/>
              </a:endParaRPr>
            </a:p>
          </p:txBody>
        </p:sp>
        <p:sp>
          <p:nvSpPr>
            <p:cNvPr id="61" name="正方形/長方形 60"/>
            <p:cNvSpPr/>
            <p:nvPr/>
          </p:nvSpPr>
          <p:spPr>
            <a:xfrm>
              <a:off x="6012160" y="5305485"/>
              <a:ext cx="3096344" cy="584775"/>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rPr>
                <a:t>□親指と小指の付け根（出っ張って</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いるところ）に圧迫感がない。</a:t>
              </a:r>
              <a:endParaRPr lang="en-US" altLang="ja-JP" sz="1600" dirty="0">
                <a:latin typeface="Meiryo UI" panose="020B0604030504040204" pitchFamily="50" charset="-128"/>
                <a:ea typeface="Meiryo UI" panose="020B0604030504040204" pitchFamily="50" charset="-128"/>
              </a:endParaRPr>
            </a:p>
          </p:txBody>
        </p:sp>
      </p:grpSp>
      <p:sp>
        <p:nvSpPr>
          <p:cNvPr id="18" name="テキスト ボックス 17"/>
          <p:cNvSpPr txBox="1"/>
          <p:nvPr/>
        </p:nvSpPr>
        <p:spPr>
          <a:xfrm>
            <a:off x="0" y="-8207"/>
            <a:ext cx="9144000" cy="369332"/>
          </a:xfrm>
          <a:prstGeom prst="rect">
            <a:avLst/>
          </a:prstGeom>
          <a:solidFill>
            <a:srgbClr val="0070C0"/>
          </a:solidFill>
        </p:spPr>
        <p:txBody>
          <a:bodyPr wrap="square" rtlCol="0">
            <a:spAutoFit/>
          </a:bodyPr>
          <a:lstStyle/>
          <a:p>
            <a:pPr algn="ctr"/>
            <a:r>
              <a:rPr kumimoji="1" lang="ja-JP" altLang="en-US" b="1" dirty="0">
                <a:solidFill>
                  <a:schemeClr val="bg1"/>
                </a:solidFill>
              </a:rPr>
              <a:t>巻き爪を予防するために</a:t>
            </a:r>
          </a:p>
        </p:txBody>
      </p:sp>
      <p:sp>
        <p:nvSpPr>
          <p:cNvPr id="17" name="正方形/長方形 16"/>
          <p:cNvSpPr/>
          <p:nvPr/>
        </p:nvSpPr>
        <p:spPr>
          <a:xfrm>
            <a:off x="5087159" y="6585216"/>
            <a:ext cx="4021344" cy="276999"/>
          </a:xfrm>
          <a:prstGeom prst="rect">
            <a:avLst/>
          </a:prstGeom>
        </p:spPr>
        <p:txBody>
          <a:bodyPr wrap="square">
            <a:spAutoFit/>
          </a:bodyPr>
          <a:lstStyle/>
          <a:p>
            <a:pPr algn="r"/>
            <a:r>
              <a:rPr lang="ja-JP" altLang="en-US" sz="1200" dirty="0"/>
              <a:t>マルホ（株）巻き爪を予防するために　より</a:t>
            </a:r>
          </a:p>
        </p:txBody>
      </p:sp>
    </p:spTree>
    <p:extLst>
      <p:ext uri="{BB962C8B-B14F-4D97-AF65-F5344CB8AC3E}">
        <p14:creationId xmlns:p14="http://schemas.microsoft.com/office/powerpoint/2010/main" val="203881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EE2FBA0-15D3-CD9E-451B-ABA9EF4A36A7}"/>
              </a:ext>
            </a:extLst>
          </p:cNvPr>
          <p:cNvPicPr>
            <a:picLocks noChangeAspect="1"/>
          </p:cNvPicPr>
          <p:nvPr/>
        </p:nvPicPr>
        <p:blipFill>
          <a:blip r:embed="rId2"/>
          <a:stretch>
            <a:fillRect/>
          </a:stretch>
        </p:blipFill>
        <p:spPr>
          <a:xfrm>
            <a:off x="0" y="0"/>
            <a:ext cx="9144000" cy="6858000"/>
          </a:xfrm>
          <a:prstGeom prst="rect">
            <a:avLst/>
          </a:prstGeom>
        </p:spPr>
      </p:pic>
      <p:sp>
        <p:nvSpPr>
          <p:cNvPr id="5" name="テキスト ボックス 4">
            <a:extLst>
              <a:ext uri="{FF2B5EF4-FFF2-40B4-BE49-F238E27FC236}">
                <a16:creationId xmlns:a16="http://schemas.microsoft.com/office/drawing/2014/main" id="{100EB4C9-6C6A-82B3-B34C-4D1252DB0CEC}"/>
              </a:ext>
            </a:extLst>
          </p:cNvPr>
          <p:cNvSpPr txBox="1"/>
          <p:nvPr/>
        </p:nvSpPr>
        <p:spPr>
          <a:xfrm>
            <a:off x="2141540" y="6016367"/>
            <a:ext cx="4860920"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監修：ひかり在宅クリニック 皮膚科 今井亜希子 先生</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制作：マルホ株式会社</a:t>
            </a:r>
          </a:p>
        </p:txBody>
      </p:sp>
    </p:spTree>
    <p:extLst>
      <p:ext uri="{BB962C8B-B14F-4D97-AF65-F5344CB8AC3E}">
        <p14:creationId xmlns:p14="http://schemas.microsoft.com/office/powerpoint/2010/main" val="239765941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729</TotalTime>
  <Words>3498</Words>
  <Application>Microsoft Office PowerPoint</Application>
  <PresentationFormat>画面に合わせる (4:3)</PresentationFormat>
  <Paragraphs>288</Paragraphs>
  <Slides>25</Slides>
  <Notes>2</Notes>
  <HiddenSlides>0</HiddenSlides>
  <MMClips>0</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25</vt:i4>
      </vt:variant>
    </vt:vector>
  </HeadingPairs>
  <TitlesOfParts>
    <vt:vector size="34" baseType="lpstr">
      <vt:lpstr>Meiryo UI</vt:lpstr>
      <vt:lpstr>UDShinGoPro-Light</vt:lpstr>
      <vt:lpstr>游ゴシック</vt:lpstr>
      <vt:lpstr>Arial</vt:lpstr>
      <vt:lpstr>Calibri</vt:lpstr>
      <vt:lpstr>Calibri Light</vt:lpstr>
      <vt:lpstr>Wingdings</vt:lpstr>
      <vt:lpstr>Office テーマ</vt:lpstr>
      <vt:lpstr>1_Office テーマ</vt:lpstr>
      <vt:lpstr>PowerPoint プレゼンテーション</vt:lpstr>
      <vt:lpstr>装着のながれ</vt:lpstr>
      <vt:lpstr>に関するQ&amp;A</vt:lpstr>
      <vt:lpstr>装着の前に</vt:lpstr>
      <vt:lpstr>装着の後は</vt:lpstr>
      <vt:lpstr>爪を清潔に保ちましょう</vt:lpstr>
      <vt:lpstr>自分の足の形に合った靴を選びましょう</vt:lpstr>
      <vt:lpstr>靴が足に合っているか、正しく履けているかどうかをチェックしましょう！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による矯正治療をご検討の方へ</dc:title>
  <dc:creator>安本　真夕/Yasumoto Mayu</dc:creator>
  <cp:lastModifiedBy>村井　朋子/Murai Tomoko</cp:lastModifiedBy>
  <cp:revision>31</cp:revision>
  <cp:lastPrinted>2020-11-04T08:48:39Z</cp:lastPrinted>
  <dcterms:created xsi:type="dcterms:W3CDTF">2020-11-02T01:30:15Z</dcterms:created>
  <dcterms:modified xsi:type="dcterms:W3CDTF">2024-04-26T05:48:17Z</dcterms:modified>
</cp:coreProperties>
</file>