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5538A-B481-4B24-9F47-39CF08216A1B}" v="2" dt="2023-11-15T07:20:37.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1" autoAdjust="0"/>
    <p:restoredTop sz="94660"/>
  </p:normalViewPr>
  <p:slideViewPr>
    <p:cSldViewPr snapToGrid="0">
      <p:cViewPr varScale="1">
        <p:scale>
          <a:sx n="100" d="100"/>
          <a:sy n="100" d="100"/>
        </p:scale>
        <p:origin x="98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111899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412381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231348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398316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259536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289123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41480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210530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418514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384033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704D58-BA18-413C-B2AA-0419EA1FDD53}" type="datetimeFigureOut">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183600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04D58-BA18-413C-B2AA-0419EA1FDD53}" type="datetimeFigureOut">
              <a:rPr kumimoji="1" lang="ja-JP" altLang="en-US" smtClean="0"/>
              <a:t>2023/11/17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E8EF2-0B4F-4268-A7CE-28C9528616C3}" type="slidenum">
              <a:rPr kumimoji="1" lang="ja-JP" altLang="en-US" smtClean="0"/>
              <a:t>‹#›</a:t>
            </a:fld>
            <a:endParaRPr kumimoji="1" lang="ja-JP" altLang="en-US"/>
          </a:p>
        </p:txBody>
      </p:sp>
    </p:spTree>
    <p:extLst>
      <p:ext uri="{BB962C8B-B14F-4D97-AF65-F5344CB8AC3E}">
        <p14:creationId xmlns:p14="http://schemas.microsoft.com/office/powerpoint/2010/main" val="1384264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a:extLst>
              <a:ext uri="{FF2B5EF4-FFF2-40B4-BE49-F238E27FC236}">
                <a16:creationId xmlns:a16="http://schemas.microsoft.com/office/drawing/2014/main" id="{F8BF2288-51E6-4104-8663-944F073D0EBA}"/>
              </a:ext>
            </a:extLst>
          </p:cNvPr>
          <p:cNvSpPr txBox="1">
            <a:spLocks/>
          </p:cNvSpPr>
          <p:nvPr/>
        </p:nvSpPr>
        <p:spPr>
          <a:xfrm>
            <a:off x="431800" y="159180"/>
            <a:ext cx="8280400" cy="932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u="sng" dirty="0">
                <a:latin typeface="Meiryo UI" panose="020B0604030504040204" pitchFamily="50" charset="-128"/>
                <a:ea typeface="Meiryo UI" panose="020B0604030504040204" pitchFamily="50" charset="-128"/>
              </a:rPr>
              <a:t>掲載用画像</a:t>
            </a:r>
            <a:br>
              <a:rPr lang="en-US" altLang="ja-JP" sz="4000" b="1" u="sng"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ご希望の画像を保存いただき、ホームページ等への掲載にご利用くださいませ。</a:t>
            </a:r>
            <a:endParaRPr lang="ja-JP" altLang="en-US" sz="1200" dirty="0">
              <a:latin typeface="Meiryo UI" panose="020B0604030504040204" pitchFamily="50" charset="-128"/>
              <a:ea typeface="Meiryo UI" panose="020B0604030504040204" pitchFamily="50" charset="-128"/>
            </a:endParaRPr>
          </a:p>
        </p:txBody>
      </p:sp>
      <p:pic>
        <p:nvPicPr>
          <p:cNvPr id="18" name="Picture 2">
            <a:extLst>
              <a:ext uri="{FF2B5EF4-FFF2-40B4-BE49-F238E27FC236}">
                <a16:creationId xmlns:a16="http://schemas.microsoft.com/office/drawing/2014/main" id="{5C0AB3B6-5E99-430F-BF80-22EC0D54A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42" t="36168" r="36058" b="8504"/>
          <a:stretch>
            <a:fillRect/>
          </a:stretch>
        </p:blipFill>
        <p:spPr bwMode="auto">
          <a:xfrm>
            <a:off x="4499364" y="1360981"/>
            <a:ext cx="1701751" cy="148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図 9">
            <a:extLst>
              <a:ext uri="{FF2B5EF4-FFF2-40B4-BE49-F238E27FC236}">
                <a16:creationId xmlns:a16="http://schemas.microsoft.com/office/drawing/2014/main" id="{DB12A891-3452-457C-A3FD-ACCE25EB4D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7706" y="1283949"/>
            <a:ext cx="1620251" cy="162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0">
            <a:extLst>
              <a:ext uri="{FF2B5EF4-FFF2-40B4-BE49-F238E27FC236}">
                <a16:creationId xmlns:a16="http://schemas.microsoft.com/office/drawing/2014/main" id="{302FD078-8B7E-4C06-A6CA-AC341CF03F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423" y="1498179"/>
            <a:ext cx="1726036" cy="140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3">
            <a:extLst>
              <a:ext uri="{FF2B5EF4-FFF2-40B4-BE49-F238E27FC236}">
                <a16:creationId xmlns:a16="http://schemas.microsoft.com/office/drawing/2014/main" id="{7E86F06E-748D-4007-958A-3E5D346D6E37}"/>
              </a:ext>
            </a:extLst>
          </p:cNvPr>
          <p:cNvSpPr>
            <a:spLocks noChangeArrowheads="1"/>
          </p:cNvSpPr>
          <p:nvPr/>
        </p:nvSpPr>
        <p:spPr bwMode="auto">
          <a:xfrm>
            <a:off x="8064858" y="22764"/>
            <a:ext cx="10791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en-US" altLang="ja-JP" sz="900" dirty="0"/>
              <a:t>2023</a:t>
            </a:r>
            <a:r>
              <a:rPr lang="ja-JP" altLang="en-US" sz="900" dirty="0"/>
              <a:t>年</a:t>
            </a:r>
            <a:r>
              <a:rPr lang="en-US" altLang="ja-JP" sz="900" dirty="0"/>
              <a:t>11</a:t>
            </a:r>
            <a:r>
              <a:rPr lang="ja-JP" altLang="en-US" sz="900" dirty="0"/>
              <a:t>月作成</a:t>
            </a:r>
          </a:p>
        </p:txBody>
      </p:sp>
      <p:pic>
        <p:nvPicPr>
          <p:cNvPr id="22" name="図 2">
            <a:extLst>
              <a:ext uri="{FF2B5EF4-FFF2-40B4-BE49-F238E27FC236}">
                <a16:creationId xmlns:a16="http://schemas.microsoft.com/office/drawing/2014/main" id="{814AA5A1-422C-4111-881D-85693F086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100" t="35825" r="41338" b="38594"/>
          <a:stretch>
            <a:fillRect/>
          </a:stretch>
        </p:blipFill>
        <p:spPr bwMode="auto">
          <a:xfrm>
            <a:off x="6325094" y="1227888"/>
            <a:ext cx="2604298" cy="161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3" descr="ダイアグラム&#10;&#10;説明は自動で生成されたものです">
            <a:extLst>
              <a:ext uri="{FF2B5EF4-FFF2-40B4-BE49-F238E27FC236}">
                <a16:creationId xmlns:a16="http://schemas.microsoft.com/office/drawing/2014/main" id="{083CA35F-3EF9-231B-6BC0-05B50E5BE030}"/>
              </a:ext>
            </a:extLst>
          </p:cNvPr>
          <p:cNvPicPr>
            <a:picLocks noChangeAspect="1"/>
          </p:cNvPicPr>
          <p:nvPr/>
        </p:nvPicPr>
        <p:blipFill>
          <a:blip r:embed="rId6"/>
          <a:stretch>
            <a:fillRect/>
          </a:stretch>
        </p:blipFill>
        <p:spPr>
          <a:xfrm>
            <a:off x="2190870" y="3059102"/>
            <a:ext cx="2239676" cy="1563951"/>
          </a:xfrm>
          <a:prstGeom prst="rect">
            <a:avLst/>
          </a:prstGeom>
        </p:spPr>
      </p:pic>
      <p:pic>
        <p:nvPicPr>
          <p:cNvPr id="4" name="図 5" descr="テキスト&#10;&#10;説明は自動で生成されたものです">
            <a:extLst>
              <a:ext uri="{FF2B5EF4-FFF2-40B4-BE49-F238E27FC236}">
                <a16:creationId xmlns:a16="http://schemas.microsoft.com/office/drawing/2014/main" id="{E48D34D3-E936-453F-9FE6-F27CFBC1E4C8}"/>
              </a:ext>
            </a:extLst>
          </p:cNvPr>
          <p:cNvPicPr>
            <a:picLocks noChangeAspect="1"/>
          </p:cNvPicPr>
          <p:nvPr/>
        </p:nvPicPr>
        <p:blipFill>
          <a:blip r:embed="rId7"/>
          <a:stretch>
            <a:fillRect/>
          </a:stretch>
        </p:blipFill>
        <p:spPr>
          <a:xfrm>
            <a:off x="5257131" y="3063927"/>
            <a:ext cx="2743200" cy="1559126"/>
          </a:xfrm>
          <a:prstGeom prst="rect">
            <a:avLst/>
          </a:prstGeom>
        </p:spPr>
      </p:pic>
      <p:pic>
        <p:nvPicPr>
          <p:cNvPr id="6" name="図 7" descr="アイコン が含まれている画像&#10;&#10;説明は自動で生成されたものです">
            <a:extLst>
              <a:ext uri="{FF2B5EF4-FFF2-40B4-BE49-F238E27FC236}">
                <a16:creationId xmlns:a16="http://schemas.microsoft.com/office/drawing/2014/main" id="{BE2095E2-54F8-F1D3-97DA-48836E33C656}"/>
              </a:ext>
            </a:extLst>
          </p:cNvPr>
          <p:cNvPicPr>
            <a:picLocks noChangeAspect="1"/>
          </p:cNvPicPr>
          <p:nvPr/>
        </p:nvPicPr>
        <p:blipFill>
          <a:blip r:embed="rId8"/>
          <a:stretch>
            <a:fillRect/>
          </a:stretch>
        </p:blipFill>
        <p:spPr>
          <a:xfrm>
            <a:off x="4884043" y="4701010"/>
            <a:ext cx="2743200" cy="1942446"/>
          </a:xfrm>
          <a:prstGeom prst="rect">
            <a:avLst/>
          </a:prstGeom>
        </p:spPr>
      </p:pic>
      <p:pic>
        <p:nvPicPr>
          <p:cNvPr id="13" name="図 12">
            <a:extLst>
              <a:ext uri="{FF2B5EF4-FFF2-40B4-BE49-F238E27FC236}">
                <a16:creationId xmlns:a16="http://schemas.microsoft.com/office/drawing/2014/main" id="{44992CB3-0335-F7B9-7AC8-15B42BA04295}"/>
              </a:ext>
            </a:extLst>
          </p:cNvPr>
          <p:cNvPicPr>
            <a:picLocks noChangeAspect="1"/>
          </p:cNvPicPr>
          <p:nvPr/>
        </p:nvPicPr>
        <p:blipFill>
          <a:blip r:embed="rId9"/>
          <a:stretch>
            <a:fillRect/>
          </a:stretch>
        </p:blipFill>
        <p:spPr>
          <a:xfrm>
            <a:off x="1721270" y="4827554"/>
            <a:ext cx="3093122" cy="1739881"/>
          </a:xfrm>
          <a:prstGeom prst="rect">
            <a:avLst/>
          </a:prstGeom>
        </p:spPr>
      </p:pic>
    </p:spTree>
    <p:extLst>
      <p:ext uri="{BB962C8B-B14F-4D97-AF65-F5344CB8AC3E}">
        <p14:creationId xmlns:p14="http://schemas.microsoft.com/office/powerpoint/2010/main" val="4204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9124B6-5251-4B0B-9146-4373D626FF02}"/>
              </a:ext>
            </a:extLst>
          </p:cNvPr>
          <p:cNvSpPr txBox="1"/>
          <p:nvPr/>
        </p:nvSpPr>
        <p:spPr>
          <a:xfrm>
            <a:off x="118798" y="1380124"/>
            <a:ext cx="8906404" cy="5062924"/>
          </a:xfrm>
          <a:prstGeom prst="rect">
            <a:avLst/>
          </a:prstGeom>
          <a:noFill/>
        </p:spPr>
        <p:txBody>
          <a:bodyPr wrap="square" lIns="91440" tIns="45720" rIns="91440" bIns="45720" anchor="t">
            <a:spAutoFit/>
          </a:bodyPr>
          <a:lstStyle/>
          <a:p>
            <a:pPr marL="285750" indent="-285750" eaLnBrk="1" fontAlgn="auto" hangingPunct="1">
              <a:spcBef>
                <a:spcPts val="0"/>
              </a:spcBef>
              <a:spcAft>
                <a:spcPts val="0"/>
              </a:spcAft>
              <a:buFont typeface="Arial" panose="020B0604020202020204" pitchFamily="34" charset="0"/>
              <a:buChar char="•"/>
              <a:defRPr/>
            </a:pPr>
            <a:r>
              <a:rPr lang="ja-JP" altLang="en-US" sz="1700" b="1" u="heavy" dirty="0">
                <a:uFill>
                  <a:solidFill>
                    <a:srgbClr val="0070C0"/>
                  </a:solidFill>
                </a:uFill>
                <a:latin typeface="Meiryo UI"/>
                <a:ea typeface="Meiryo UI"/>
              </a:rPr>
              <a:t>巻き爪に対する矯正治療とは</a:t>
            </a:r>
            <a:br>
              <a:rPr lang="en-US" altLang="ja-JP" sz="1700" dirty="0">
                <a:latin typeface="Meiryo UI" panose="020B0604030504040204" pitchFamily="50" charset="-128"/>
                <a:ea typeface="Meiryo UI" panose="020B0604030504040204" pitchFamily="50" charset="-128"/>
              </a:rPr>
            </a:br>
            <a:r>
              <a:rPr lang="ja-JP" altLang="en-US" sz="1700" dirty="0">
                <a:latin typeface="Meiryo UI"/>
                <a:ea typeface="Meiryo UI"/>
              </a:rPr>
              <a:t>－矯正器具を使って爪の形を本来の状態に近づけることにより、爪による皮膚への圧迫・刺激を防ぐ治療です。施術直後から痛みが取れる場合もあり、巻き爪治療としては第一優先で選択される治療となります。</a:t>
            </a:r>
            <a:endParaRPr lang="en-US" altLang="ja-JP" sz="1700" dirty="0">
              <a:latin typeface="Meiryo UI"/>
              <a:ea typeface="Meiryo UI"/>
            </a:endParaRPr>
          </a:p>
          <a:p>
            <a:pPr marL="285750" indent="-285750" eaLnBrk="1" fontAlgn="auto" hangingPunct="1">
              <a:spcBef>
                <a:spcPts val="0"/>
              </a:spcBef>
              <a:spcAft>
                <a:spcPts val="0"/>
              </a:spcAft>
              <a:buFont typeface="Arial" panose="020B0604020202020204" pitchFamily="34" charset="0"/>
              <a:buChar char="•"/>
              <a:defRPr/>
            </a:pPr>
            <a:endParaRPr lang="en-US" altLang="ja-JP" sz="1700" dirty="0">
              <a:latin typeface="Meiryo UI"/>
              <a:ea typeface="Meiryo UI"/>
            </a:endParaRPr>
          </a:p>
          <a:p>
            <a:pPr marL="342900" indent="-342900">
              <a:buFont typeface="Arial" panose="020B0604020202020204" pitchFamily="34" charset="0"/>
              <a:buChar char="•"/>
              <a:defRPr/>
            </a:pPr>
            <a:r>
              <a:rPr lang="ja-JP" altLang="en-US" sz="1700" b="1" u="heavy" dirty="0">
                <a:uFill>
                  <a:solidFill>
                    <a:srgbClr val="0070C0"/>
                  </a:solidFill>
                </a:uFill>
                <a:latin typeface="Meiryo UI"/>
                <a:ea typeface="Meiryo UI"/>
              </a:rPr>
              <a:t>矯正治療の適応となる患者さん</a:t>
            </a:r>
            <a:br>
              <a:rPr lang="en-US" altLang="ja-JP" sz="1700" dirty="0">
                <a:latin typeface="Meiryo UI" panose="020B0604030504040204" pitchFamily="50" charset="-128"/>
                <a:ea typeface="Meiryo UI" panose="020B0604030504040204" pitchFamily="50" charset="-128"/>
              </a:rPr>
            </a:br>
            <a:r>
              <a:rPr lang="ja-JP" altLang="en-US" sz="1700" dirty="0">
                <a:latin typeface="Meiryo UI"/>
                <a:ea typeface="Meiryo UI"/>
              </a:rPr>
              <a:t>－足の爪が過度に湾曲している患者さんが対象です。装着前に爪幅を測定し、適応したサイズの矯正具を装着します。爪幅が矯正具の適応サイズを大きく外れる患者さんには装着できない可能性があります。また、爪の状態によっては装着いただけない場合もあります。</a:t>
            </a:r>
            <a:br>
              <a:rPr lang="en-US" altLang="ja-JP" sz="1700" dirty="0">
                <a:latin typeface="Meiryo UI"/>
                <a:ea typeface="Meiryo UI"/>
              </a:rPr>
            </a:br>
            <a:r>
              <a:rPr lang="ja-JP" altLang="en-US" sz="1700" dirty="0">
                <a:latin typeface="Meiryo UI"/>
                <a:ea typeface="Meiryo UI"/>
              </a:rPr>
              <a:t>（例：爪周囲に炎症を伴う方、あまりにも爪を短く切られている方（深爪の方）、爪がもろい方、爪の厚さが薄い方　など）</a:t>
            </a:r>
            <a:endParaRPr lang="en-US" altLang="ja-JP" sz="1700" dirty="0">
              <a:latin typeface="Meiryo UI"/>
              <a:ea typeface="Meiryo UI"/>
            </a:endParaRPr>
          </a:p>
          <a:p>
            <a:pPr marL="342900" indent="-342900">
              <a:buFont typeface="Arial" panose="020B0604020202020204" pitchFamily="34" charset="0"/>
              <a:buChar char="•"/>
              <a:defRPr/>
            </a:pPr>
            <a:endParaRPr lang="en-US" altLang="ja-JP" sz="1700" dirty="0">
              <a:latin typeface="Meiryo UI"/>
              <a:ea typeface="Meiryo UI"/>
            </a:endParaRPr>
          </a:p>
          <a:p>
            <a:pPr marL="342900" indent="-342900" eaLnBrk="1" fontAlgn="auto" hangingPunct="1">
              <a:spcBef>
                <a:spcPts val="0"/>
              </a:spcBef>
              <a:spcAft>
                <a:spcPts val="0"/>
              </a:spcAft>
              <a:buFont typeface="Arial" panose="020B0604020202020204" pitchFamily="34" charset="0"/>
              <a:buChar char="•"/>
              <a:defRPr/>
            </a:pPr>
            <a:r>
              <a:rPr lang="ja-JP" altLang="en-US" sz="1700" b="1" u="heavy" dirty="0">
                <a:uFill>
                  <a:solidFill>
                    <a:srgbClr val="0070C0"/>
                  </a:solidFill>
                </a:uFill>
                <a:latin typeface="Meiryo UI" panose="020B0604030504040204" pitchFamily="50" charset="-128"/>
                <a:ea typeface="Meiryo UI" panose="020B0604030504040204" pitchFamily="50" charset="-128"/>
              </a:rPr>
              <a:t>矯正具の交換時期</a:t>
            </a:r>
            <a:br>
              <a:rPr lang="en-US" altLang="ja-JP" sz="1700" dirty="0">
                <a:latin typeface="Meiryo UI" panose="020B0604030504040204" pitchFamily="50" charset="-128"/>
                <a:ea typeface="Meiryo UI" panose="020B0604030504040204" pitchFamily="50" charset="-128"/>
              </a:rPr>
            </a:b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週間～</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ヶ月の連続装着を想定しています。爪が伸びてきたら、むやみに触らず、装着したまま医療機関を受診してください。</a:t>
            </a:r>
            <a:endParaRPr lang="en-US" altLang="ja-JP" sz="1700" dirty="0">
              <a:latin typeface="Meiryo UI" panose="020B0604030504040204" pitchFamily="50" charset="-128"/>
              <a:ea typeface="Meiryo UI" panose="020B0604030504040204" pitchFamily="50" charset="-128"/>
            </a:endParaRPr>
          </a:p>
          <a:p>
            <a:pPr marL="342900" indent="-342900" eaLnBrk="1" fontAlgn="auto" hangingPunct="1">
              <a:spcBef>
                <a:spcPts val="0"/>
              </a:spcBef>
              <a:spcAft>
                <a:spcPts val="0"/>
              </a:spcAft>
              <a:buFont typeface="Arial" panose="020B0604020202020204" pitchFamily="34" charset="0"/>
              <a:buChar char="•"/>
              <a:defRPr/>
            </a:pPr>
            <a:endParaRPr lang="en-US" altLang="ja-JP" sz="1700" dirty="0">
              <a:latin typeface="Meiryo UI" panose="020B0604030504040204" pitchFamily="50" charset="-128"/>
              <a:ea typeface="Meiryo UI" panose="020B0604030504040204" pitchFamily="50" charset="-128"/>
            </a:endParaRPr>
          </a:p>
          <a:p>
            <a:pPr marL="342900" indent="-342900" eaLnBrk="1" fontAlgn="auto" hangingPunct="1">
              <a:spcBef>
                <a:spcPts val="0"/>
              </a:spcBef>
              <a:spcAft>
                <a:spcPts val="0"/>
              </a:spcAft>
              <a:buFont typeface="Arial" panose="020B0604020202020204" pitchFamily="34" charset="0"/>
              <a:buChar char="•"/>
              <a:defRPr/>
            </a:pPr>
            <a:r>
              <a:rPr lang="ja-JP" altLang="en-US" sz="1700" b="1" u="heavy" dirty="0">
                <a:uFill>
                  <a:solidFill>
                    <a:srgbClr val="0070C0"/>
                  </a:solidFill>
                </a:uFill>
                <a:latin typeface="Meiryo UI" panose="020B0604030504040204" pitchFamily="50" charset="-128"/>
                <a:ea typeface="Meiryo UI" panose="020B0604030504040204" pitchFamily="50" charset="-128"/>
              </a:rPr>
              <a:t>日常生活の注意点</a:t>
            </a:r>
            <a:br>
              <a:rPr lang="en-US" altLang="ja-JP" sz="1700" dirty="0">
                <a:latin typeface="Meiryo UI" panose="020B0604030504040204" pitchFamily="50" charset="-128"/>
                <a:ea typeface="Meiryo UI" panose="020B0604030504040204" pitchFamily="50" charset="-128"/>
              </a:rPr>
            </a:br>
            <a:r>
              <a:rPr lang="ja-JP" altLang="en-US" sz="1700" dirty="0">
                <a:latin typeface="Meiryo UI" panose="020B0604030504040204" pitchFamily="50" charset="-128"/>
                <a:ea typeface="Meiryo UI" panose="020B0604030504040204" pitchFamily="50" charset="-128"/>
              </a:rPr>
              <a:t>－矯正治療中は爪に大きな負荷がかかるスポ</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ツ（水泳、サッカーなど）は出来る限り控えてください。矯正具が外れる可能性があります。</a:t>
            </a:r>
            <a:endParaRPr lang="en-US" altLang="ja-JP" sz="17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4F42F8DE-270A-4437-9F52-3ECAF1ABDF7F}"/>
              </a:ext>
            </a:extLst>
          </p:cNvPr>
          <p:cNvSpPr txBox="1">
            <a:spLocks/>
          </p:cNvSpPr>
          <p:nvPr/>
        </p:nvSpPr>
        <p:spPr bwMode="auto">
          <a:xfrm>
            <a:off x="323852" y="360892"/>
            <a:ext cx="843491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eaLnBrk="1" hangingPunct="1">
              <a:spcBef>
                <a:spcPct val="0"/>
              </a:spcBef>
              <a:buFontTx/>
              <a:buNone/>
            </a:pPr>
            <a:r>
              <a:rPr lang="ja-JP" altLang="en-US" sz="3600" b="1" u="sng" dirty="0"/>
              <a:t>矯正治療 説明文章（例）</a:t>
            </a:r>
          </a:p>
        </p:txBody>
      </p:sp>
      <p:sp>
        <p:nvSpPr>
          <p:cNvPr id="2" name="正方形/長方形 3">
            <a:extLst>
              <a:ext uri="{FF2B5EF4-FFF2-40B4-BE49-F238E27FC236}">
                <a16:creationId xmlns:a16="http://schemas.microsoft.com/office/drawing/2014/main" id="{EBCDB8AE-536F-A7FF-29D9-F93E7D6BDC6A}"/>
              </a:ext>
            </a:extLst>
          </p:cNvPr>
          <p:cNvSpPr>
            <a:spLocks noChangeArrowheads="1"/>
          </p:cNvSpPr>
          <p:nvPr/>
        </p:nvSpPr>
        <p:spPr bwMode="auto">
          <a:xfrm>
            <a:off x="8064858" y="22764"/>
            <a:ext cx="10791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en-US" altLang="ja-JP" sz="900" dirty="0"/>
              <a:t>2023</a:t>
            </a:r>
            <a:r>
              <a:rPr lang="ja-JP" altLang="en-US" sz="900" dirty="0"/>
              <a:t>年</a:t>
            </a:r>
            <a:r>
              <a:rPr lang="en-US" altLang="ja-JP" sz="900" dirty="0"/>
              <a:t>11</a:t>
            </a:r>
            <a:r>
              <a:rPr lang="ja-JP" altLang="en-US" sz="900" dirty="0"/>
              <a:t>月作成</a:t>
            </a:r>
          </a:p>
        </p:txBody>
      </p:sp>
    </p:spTree>
    <p:extLst>
      <p:ext uri="{BB962C8B-B14F-4D97-AF65-F5344CB8AC3E}">
        <p14:creationId xmlns:p14="http://schemas.microsoft.com/office/powerpoint/2010/main" val="387452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39124B6-5251-4B0B-9146-4373D626FF02}"/>
              </a:ext>
            </a:extLst>
          </p:cNvPr>
          <p:cNvSpPr txBox="1"/>
          <p:nvPr/>
        </p:nvSpPr>
        <p:spPr>
          <a:xfrm>
            <a:off x="161925" y="1577447"/>
            <a:ext cx="8820150" cy="3231654"/>
          </a:xfrm>
          <a:prstGeom prst="rect">
            <a:avLst/>
          </a:prstGeom>
          <a:noFill/>
        </p:spPr>
        <p:txBody>
          <a:bodyPr lIns="91440" tIns="45720" rIns="91440" bIns="45720" anchor="t">
            <a:spAutoFit/>
          </a:bodyPr>
          <a:lstStyle/>
          <a:p>
            <a:pPr marL="285750" indent="-285750" eaLnBrk="1" fontAlgn="auto" hangingPunct="1">
              <a:spcBef>
                <a:spcPts val="0"/>
              </a:spcBef>
              <a:spcAft>
                <a:spcPts val="0"/>
              </a:spcAft>
              <a:buFont typeface="Arial" panose="020B0604020202020204" pitchFamily="34" charset="0"/>
              <a:buChar char="•"/>
              <a:defRPr/>
            </a:pPr>
            <a:r>
              <a:rPr lang="ja-JP" altLang="en-US" sz="1700" b="1" u="heavy" dirty="0">
                <a:uFill>
                  <a:solidFill>
                    <a:srgbClr val="0070C0"/>
                  </a:solidFill>
                </a:uFill>
                <a:latin typeface="Meiryo UI"/>
                <a:ea typeface="Meiryo UI"/>
              </a:rPr>
              <a:t>外用薬を併用する方法とは？</a:t>
            </a:r>
            <a:br>
              <a:rPr lang="en-US" altLang="ja-JP" sz="1700" dirty="0">
                <a:latin typeface="Meiryo UI" panose="020B0604030504040204" pitchFamily="50" charset="-128"/>
                <a:ea typeface="Meiryo UI" panose="020B0604030504040204" pitchFamily="50" charset="-128"/>
              </a:rPr>
            </a:br>
            <a:r>
              <a:rPr lang="ja-JP" altLang="en-US" sz="1700" dirty="0">
                <a:latin typeface="Meiryo UI" panose="020B0604030504040204" pitchFamily="50" charset="-128"/>
                <a:ea typeface="Meiryo UI" panose="020B0604030504040204" pitchFamily="50" charset="-128"/>
              </a:rPr>
              <a:t>ー</a:t>
            </a:r>
            <a:r>
              <a:rPr lang="ja-JP" altLang="en-US" sz="1700" dirty="0">
                <a:latin typeface="Meiryo UI"/>
                <a:ea typeface="Meiryo UI"/>
              </a:rPr>
              <a:t>一時的に爪をやわらかくする専用の薬剤を矯正具と併用して、治療期間を短縮し、さらに、再発しにくくする治療法です。</a:t>
            </a:r>
            <a:endParaRPr lang="en-US" altLang="ja-JP" sz="1700" dirty="0">
              <a:latin typeface="Meiryo UI"/>
              <a:ea typeface="Meiryo UI"/>
            </a:endParaRPr>
          </a:p>
          <a:p>
            <a:pPr marL="285750" indent="-285750" eaLnBrk="1" fontAlgn="auto" hangingPunct="1">
              <a:spcBef>
                <a:spcPts val="0"/>
              </a:spcBef>
              <a:spcAft>
                <a:spcPts val="0"/>
              </a:spcAft>
              <a:buFont typeface="Arial" panose="020B0604020202020204" pitchFamily="34" charset="0"/>
              <a:buChar char="•"/>
              <a:defRPr/>
            </a:pPr>
            <a:endParaRPr lang="en-US" altLang="ja-JP" sz="1700" b="1" u="heavy" dirty="0">
              <a:uFill>
                <a:solidFill>
                  <a:srgbClr val="0070C0"/>
                </a:solidFill>
              </a:u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r>
              <a:rPr lang="ja-JP" altLang="en-US" sz="1700" b="1" u="heavy" dirty="0">
                <a:uFill>
                  <a:solidFill>
                    <a:srgbClr val="0070C0"/>
                  </a:solidFill>
                </a:uFill>
                <a:latin typeface="Meiryo UI"/>
                <a:ea typeface="Meiryo UI"/>
              </a:rPr>
              <a:t>外用薬の特徴</a:t>
            </a:r>
            <a:br>
              <a:rPr lang="en-US" altLang="ja-JP" sz="1700" dirty="0">
                <a:latin typeface="Meiryo UI" panose="020B0604030504040204" pitchFamily="50" charset="-128"/>
                <a:ea typeface="Meiryo UI" panose="020B0604030504040204" pitchFamily="50" charset="-128"/>
              </a:rPr>
            </a:br>
            <a:r>
              <a:rPr lang="ja-JP" altLang="en-US" sz="1700" dirty="0">
                <a:latin typeface="Meiryo UI"/>
                <a:ea typeface="Meiryo UI"/>
              </a:rPr>
              <a:t>－有効成分が、爪を一時的に軟らかくすることで、爪矯正具の治療効果を高めます。</a:t>
            </a:r>
            <a:br>
              <a:rPr lang="ja-JP" altLang="en-US" sz="1700" dirty="0">
                <a:latin typeface="Meiryo UI"/>
                <a:ea typeface="Meiryo UI"/>
              </a:rPr>
            </a:br>
            <a:r>
              <a:rPr lang="ja-JP" sz="1700" dirty="0">
                <a:latin typeface="Meiryo UI"/>
                <a:ea typeface="Meiryo UI"/>
              </a:rPr>
              <a:t>－</a:t>
            </a:r>
            <a:r>
              <a:rPr lang="ja-JP" altLang="en-US" sz="1700" dirty="0">
                <a:latin typeface="Meiryo UI"/>
                <a:ea typeface="Meiryo UI"/>
              </a:rPr>
              <a:t>軟らかくなった爪は数日かけて再び硬化します。爪矯正具の働きにより、平たんになったまま爪が再硬化するため、再び巻きにくい爪になることが期待されます。</a:t>
            </a:r>
            <a:br>
              <a:rPr lang="ja-JP" altLang="en-US" sz="1700" dirty="0">
                <a:latin typeface="Meiryo UI"/>
                <a:ea typeface="Meiryo UI"/>
              </a:rPr>
            </a:br>
            <a:endParaRPr lang="en-US" altLang="ja-JP" sz="1700" b="1" u="heavy" dirty="0">
              <a:uFill>
                <a:solidFill>
                  <a:srgbClr val="0070C0"/>
                </a:solidFill>
              </a:u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r>
              <a:rPr lang="ja-JP" altLang="en-US" sz="1700" b="1" u="heavy" dirty="0">
                <a:uFill>
                  <a:solidFill>
                    <a:srgbClr val="0070C0"/>
                  </a:solidFill>
                </a:uFill>
                <a:latin typeface="Meiryo UI"/>
                <a:ea typeface="Meiryo UI"/>
              </a:rPr>
              <a:t>注意すべき点</a:t>
            </a:r>
            <a:br>
              <a:rPr lang="en-US" altLang="ja-JP" sz="1700" strike="sngStrike" dirty="0">
                <a:latin typeface="Meiryo UI"/>
                <a:ea typeface="Meiryo UI"/>
              </a:rPr>
            </a:br>
            <a:r>
              <a:rPr lang="ja-JP" altLang="en-US" sz="1700" dirty="0">
                <a:latin typeface="Meiryo UI"/>
                <a:ea typeface="Meiryo UI"/>
              </a:rPr>
              <a:t>－塗布してから約24時間後に、外用薬</a:t>
            </a:r>
            <a:r>
              <a:rPr lang="ja-JP" sz="1700" dirty="0">
                <a:latin typeface="Meiryo UI"/>
                <a:ea typeface="Meiryo UI"/>
              </a:rPr>
              <a:t>を</a:t>
            </a:r>
            <a:r>
              <a:rPr lang="ja-JP" altLang="en-US" sz="1700" dirty="0">
                <a:latin typeface="Meiryo UI"/>
                <a:ea typeface="Meiryo UI"/>
              </a:rPr>
              <a:t>必ず洗</a:t>
            </a:r>
            <a:r>
              <a:rPr lang="ja-JP" sz="1700" dirty="0">
                <a:latin typeface="Meiryo UI"/>
                <a:ea typeface="Meiryo UI"/>
              </a:rPr>
              <a:t>い</a:t>
            </a:r>
            <a:r>
              <a:rPr lang="ja-JP" altLang="en-US" sz="1700" dirty="0">
                <a:latin typeface="Meiryo UI"/>
                <a:ea typeface="Meiryo UI"/>
              </a:rPr>
              <a:t>流</a:t>
            </a:r>
            <a:r>
              <a:rPr lang="ja-JP" sz="1700" dirty="0">
                <a:latin typeface="Meiryo UI"/>
                <a:ea typeface="Meiryo UI"/>
              </a:rPr>
              <a:t>してください。</a:t>
            </a:r>
            <a:r>
              <a:rPr lang="ja-JP" altLang="en-US" sz="1700" dirty="0">
                <a:latin typeface="Meiryo UI"/>
                <a:ea typeface="Meiryo UI"/>
              </a:rPr>
              <a:t>外用薬による刺激などの副作用が生じる可能性があります。</a:t>
            </a:r>
            <a:endParaRPr lang="ja-JP" altLang="en-US" sz="1700" strike="sngStrike" dirty="0">
              <a:latin typeface="Meiryo UI"/>
              <a:ea typeface="Meiryo UI"/>
            </a:endParaRPr>
          </a:p>
        </p:txBody>
      </p:sp>
      <p:sp>
        <p:nvSpPr>
          <p:cNvPr id="6" name="タイトル 1">
            <a:extLst>
              <a:ext uri="{FF2B5EF4-FFF2-40B4-BE49-F238E27FC236}">
                <a16:creationId xmlns:a16="http://schemas.microsoft.com/office/drawing/2014/main" id="{4F42F8DE-270A-4437-9F52-3ECAF1ABDF7F}"/>
              </a:ext>
            </a:extLst>
          </p:cNvPr>
          <p:cNvSpPr txBox="1">
            <a:spLocks/>
          </p:cNvSpPr>
          <p:nvPr/>
        </p:nvSpPr>
        <p:spPr bwMode="auto">
          <a:xfrm>
            <a:off x="512164" y="356658"/>
            <a:ext cx="8229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algn="ctr" eaLnBrk="1" hangingPunct="1">
              <a:spcBef>
                <a:spcPct val="0"/>
              </a:spcBef>
              <a:buFontTx/>
              <a:buNone/>
            </a:pPr>
            <a:r>
              <a:rPr lang="ja-JP" altLang="en-US" sz="3600" b="1" u="sng" dirty="0"/>
              <a:t>外用薬を併用する方法 説明文章（例）</a:t>
            </a:r>
          </a:p>
        </p:txBody>
      </p:sp>
      <p:sp>
        <p:nvSpPr>
          <p:cNvPr id="2" name="正方形/長方形 3">
            <a:extLst>
              <a:ext uri="{FF2B5EF4-FFF2-40B4-BE49-F238E27FC236}">
                <a16:creationId xmlns:a16="http://schemas.microsoft.com/office/drawing/2014/main" id="{CF0CF48D-0157-E026-CC08-75D4296D6818}"/>
              </a:ext>
            </a:extLst>
          </p:cNvPr>
          <p:cNvSpPr>
            <a:spLocks noChangeArrowheads="1"/>
          </p:cNvSpPr>
          <p:nvPr/>
        </p:nvSpPr>
        <p:spPr bwMode="auto">
          <a:xfrm>
            <a:off x="8064858" y="22764"/>
            <a:ext cx="10791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en-US" altLang="ja-JP" sz="900" dirty="0"/>
              <a:t>2023</a:t>
            </a:r>
            <a:r>
              <a:rPr lang="ja-JP" altLang="en-US" sz="900" dirty="0"/>
              <a:t>年</a:t>
            </a:r>
            <a:r>
              <a:rPr lang="en-US" altLang="ja-JP" sz="900" dirty="0"/>
              <a:t>11</a:t>
            </a:r>
            <a:r>
              <a:rPr lang="ja-JP" altLang="en-US" sz="900" dirty="0"/>
              <a:t>月作成</a:t>
            </a:r>
          </a:p>
        </p:txBody>
      </p:sp>
    </p:spTree>
    <p:extLst>
      <p:ext uri="{BB962C8B-B14F-4D97-AF65-F5344CB8AC3E}">
        <p14:creationId xmlns:p14="http://schemas.microsoft.com/office/powerpoint/2010/main" val="173053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D670C6B-D24E-0459-58A8-94D0EAFF18C1}"/>
              </a:ext>
            </a:extLst>
          </p:cNvPr>
          <p:cNvPicPr>
            <a:picLocks noChangeAspect="1"/>
          </p:cNvPicPr>
          <p:nvPr/>
        </p:nvPicPr>
        <p:blipFill rotWithShape="1">
          <a:blip r:embed="rId2"/>
          <a:srcRect l="19945" t="4981" r="19724"/>
          <a:stretch/>
        </p:blipFill>
        <p:spPr>
          <a:xfrm>
            <a:off x="600934" y="1205559"/>
            <a:ext cx="2015955" cy="2990840"/>
          </a:xfrm>
          <a:prstGeom prst="rect">
            <a:avLst/>
          </a:prstGeom>
        </p:spPr>
      </p:pic>
      <p:sp>
        <p:nvSpPr>
          <p:cNvPr id="10" name="テキスト ボックス 9">
            <a:extLst>
              <a:ext uri="{FF2B5EF4-FFF2-40B4-BE49-F238E27FC236}">
                <a16:creationId xmlns:a16="http://schemas.microsoft.com/office/drawing/2014/main" id="{5219B258-347F-B81E-2CC0-8EE407EC8E4E}"/>
              </a:ext>
            </a:extLst>
          </p:cNvPr>
          <p:cNvSpPr txBox="1"/>
          <p:nvPr/>
        </p:nvSpPr>
        <p:spPr>
          <a:xfrm>
            <a:off x="899160" y="411480"/>
            <a:ext cx="7711440" cy="707886"/>
          </a:xfrm>
          <a:prstGeom prst="rect">
            <a:avLst/>
          </a:prstGeom>
          <a:noFill/>
        </p:spPr>
        <p:txBody>
          <a:bodyPr wrap="square" rtlCol="0">
            <a:spAutoFit/>
          </a:bodyPr>
          <a:lstStyle/>
          <a:p>
            <a:pPr algn="ctr"/>
            <a:r>
              <a:rPr kumimoji="1" lang="ja-JP" altLang="en-US" sz="4000" b="1" dirty="0"/>
              <a:t>巻き爪で悩む患者さんのイラスト</a:t>
            </a:r>
          </a:p>
        </p:txBody>
      </p:sp>
      <p:pic>
        <p:nvPicPr>
          <p:cNvPr id="12" name="図 11" descr="抽象, 挿絵 が含まれている画像&#10;&#10;自動的に生成された説明">
            <a:extLst>
              <a:ext uri="{FF2B5EF4-FFF2-40B4-BE49-F238E27FC236}">
                <a16:creationId xmlns:a16="http://schemas.microsoft.com/office/drawing/2014/main" id="{A6D7150E-89EA-6243-2915-ADC907CD6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341" y="1275526"/>
            <a:ext cx="2640925" cy="3175145"/>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03BA41C2-41C7-D137-1354-506546DA5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73" y="4157021"/>
            <a:ext cx="2640925" cy="2548690"/>
          </a:xfrm>
          <a:prstGeom prst="rect">
            <a:avLst/>
          </a:prstGeom>
        </p:spPr>
      </p:pic>
      <p:pic>
        <p:nvPicPr>
          <p:cNvPr id="15" name="図 14">
            <a:extLst>
              <a:ext uri="{FF2B5EF4-FFF2-40B4-BE49-F238E27FC236}">
                <a16:creationId xmlns:a16="http://schemas.microsoft.com/office/drawing/2014/main" id="{1309586B-7B4A-7926-B8F2-43D53C24D6FA}"/>
              </a:ext>
            </a:extLst>
          </p:cNvPr>
          <p:cNvPicPr>
            <a:picLocks noChangeAspect="1"/>
          </p:cNvPicPr>
          <p:nvPr/>
        </p:nvPicPr>
        <p:blipFill>
          <a:blip r:embed="rId5"/>
          <a:stretch>
            <a:fillRect/>
          </a:stretch>
        </p:blipFill>
        <p:spPr>
          <a:xfrm>
            <a:off x="6011660" y="1329227"/>
            <a:ext cx="2759611" cy="3067745"/>
          </a:xfrm>
          <a:prstGeom prst="rect">
            <a:avLst/>
          </a:prstGeom>
        </p:spPr>
      </p:pic>
      <p:pic>
        <p:nvPicPr>
          <p:cNvPr id="16" name="図 15">
            <a:extLst>
              <a:ext uri="{FF2B5EF4-FFF2-40B4-BE49-F238E27FC236}">
                <a16:creationId xmlns:a16="http://schemas.microsoft.com/office/drawing/2014/main" id="{CA22B596-479D-14C3-2450-4F4AC4A3104D}"/>
              </a:ext>
            </a:extLst>
          </p:cNvPr>
          <p:cNvPicPr>
            <a:picLocks noChangeAspect="1"/>
          </p:cNvPicPr>
          <p:nvPr/>
        </p:nvPicPr>
        <p:blipFill>
          <a:blip r:embed="rId6"/>
          <a:stretch>
            <a:fillRect/>
          </a:stretch>
        </p:blipFill>
        <p:spPr>
          <a:xfrm>
            <a:off x="4296129" y="4428228"/>
            <a:ext cx="2814076" cy="2353628"/>
          </a:xfrm>
          <a:prstGeom prst="rect">
            <a:avLst/>
          </a:prstGeom>
        </p:spPr>
      </p:pic>
    </p:spTree>
    <p:extLst>
      <p:ext uri="{BB962C8B-B14F-4D97-AF65-F5344CB8AC3E}">
        <p14:creationId xmlns:p14="http://schemas.microsoft.com/office/powerpoint/2010/main" val="371946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挿絵 が含まれている画像&#10;&#10;自動的に生成された説明">
            <a:extLst>
              <a:ext uri="{FF2B5EF4-FFF2-40B4-BE49-F238E27FC236}">
                <a16:creationId xmlns:a16="http://schemas.microsoft.com/office/drawing/2014/main" id="{C6045986-471C-5B52-13AC-A51EA12A2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70" y="1558850"/>
            <a:ext cx="1630680" cy="2141220"/>
          </a:xfrm>
          <a:prstGeom prst="rect">
            <a:avLst/>
          </a:prstGeom>
        </p:spPr>
      </p:pic>
      <p:pic>
        <p:nvPicPr>
          <p:cNvPr id="9" name="図 8">
            <a:extLst>
              <a:ext uri="{FF2B5EF4-FFF2-40B4-BE49-F238E27FC236}">
                <a16:creationId xmlns:a16="http://schemas.microsoft.com/office/drawing/2014/main" id="{BFB063B0-8CB8-5FBD-56F5-598D7850E73F}"/>
              </a:ext>
            </a:extLst>
          </p:cNvPr>
          <p:cNvPicPr>
            <a:picLocks noChangeAspect="1"/>
          </p:cNvPicPr>
          <p:nvPr/>
        </p:nvPicPr>
        <p:blipFill>
          <a:blip r:embed="rId3"/>
          <a:stretch>
            <a:fillRect/>
          </a:stretch>
        </p:blipFill>
        <p:spPr>
          <a:xfrm>
            <a:off x="528023" y="4221883"/>
            <a:ext cx="1487974" cy="1976562"/>
          </a:xfrm>
          <a:prstGeom prst="rect">
            <a:avLst/>
          </a:prstGeom>
        </p:spPr>
      </p:pic>
      <p:sp>
        <p:nvSpPr>
          <p:cNvPr id="10" name="テキスト ボックス 9">
            <a:extLst>
              <a:ext uri="{FF2B5EF4-FFF2-40B4-BE49-F238E27FC236}">
                <a16:creationId xmlns:a16="http://schemas.microsoft.com/office/drawing/2014/main" id="{3D459A03-6589-0439-B5F9-F726EF2A55AA}"/>
              </a:ext>
            </a:extLst>
          </p:cNvPr>
          <p:cNvSpPr txBox="1"/>
          <p:nvPr/>
        </p:nvSpPr>
        <p:spPr>
          <a:xfrm>
            <a:off x="876300" y="411480"/>
            <a:ext cx="7711440" cy="707886"/>
          </a:xfrm>
          <a:prstGeom prst="rect">
            <a:avLst/>
          </a:prstGeom>
          <a:noFill/>
        </p:spPr>
        <p:txBody>
          <a:bodyPr wrap="square" rtlCol="0">
            <a:spAutoFit/>
          </a:bodyPr>
          <a:lstStyle/>
          <a:p>
            <a:pPr algn="ctr"/>
            <a:r>
              <a:rPr kumimoji="1" lang="ja-JP" altLang="en-US" sz="4000" b="1" dirty="0"/>
              <a:t>巻き爪ちゃんのイラスト</a:t>
            </a:r>
          </a:p>
        </p:txBody>
      </p:sp>
      <p:pic>
        <p:nvPicPr>
          <p:cNvPr id="13" name="コンテンツ プレースホルダー 3">
            <a:extLst>
              <a:ext uri="{FF2B5EF4-FFF2-40B4-BE49-F238E27FC236}">
                <a16:creationId xmlns:a16="http://schemas.microsoft.com/office/drawing/2014/main" id="{869C86FC-66D0-91F0-3831-B9F8000686C2}"/>
              </a:ext>
            </a:extLst>
          </p:cNvPr>
          <p:cNvPicPr>
            <a:picLocks noChangeAspect="1"/>
          </p:cNvPicPr>
          <p:nvPr/>
        </p:nvPicPr>
        <p:blipFill rotWithShape="1">
          <a:blip r:embed="rId4"/>
          <a:srcRect l="10967" r="9136" b="6534"/>
          <a:stretch/>
        </p:blipFill>
        <p:spPr>
          <a:xfrm>
            <a:off x="4711997" y="1625524"/>
            <a:ext cx="1943100" cy="2141221"/>
          </a:xfrm>
          <a:prstGeom prst="rect">
            <a:avLst/>
          </a:prstGeom>
        </p:spPr>
      </p:pic>
      <p:pic>
        <p:nvPicPr>
          <p:cNvPr id="14" name="図 13">
            <a:extLst>
              <a:ext uri="{FF2B5EF4-FFF2-40B4-BE49-F238E27FC236}">
                <a16:creationId xmlns:a16="http://schemas.microsoft.com/office/drawing/2014/main" id="{ABCFBFC2-B80F-12C1-DD49-99BE13C6C7F9}"/>
              </a:ext>
            </a:extLst>
          </p:cNvPr>
          <p:cNvPicPr>
            <a:picLocks noChangeAspect="1"/>
          </p:cNvPicPr>
          <p:nvPr/>
        </p:nvPicPr>
        <p:blipFill rotWithShape="1">
          <a:blip r:embed="rId5"/>
          <a:srcRect l="15208" r="14337" b="7414"/>
          <a:stretch/>
        </p:blipFill>
        <p:spPr>
          <a:xfrm>
            <a:off x="4950893" y="4139554"/>
            <a:ext cx="1729740" cy="2141220"/>
          </a:xfrm>
          <a:prstGeom prst="rect">
            <a:avLst/>
          </a:prstGeom>
        </p:spPr>
      </p:pic>
      <p:pic>
        <p:nvPicPr>
          <p:cNvPr id="15" name="図 14">
            <a:extLst>
              <a:ext uri="{FF2B5EF4-FFF2-40B4-BE49-F238E27FC236}">
                <a16:creationId xmlns:a16="http://schemas.microsoft.com/office/drawing/2014/main" id="{D3A9DEF9-C436-3443-AAA3-D6AEE2027F08}"/>
              </a:ext>
            </a:extLst>
          </p:cNvPr>
          <p:cNvPicPr>
            <a:picLocks noChangeAspect="1"/>
          </p:cNvPicPr>
          <p:nvPr/>
        </p:nvPicPr>
        <p:blipFill rotWithShape="1">
          <a:blip r:embed="rId6"/>
          <a:srcRect r="22728" b="15618"/>
          <a:stretch/>
        </p:blipFill>
        <p:spPr>
          <a:xfrm>
            <a:off x="7075487" y="1842438"/>
            <a:ext cx="1879250" cy="1933111"/>
          </a:xfrm>
          <a:prstGeom prst="rect">
            <a:avLst/>
          </a:prstGeom>
        </p:spPr>
      </p:pic>
      <p:pic>
        <p:nvPicPr>
          <p:cNvPr id="18" name="図 17">
            <a:extLst>
              <a:ext uri="{FF2B5EF4-FFF2-40B4-BE49-F238E27FC236}">
                <a16:creationId xmlns:a16="http://schemas.microsoft.com/office/drawing/2014/main" id="{248EB1DC-5DB0-AFCC-CA67-8EECBF35044E}"/>
              </a:ext>
            </a:extLst>
          </p:cNvPr>
          <p:cNvPicPr>
            <a:picLocks noChangeAspect="1"/>
          </p:cNvPicPr>
          <p:nvPr/>
        </p:nvPicPr>
        <p:blipFill rotWithShape="1">
          <a:blip r:embed="rId7"/>
          <a:srcRect l="20309" t="4577" r="19314" b="6237"/>
          <a:stretch/>
        </p:blipFill>
        <p:spPr>
          <a:xfrm>
            <a:off x="2710763" y="4201875"/>
            <a:ext cx="1562100" cy="2173616"/>
          </a:xfrm>
          <a:prstGeom prst="rect">
            <a:avLst/>
          </a:prstGeom>
        </p:spPr>
      </p:pic>
      <p:pic>
        <p:nvPicPr>
          <p:cNvPr id="19" name="コンテンツ プレースホルダー 3">
            <a:extLst>
              <a:ext uri="{FF2B5EF4-FFF2-40B4-BE49-F238E27FC236}">
                <a16:creationId xmlns:a16="http://schemas.microsoft.com/office/drawing/2014/main" id="{C1C3CE5B-7883-7D93-E661-FDDC3FD38638}"/>
              </a:ext>
            </a:extLst>
          </p:cNvPr>
          <p:cNvPicPr>
            <a:picLocks noChangeAspect="1"/>
          </p:cNvPicPr>
          <p:nvPr/>
        </p:nvPicPr>
        <p:blipFill rotWithShape="1">
          <a:blip r:embed="rId8"/>
          <a:srcRect l="16743" t="5225" r="18772" b="3841"/>
          <a:stretch/>
        </p:blipFill>
        <p:spPr>
          <a:xfrm>
            <a:off x="2642184" y="1693550"/>
            <a:ext cx="1630679" cy="2166125"/>
          </a:xfrm>
          <a:prstGeom prst="rect">
            <a:avLst/>
          </a:prstGeom>
        </p:spPr>
      </p:pic>
      <p:pic>
        <p:nvPicPr>
          <p:cNvPr id="20" name="図 19">
            <a:extLst>
              <a:ext uri="{FF2B5EF4-FFF2-40B4-BE49-F238E27FC236}">
                <a16:creationId xmlns:a16="http://schemas.microsoft.com/office/drawing/2014/main" id="{40EB6A7D-F87B-1558-F916-CBB97194EB4D}"/>
              </a:ext>
            </a:extLst>
          </p:cNvPr>
          <p:cNvPicPr>
            <a:picLocks noChangeAspect="1"/>
          </p:cNvPicPr>
          <p:nvPr/>
        </p:nvPicPr>
        <p:blipFill rotWithShape="1">
          <a:blip r:embed="rId9"/>
          <a:srcRect r="23792" b="25050"/>
          <a:stretch/>
        </p:blipFill>
        <p:spPr>
          <a:xfrm>
            <a:off x="7046962" y="4468431"/>
            <a:ext cx="1879249" cy="1741019"/>
          </a:xfrm>
          <a:prstGeom prst="rect">
            <a:avLst/>
          </a:prstGeom>
        </p:spPr>
      </p:pic>
    </p:spTree>
    <p:extLst>
      <p:ext uri="{BB962C8B-B14F-4D97-AF65-F5344CB8AC3E}">
        <p14:creationId xmlns:p14="http://schemas.microsoft.com/office/powerpoint/2010/main" val="97088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8F5E2BD-6939-C082-667C-6D11716426BE}"/>
              </a:ext>
            </a:extLst>
          </p:cNvPr>
          <p:cNvSpPr txBox="1"/>
          <p:nvPr/>
        </p:nvSpPr>
        <p:spPr>
          <a:xfrm>
            <a:off x="876300" y="411480"/>
            <a:ext cx="7711440" cy="707886"/>
          </a:xfrm>
          <a:prstGeom prst="rect">
            <a:avLst/>
          </a:prstGeom>
          <a:noFill/>
        </p:spPr>
        <p:txBody>
          <a:bodyPr wrap="square" rtlCol="0">
            <a:spAutoFit/>
          </a:bodyPr>
          <a:lstStyle/>
          <a:p>
            <a:pPr algn="ctr"/>
            <a:r>
              <a:rPr kumimoji="1" lang="ja-JP" altLang="en-US" sz="4000" b="1" dirty="0"/>
              <a:t>巻き爪ちゃんのイラスト</a:t>
            </a:r>
          </a:p>
        </p:txBody>
      </p:sp>
      <p:pic>
        <p:nvPicPr>
          <p:cNvPr id="6" name="図 5">
            <a:extLst>
              <a:ext uri="{FF2B5EF4-FFF2-40B4-BE49-F238E27FC236}">
                <a16:creationId xmlns:a16="http://schemas.microsoft.com/office/drawing/2014/main" id="{3BC120F6-A496-712A-FD7F-04669F6E2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6" y="1801489"/>
            <a:ext cx="1906802" cy="2225182"/>
          </a:xfrm>
          <a:prstGeom prst="rect">
            <a:avLst/>
          </a:prstGeom>
        </p:spPr>
      </p:pic>
      <p:pic>
        <p:nvPicPr>
          <p:cNvPr id="7" name="図 6">
            <a:extLst>
              <a:ext uri="{FF2B5EF4-FFF2-40B4-BE49-F238E27FC236}">
                <a16:creationId xmlns:a16="http://schemas.microsoft.com/office/drawing/2014/main" id="{1FD66F5C-619F-CB0B-BFE8-C7CF72C3EC06}"/>
              </a:ext>
            </a:extLst>
          </p:cNvPr>
          <p:cNvPicPr>
            <a:picLocks noChangeAspect="1"/>
          </p:cNvPicPr>
          <p:nvPr/>
        </p:nvPicPr>
        <p:blipFill>
          <a:blip r:embed="rId3"/>
          <a:stretch>
            <a:fillRect/>
          </a:stretch>
        </p:blipFill>
        <p:spPr>
          <a:xfrm>
            <a:off x="101538" y="4298256"/>
            <a:ext cx="1997351" cy="2330850"/>
          </a:xfrm>
          <a:prstGeom prst="rect">
            <a:avLst/>
          </a:prstGeom>
        </p:spPr>
      </p:pic>
      <p:pic>
        <p:nvPicPr>
          <p:cNvPr id="8" name="図 7">
            <a:extLst>
              <a:ext uri="{FF2B5EF4-FFF2-40B4-BE49-F238E27FC236}">
                <a16:creationId xmlns:a16="http://schemas.microsoft.com/office/drawing/2014/main" id="{30A2A155-B92C-D561-1D6F-CECF48365AA2}"/>
              </a:ext>
            </a:extLst>
          </p:cNvPr>
          <p:cNvPicPr>
            <a:picLocks noChangeAspect="1"/>
          </p:cNvPicPr>
          <p:nvPr/>
        </p:nvPicPr>
        <p:blipFill>
          <a:blip r:embed="rId4"/>
          <a:stretch>
            <a:fillRect/>
          </a:stretch>
        </p:blipFill>
        <p:spPr>
          <a:xfrm>
            <a:off x="2496410" y="1884976"/>
            <a:ext cx="2931199" cy="2141695"/>
          </a:xfrm>
          <a:prstGeom prst="rect">
            <a:avLst/>
          </a:prstGeom>
        </p:spPr>
      </p:pic>
      <p:pic>
        <p:nvPicPr>
          <p:cNvPr id="9" name="図 8">
            <a:extLst>
              <a:ext uri="{FF2B5EF4-FFF2-40B4-BE49-F238E27FC236}">
                <a16:creationId xmlns:a16="http://schemas.microsoft.com/office/drawing/2014/main" id="{F2BEF718-9E95-C93C-2DE0-57D8AF1DD9C5}"/>
              </a:ext>
            </a:extLst>
          </p:cNvPr>
          <p:cNvPicPr>
            <a:picLocks noChangeAspect="1"/>
          </p:cNvPicPr>
          <p:nvPr/>
        </p:nvPicPr>
        <p:blipFill>
          <a:blip r:embed="rId5"/>
          <a:stretch>
            <a:fillRect/>
          </a:stretch>
        </p:blipFill>
        <p:spPr>
          <a:xfrm>
            <a:off x="1966080" y="4445140"/>
            <a:ext cx="1997352" cy="2330851"/>
          </a:xfrm>
          <a:prstGeom prst="rect">
            <a:avLst/>
          </a:prstGeom>
        </p:spPr>
      </p:pic>
      <p:pic>
        <p:nvPicPr>
          <p:cNvPr id="10" name="図 9">
            <a:extLst>
              <a:ext uri="{FF2B5EF4-FFF2-40B4-BE49-F238E27FC236}">
                <a16:creationId xmlns:a16="http://schemas.microsoft.com/office/drawing/2014/main" id="{F3C7B3C8-5728-3FDC-992D-C6F20B258D8D}"/>
              </a:ext>
            </a:extLst>
          </p:cNvPr>
          <p:cNvPicPr>
            <a:picLocks noChangeAspect="1"/>
          </p:cNvPicPr>
          <p:nvPr/>
        </p:nvPicPr>
        <p:blipFill>
          <a:blip r:embed="rId6"/>
          <a:stretch>
            <a:fillRect/>
          </a:stretch>
        </p:blipFill>
        <p:spPr>
          <a:xfrm>
            <a:off x="3779130" y="4027709"/>
            <a:ext cx="1871483" cy="2183966"/>
          </a:xfrm>
          <a:prstGeom prst="rect">
            <a:avLst/>
          </a:prstGeom>
        </p:spPr>
      </p:pic>
      <p:pic>
        <p:nvPicPr>
          <p:cNvPr id="11" name="図 10">
            <a:extLst>
              <a:ext uri="{FF2B5EF4-FFF2-40B4-BE49-F238E27FC236}">
                <a16:creationId xmlns:a16="http://schemas.microsoft.com/office/drawing/2014/main" id="{0197C9C3-0E8D-617C-04DE-05821F0D91D8}"/>
              </a:ext>
            </a:extLst>
          </p:cNvPr>
          <p:cNvPicPr>
            <a:picLocks noChangeAspect="1"/>
          </p:cNvPicPr>
          <p:nvPr/>
        </p:nvPicPr>
        <p:blipFill>
          <a:blip r:embed="rId7"/>
          <a:stretch>
            <a:fillRect/>
          </a:stretch>
        </p:blipFill>
        <p:spPr>
          <a:xfrm>
            <a:off x="5549515" y="4470326"/>
            <a:ext cx="1913463" cy="2232955"/>
          </a:xfrm>
          <a:prstGeom prst="rect">
            <a:avLst/>
          </a:prstGeom>
        </p:spPr>
      </p:pic>
      <p:pic>
        <p:nvPicPr>
          <p:cNvPr id="12" name="図 11">
            <a:extLst>
              <a:ext uri="{FF2B5EF4-FFF2-40B4-BE49-F238E27FC236}">
                <a16:creationId xmlns:a16="http://schemas.microsoft.com/office/drawing/2014/main" id="{EF2692DB-4883-E5D7-9223-8C37B87FD799}"/>
              </a:ext>
            </a:extLst>
          </p:cNvPr>
          <p:cNvPicPr>
            <a:picLocks noChangeAspect="1"/>
          </p:cNvPicPr>
          <p:nvPr/>
        </p:nvPicPr>
        <p:blipFill>
          <a:blip r:embed="rId8"/>
          <a:stretch>
            <a:fillRect/>
          </a:stretch>
        </p:blipFill>
        <p:spPr>
          <a:xfrm>
            <a:off x="5456741" y="1908320"/>
            <a:ext cx="2099009" cy="1934061"/>
          </a:xfrm>
          <a:prstGeom prst="rect">
            <a:avLst/>
          </a:prstGeom>
        </p:spPr>
      </p:pic>
      <p:pic>
        <p:nvPicPr>
          <p:cNvPr id="13" name="図 12">
            <a:extLst>
              <a:ext uri="{FF2B5EF4-FFF2-40B4-BE49-F238E27FC236}">
                <a16:creationId xmlns:a16="http://schemas.microsoft.com/office/drawing/2014/main" id="{25F6C337-49DE-3CC4-DE2B-109D386643D8}"/>
              </a:ext>
            </a:extLst>
          </p:cNvPr>
          <p:cNvPicPr>
            <a:picLocks noChangeAspect="1"/>
          </p:cNvPicPr>
          <p:nvPr/>
        </p:nvPicPr>
        <p:blipFill>
          <a:blip r:embed="rId9"/>
          <a:stretch>
            <a:fillRect/>
          </a:stretch>
        </p:blipFill>
        <p:spPr>
          <a:xfrm>
            <a:off x="7230536" y="1657914"/>
            <a:ext cx="1734483" cy="2023458"/>
          </a:xfrm>
          <a:prstGeom prst="rect">
            <a:avLst/>
          </a:prstGeom>
        </p:spPr>
      </p:pic>
      <p:pic>
        <p:nvPicPr>
          <p:cNvPr id="14" name="図 13">
            <a:extLst>
              <a:ext uri="{FF2B5EF4-FFF2-40B4-BE49-F238E27FC236}">
                <a16:creationId xmlns:a16="http://schemas.microsoft.com/office/drawing/2014/main" id="{8C435DF3-3972-8CBC-9C21-E15EC92F3149}"/>
              </a:ext>
            </a:extLst>
          </p:cNvPr>
          <p:cNvPicPr>
            <a:picLocks noChangeAspect="1"/>
          </p:cNvPicPr>
          <p:nvPr/>
        </p:nvPicPr>
        <p:blipFill>
          <a:blip r:embed="rId10"/>
          <a:stretch>
            <a:fillRect/>
          </a:stretch>
        </p:blipFill>
        <p:spPr>
          <a:xfrm>
            <a:off x="7348748" y="4219920"/>
            <a:ext cx="1693714" cy="1976516"/>
          </a:xfrm>
          <a:prstGeom prst="rect">
            <a:avLst/>
          </a:prstGeom>
        </p:spPr>
      </p:pic>
      <p:pic>
        <p:nvPicPr>
          <p:cNvPr id="15" name="図 14">
            <a:extLst>
              <a:ext uri="{FF2B5EF4-FFF2-40B4-BE49-F238E27FC236}">
                <a16:creationId xmlns:a16="http://schemas.microsoft.com/office/drawing/2014/main" id="{262E4D4A-0915-8E31-9D55-F8EF49B8F12E}"/>
              </a:ext>
            </a:extLst>
          </p:cNvPr>
          <p:cNvPicPr>
            <a:picLocks noChangeAspect="1"/>
          </p:cNvPicPr>
          <p:nvPr/>
        </p:nvPicPr>
        <p:blipFill>
          <a:blip r:embed="rId11"/>
          <a:stretch>
            <a:fillRect/>
          </a:stretch>
        </p:blipFill>
        <p:spPr>
          <a:xfrm>
            <a:off x="1995965" y="1119366"/>
            <a:ext cx="1729011" cy="2017705"/>
          </a:xfrm>
          <a:prstGeom prst="rect">
            <a:avLst/>
          </a:prstGeom>
        </p:spPr>
      </p:pic>
    </p:spTree>
    <p:extLst>
      <p:ext uri="{BB962C8B-B14F-4D97-AF65-F5344CB8AC3E}">
        <p14:creationId xmlns:p14="http://schemas.microsoft.com/office/powerpoint/2010/main" val="171088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F5E42F0-AF58-6DEC-8EFE-83612EC636C5}"/>
              </a:ext>
            </a:extLst>
          </p:cNvPr>
          <p:cNvSpPr txBox="1"/>
          <p:nvPr/>
        </p:nvSpPr>
        <p:spPr>
          <a:xfrm>
            <a:off x="876300" y="411480"/>
            <a:ext cx="7711440" cy="707886"/>
          </a:xfrm>
          <a:prstGeom prst="rect">
            <a:avLst/>
          </a:prstGeom>
          <a:noFill/>
        </p:spPr>
        <p:txBody>
          <a:bodyPr wrap="square" rtlCol="0">
            <a:spAutoFit/>
          </a:bodyPr>
          <a:lstStyle/>
          <a:p>
            <a:pPr algn="ctr"/>
            <a:r>
              <a:rPr kumimoji="1" lang="ja-JP" altLang="en-US" sz="4000" b="1" dirty="0"/>
              <a:t>巻き爪ちゃんのイラスト</a:t>
            </a:r>
          </a:p>
        </p:txBody>
      </p:sp>
      <p:pic>
        <p:nvPicPr>
          <p:cNvPr id="6" name="図 5">
            <a:extLst>
              <a:ext uri="{FF2B5EF4-FFF2-40B4-BE49-F238E27FC236}">
                <a16:creationId xmlns:a16="http://schemas.microsoft.com/office/drawing/2014/main" id="{0EFE7847-0876-380E-E757-03512E1F3BAA}"/>
              </a:ext>
            </a:extLst>
          </p:cNvPr>
          <p:cNvPicPr>
            <a:picLocks noChangeAspect="1"/>
          </p:cNvPicPr>
          <p:nvPr/>
        </p:nvPicPr>
        <p:blipFill rotWithShape="1">
          <a:blip r:embed="rId2"/>
          <a:srcRect l="13364" t="9408" r="20983" b="18843"/>
          <a:stretch/>
        </p:blipFill>
        <p:spPr>
          <a:xfrm>
            <a:off x="6629400" y="2423160"/>
            <a:ext cx="1809293" cy="2491740"/>
          </a:xfrm>
          <a:prstGeom prst="rect">
            <a:avLst/>
          </a:prstGeom>
        </p:spPr>
      </p:pic>
      <p:pic>
        <p:nvPicPr>
          <p:cNvPr id="7" name="図 6">
            <a:extLst>
              <a:ext uri="{FF2B5EF4-FFF2-40B4-BE49-F238E27FC236}">
                <a16:creationId xmlns:a16="http://schemas.microsoft.com/office/drawing/2014/main" id="{E35D0C56-4B5A-5D68-5DF8-FC6916A0C060}"/>
              </a:ext>
            </a:extLst>
          </p:cNvPr>
          <p:cNvPicPr>
            <a:picLocks noChangeAspect="1"/>
          </p:cNvPicPr>
          <p:nvPr/>
        </p:nvPicPr>
        <p:blipFill rotWithShape="1">
          <a:blip r:embed="rId3"/>
          <a:srcRect l="15925" t="12381" r="15925" b="18167"/>
          <a:stretch/>
        </p:blipFill>
        <p:spPr>
          <a:xfrm>
            <a:off x="3643220" y="3634739"/>
            <a:ext cx="2177600" cy="2796540"/>
          </a:xfrm>
          <a:prstGeom prst="rect">
            <a:avLst/>
          </a:prstGeom>
        </p:spPr>
      </p:pic>
      <p:pic>
        <p:nvPicPr>
          <p:cNvPr id="8" name="図 7">
            <a:extLst>
              <a:ext uri="{FF2B5EF4-FFF2-40B4-BE49-F238E27FC236}">
                <a16:creationId xmlns:a16="http://schemas.microsoft.com/office/drawing/2014/main" id="{7FDC01DD-C100-A54B-3AED-A161F2B20417}"/>
              </a:ext>
            </a:extLst>
          </p:cNvPr>
          <p:cNvPicPr>
            <a:picLocks noChangeAspect="1"/>
          </p:cNvPicPr>
          <p:nvPr/>
        </p:nvPicPr>
        <p:blipFill rotWithShape="1">
          <a:blip r:embed="rId4"/>
          <a:srcRect l="17619" t="13324" r="16658" b="16300"/>
          <a:stretch/>
        </p:blipFill>
        <p:spPr>
          <a:xfrm>
            <a:off x="937260" y="2354579"/>
            <a:ext cx="1897380" cy="2560321"/>
          </a:xfrm>
          <a:prstGeom prst="rect">
            <a:avLst/>
          </a:prstGeom>
        </p:spPr>
      </p:pic>
      <p:pic>
        <p:nvPicPr>
          <p:cNvPr id="9" name="図 8">
            <a:extLst>
              <a:ext uri="{FF2B5EF4-FFF2-40B4-BE49-F238E27FC236}">
                <a16:creationId xmlns:a16="http://schemas.microsoft.com/office/drawing/2014/main" id="{EDDB7679-ECBE-6278-9C08-4121FD1C9DAE}"/>
              </a:ext>
            </a:extLst>
          </p:cNvPr>
          <p:cNvPicPr>
            <a:picLocks noChangeAspect="1"/>
          </p:cNvPicPr>
          <p:nvPr/>
        </p:nvPicPr>
        <p:blipFill rotWithShape="1">
          <a:blip r:embed="rId5"/>
          <a:srcRect t="24379" b="24528"/>
          <a:stretch/>
        </p:blipFill>
        <p:spPr>
          <a:xfrm>
            <a:off x="3247019" y="1358986"/>
            <a:ext cx="2787119" cy="1794528"/>
          </a:xfrm>
          <a:prstGeom prst="rect">
            <a:avLst/>
          </a:prstGeom>
        </p:spPr>
      </p:pic>
    </p:spTree>
    <p:extLst>
      <p:ext uri="{BB962C8B-B14F-4D97-AF65-F5344CB8AC3E}">
        <p14:creationId xmlns:p14="http://schemas.microsoft.com/office/powerpoint/2010/main" val="6227947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470</Words>
  <Application>Microsoft Office PowerPoint</Application>
  <PresentationFormat>画面に合わせる (4:3)</PresentationFormat>
  <Paragraphs>21</Paragraphs>
  <Slides>7</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7</vt:i4>
      </vt:variant>
    </vt:vector>
  </HeadingPairs>
  <TitlesOfParts>
    <vt:vector size="10" baseType="lpstr">
      <vt:lpstr>Meiryo UI</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村井　朋子/Murai Tomoko</dc:creator>
  <cp:lastModifiedBy>村井　朋子/Murai Tomoko</cp:lastModifiedBy>
  <cp:revision>96</cp:revision>
  <cp:lastPrinted>2023-11-16T01:13:53Z</cp:lastPrinted>
  <dcterms:created xsi:type="dcterms:W3CDTF">2021-11-19T04:23:37Z</dcterms:created>
  <dcterms:modified xsi:type="dcterms:W3CDTF">2023-11-17T05:42:43Z</dcterms:modified>
</cp:coreProperties>
</file>