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6"/>
  </p:notesMasterIdLst>
  <p:sldIdLst>
    <p:sldId id="257" r:id="rId3"/>
    <p:sldId id="265" r:id="rId4"/>
    <p:sldId id="258" r:id="rId5"/>
    <p:sldId id="267" r:id="rId6"/>
    <p:sldId id="287" r:id="rId7"/>
    <p:sldId id="288" r:id="rId8"/>
    <p:sldId id="289" r:id="rId9"/>
    <p:sldId id="293" r:id="rId10"/>
    <p:sldId id="294" r:id="rId11"/>
    <p:sldId id="290" r:id="rId12"/>
    <p:sldId id="291" r:id="rId13"/>
    <p:sldId id="295" r:id="rId14"/>
    <p:sldId id="344" r:id="rId15"/>
    <p:sldId id="261" r:id="rId16"/>
    <p:sldId id="262" r:id="rId17"/>
    <p:sldId id="263" r:id="rId18"/>
    <p:sldId id="281" r:id="rId19"/>
    <p:sldId id="282" r:id="rId20"/>
    <p:sldId id="283" r:id="rId21"/>
    <p:sldId id="284" r:id="rId22"/>
    <p:sldId id="260" r:id="rId23"/>
    <p:sldId id="285" r:id="rId24"/>
    <p:sldId id="264" r:id="rId25"/>
    <p:sldId id="266" r:id="rId26"/>
    <p:sldId id="268" r:id="rId27"/>
    <p:sldId id="286" r:id="rId28"/>
    <p:sldId id="271" r:id="rId29"/>
    <p:sldId id="272" r:id="rId30"/>
    <p:sldId id="274" r:id="rId31"/>
    <p:sldId id="275" r:id="rId32"/>
    <p:sldId id="276" r:id="rId33"/>
    <p:sldId id="277" r:id="rId34"/>
    <p:sldId id="278" r:id="rId35"/>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4C9E"/>
    <a:srgbClr val="C30676"/>
    <a:srgbClr val="0C4DA2"/>
    <a:srgbClr val="E6E6E6"/>
    <a:srgbClr val="D3EDFB"/>
    <a:srgbClr val="BBE6F9"/>
    <a:srgbClr val="B0E1F7"/>
    <a:srgbClr val="BBE5F8"/>
    <a:srgbClr val="9CDBF5"/>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CD6A12-7C51-4FA7-9A88-DD2B4088F123}" v="1" dt="2026-09-14T05:05:33.1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6353" autoAdjust="0"/>
  </p:normalViewPr>
  <p:slideViewPr>
    <p:cSldViewPr snapToGrid="0">
      <p:cViewPr varScale="1">
        <p:scale>
          <a:sx n="104" d="100"/>
          <a:sy n="104" d="100"/>
        </p:scale>
        <p:origin x="787"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井村　隆行/Imura Takayuki" userId="d83ba4fb-b428-47ef-9ea2-5aa8753094f2" providerId="ADAL" clId="{EFC62F3A-25FB-4CEB-83F9-DD3FDA8F8464}"/>
    <pc:docChg chg="undo custSel addSld delSld modSld">
      <pc:chgData name="井村　隆行/Imura Takayuki" userId="d83ba4fb-b428-47ef-9ea2-5aa8753094f2" providerId="ADAL" clId="{EFC62F3A-25FB-4CEB-83F9-DD3FDA8F8464}" dt="2026-09-14T05:07:24.301" v="101" actId="1076"/>
      <pc:docMkLst>
        <pc:docMk/>
      </pc:docMkLst>
      <pc:sldChg chg="new del">
        <pc:chgData name="井村　隆行/Imura Takayuki" userId="d83ba4fb-b428-47ef-9ea2-5aa8753094f2" providerId="ADAL" clId="{EFC62F3A-25FB-4CEB-83F9-DD3FDA8F8464}" dt="2026-09-14T05:05:36.253" v="2" actId="47"/>
        <pc:sldMkLst>
          <pc:docMk/>
          <pc:sldMk cId="3874083396" sldId="296"/>
        </pc:sldMkLst>
      </pc:sldChg>
      <pc:sldChg chg="delSp modSp add mod">
        <pc:chgData name="井村　隆行/Imura Takayuki" userId="d83ba4fb-b428-47ef-9ea2-5aa8753094f2" providerId="ADAL" clId="{EFC62F3A-25FB-4CEB-83F9-DD3FDA8F8464}" dt="2026-09-14T05:07:24.301" v="101" actId="1076"/>
        <pc:sldMkLst>
          <pc:docMk/>
          <pc:sldMk cId="317871185" sldId="344"/>
        </pc:sldMkLst>
        <pc:spChg chg="del">
          <ac:chgData name="井村　隆行/Imura Takayuki" userId="d83ba4fb-b428-47ef-9ea2-5aa8753094f2" providerId="ADAL" clId="{EFC62F3A-25FB-4CEB-83F9-DD3FDA8F8464}" dt="2026-09-14T05:05:55.984" v="21" actId="478"/>
          <ac:spMkLst>
            <pc:docMk/>
            <pc:sldMk cId="317871185" sldId="344"/>
            <ac:spMk id="3" creationId="{21FA3B09-495B-3B07-B7C4-C7082BB134B3}"/>
          </ac:spMkLst>
        </pc:spChg>
        <pc:spChg chg="mod">
          <ac:chgData name="井村　隆行/Imura Takayuki" userId="d83ba4fb-b428-47ef-9ea2-5aa8753094f2" providerId="ADAL" clId="{EFC62F3A-25FB-4CEB-83F9-DD3FDA8F8464}" dt="2026-09-14T05:07:24.301" v="101" actId="1076"/>
          <ac:spMkLst>
            <pc:docMk/>
            <pc:sldMk cId="317871185" sldId="344"/>
            <ac:spMk id="8" creationId="{48DB4B09-07B2-3A03-314E-933B005FDF60}"/>
          </ac:spMkLst>
        </pc:spChg>
        <pc:spChg chg="mod">
          <ac:chgData name="井村　隆行/Imura Takayuki" userId="d83ba4fb-b428-47ef-9ea2-5aa8753094f2" providerId="ADAL" clId="{EFC62F3A-25FB-4CEB-83F9-DD3FDA8F8464}" dt="2026-09-14T05:05:44.188" v="20" actId="6549"/>
          <ac:spMkLst>
            <pc:docMk/>
            <pc:sldMk cId="317871185" sldId="344"/>
            <ac:spMk id="9" creationId="{00864789-FEAC-028F-7FC9-D67699EE2622}"/>
          </ac:spMkLst>
        </pc:spChg>
        <pc:spChg chg="del">
          <ac:chgData name="井村　隆行/Imura Takayuki" userId="d83ba4fb-b428-47ef-9ea2-5aa8753094f2" providerId="ADAL" clId="{EFC62F3A-25FB-4CEB-83F9-DD3FDA8F8464}" dt="2026-09-14T05:05:55.984" v="21" actId="478"/>
          <ac:spMkLst>
            <pc:docMk/>
            <pc:sldMk cId="317871185" sldId="344"/>
            <ac:spMk id="13" creationId="{222867DB-B6A5-836B-5621-97E7A32A1278}"/>
          </ac:spMkLst>
        </pc:spChg>
        <pc:grpChg chg="mod">
          <ac:chgData name="井村　隆行/Imura Takayuki" userId="d83ba4fb-b428-47ef-9ea2-5aa8753094f2" providerId="ADAL" clId="{EFC62F3A-25FB-4CEB-83F9-DD3FDA8F8464}" dt="2026-09-14T05:06:02.181" v="22" actId="1076"/>
          <ac:grpSpMkLst>
            <pc:docMk/>
            <pc:sldMk cId="317871185" sldId="344"/>
            <ac:grpSpMk id="118" creationId="{D7299B6F-FFE0-8EAA-70AC-1A320B7EE490}"/>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416E4963-BA13-478F-ACB6-2109C33F5112}" type="datetimeFigureOut">
              <a:rPr kumimoji="1" lang="ja-JP" altLang="en-US" smtClean="0"/>
              <a:t>2026/9/14</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2AE61B11-07A7-454B-B7BD-A9405479EC15}" type="slidenum">
              <a:rPr kumimoji="1" lang="ja-JP" altLang="en-US" smtClean="0"/>
              <a:t>‹#›</a:t>
            </a:fld>
            <a:endParaRPr kumimoji="1" lang="ja-JP" altLang="en-US"/>
          </a:p>
        </p:txBody>
      </p:sp>
    </p:spTree>
    <p:extLst>
      <p:ext uri="{BB962C8B-B14F-4D97-AF65-F5344CB8AC3E}">
        <p14:creationId xmlns:p14="http://schemas.microsoft.com/office/powerpoint/2010/main" val="306383039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AE61B11-07A7-454B-B7BD-A9405479EC15}" type="slidenum">
              <a:rPr kumimoji="1" lang="ja-JP" altLang="en-US" smtClean="0"/>
              <a:t>2</a:t>
            </a:fld>
            <a:endParaRPr kumimoji="1" lang="ja-JP" altLang="en-US"/>
          </a:p>
        </p:txBody>
      </p:sp>
    </p:spTree>
    <p:extLst>
      <p:ext uri="{BB962C8B-B14F-4D97-AF65-F5344CB8AC3E}">
        <p14:creationId xmlns:p14="http://schemas.microsoft.com/office/powerpoint/2010/main" val="544830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マルホの巻き爪治療用製品は</a:t>
            </a:r>
            <a:r>
              <a:rPr kumimoji="1" lang="en-US" altLang="ja-JP" dirty="0"/>
              <a:t>3</a:t>
            </a:r>
            <a:r>
              <a:rPr kumimoji="1" lang="ja-JP" altLang="en-US" dirty="0"/>
              <a:t>製品ありますが、まずは正しい診断のもと重度巻き爪やあまり着け外しが必要のないケースでは巻き爪マイスター、リネイルゲルを使用して早期になおし、湾曲が軽減してきたり、自宅でのセルフケアが望ましかったりする場合はネイルアクトを使用することが、これからの巻き爪の治療・ケアサイクルになろうかと思います。</a:t>
            </a:r>
            <a:endParaRPr kumimoji="1" lang="en-US" altLang="ja-JP" dirty="0"/>
          </a:p>
          <a:p>
            <a:r>
              <a:rPr kumimoji="1" lang="ja-JP" altLang="en-US" dirty="0"/>
              <a:t>そうやって矯正治療を習慣づけていただいて、悪化したら速やかに受診してもらうというサイクルが、適切な歩行を維持するため、また、転倒予防のために望ましいと考えられます。</a:t>
            </a:r>
          </a:p>
        </p:txBody>
      </p:sp>
      <p:sp>
        <p:nvSpPr>
          <p:cNvPr id="4" name="スライド番号プレースホルダー 3"/>
          <p:cNvSpPr>
            <a:spLocks noGrp="1"/>
          </p:cNvSpPr>
          <p:nvPr>
            <p:ph type="sldNum" sz="quarter" idx="5"/>
          </p:nvPr>
        </p:nvSpPr>
        <p:spPr/>
        <p:txBody>
          <a:bodyPr/>
          <a:lstStyle/>
          <a:p>
            <a:fld id="{C739E03F-6C9D-4F82-9C60-BF8747EF620B}" type="slidenum">
              <a:rPr kumimoji="1" lang="ja-JP" altLang="en-US" smtClean="0"/>
              <a:t>13</a:t>
            </a:fld>
            <a:endParaRPr kumimoji="1" lang="ja-JP" altLang="en-US"/>
          </a:p>
        </p:txBody>
      </p:sp>
    </p:spTree>
    <p:extLst>
      <p:ext uri="{BB962C8B-B14F-4D97-AF65-F5344CB8AC3E}">
        <p14:creationId xmlns:p14="http://schemas.microsoft.com/office/powerpoint/2010/main" val="1797942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AE61B11-07A7-454B-B7BD-A9405479EC15}" type="slidenum">
              <a:rPr kumimoji="1" lang="ja-JP" altLang="en-US" smtClean="0"/>
              <a:t>14</a:t>
            </a:fld>
            <a:endParaRPr kumimoji="1" lang="ja-JP" altLang="en-US"/>
          </a:p>
        </p:txBody>
      </p:sp>
    </p:spTree>
    <p:extLst>
      <p:ext uri="{BB962C8B-B14F-4D97-AF65-F5344CB8AC3E}">
        <p14:creationId xmlns:p14="http://schemas.microsoft.com/office/powerpoint/2010/main" val="3950140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04AF931-591B-49F5-9A33-F897F9F1C212}"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54433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4AF931-591B-49F5-9A33-F897F9F1C212}"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3967299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4AF931-591B-49F5-9A33-F897F9F1C212}"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2707604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タイトル スライド">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33ADCC1F-869A-58B1-401F-B04003BFE4CF}"/>
              </a:ext>
            </a:extLst>
          </p:cNvPr>
          <p:cNvSpPr txBox="1">
            <a:spLocks/>
          </p:cNvSpPr>
          <p:nvPr userDrawn="1"/>
        </p:nvSpPr>
        <p:spPr>
          <a:xfrm>
            <a:off x="6942596" y="6320242"/>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86C55CE-1FE8-A945-931D-67E606261810}" type="slidenum">
              <a:rPr kumimoji="1" lang="ja-JP" altLang="en-US" smtClean="0">
                <a:solidFill>
                  <a:schemeClr val="bg1"/>
                </a:solidFill>
              </a:rPr>
              <a:pPr/>
              <a:t>‹#›</a:t>
            </a:fld>
            <a:endParaRPr kumimoji="1" lang="ja-JP" altLang="en-US">
              <a:solidFill>
                <a:schemeClr val="bg1"/>
              </a:solidFill>
            </a:endParaRPr>
          </a:p>
        </p:txBody>
      </p:sp>
    </p:spTree>
    <p:extLst>
      <p:ext uri="{BB962C8B-B14F-4D97-AF65-F5344CB8AC3E}">
        <p14:creationId xmlns:p14="http://schemas.microsoft.com/office/powerpoint/2010/main" val="3027417987"/>
      </p:ext>
    </p:extLst>
  </p:cSld>
  <p:clrMapOvr>
    <a:masterClrMapping/>
  </p:clrMapOvr>
  <p:extLst>
    <p:ext uri="{DCECCB84-F9BA-43D5-87BE-67443E8EF086}">
      <p15:sldGuideLst xmlns:p15="http://schemas.microsoft.com/office/powerpoint/2012/main">
        <p15:guide id="1" orient="horz" pos="300">
          <p15:clr>
            <a:srgbClr val="FBAE40"/>
          </p15:clr>
        </p15:guide>
        <p15:guide id="2" pos="2880">
          <p15:clr>
            <a:srgbClr val="FBAE40"/>
          </p15:clr>
        </p15:guide>
        <p15:guide id="3" pos="295">
          <p15:clr>
            <a:srgbClr val="FBAE40"/>
          </p15:clr>
        </p15:guide>
        <p15:guide id="4" pos="5465">
          <p15:clr>
            <a:srgbClr val="FBAE40"/>
          </p15:clr>
        </p15:guide>
        <p15:guide id="5" orient="horz" pos="4020">
          <p15:clr>
            <a:srgbClr val="FBAE40"/>
          </p15:clr>
        </p15:guide>
        <p15:guide id="6" orient="horz" pos="591">
          <p15:clr>
            <a:srgbClr val="FBAE40"/>
          </p15:clr>
        </p15:guide>
        <p15:guide id="7" orient="horz" pos="88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3C1BC72-3606-E54B-9BC4-97950C24B18B}"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19435774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3C1BC72-3606-E54B-9BC4-97950C24B18B}"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509579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3C1BC72-3606-E54B-9BC4-97950C24B18B}"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1535560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3C1BC72-3606-E54B-9BC4-97950C24B18B}" type="datetimeFigureOut">
              <a:rPr kumimoji="1" lang="ja-JP" altLang="en-US" smtClean="0"/>
              <a:t>2026/9/14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3204815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3C1BC72-3606-E54B-9BC4-97950C24B18B}" type="datetimeFigureOut">
              <a:rPr kumimoji="1" lang="ja-JP" altLang="en-US" smtClean="0"/>
              <a:t>2026/9/14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3017156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3C1BC72-3606-E54B-9BC4-97950C24B18B}" type="datetimeFigureOut">
              <a:rPr kumimoji="1" lang="ja-JP" altLang="en-US" smtClean="0"/>
              <a:t>2026/9/14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41161383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C1BC72-3606-E54B-9BC4-97950C24B18B}" type="datetimeFigureOut">
              <a:rPr kumimoji="1" lang="ja-JP" altLang="en-US" smtClean="0"/>
              <a:t>2026/9/14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3676028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4AF931-591B-49F5-9A33-F897F9F1C212}"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4159704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3C1BC72-3606-E54B-9BC4-97950C24B18B}" type="datetimeFigureOut">
              <a:rPr kumimoji="1" lang="ja-JP" altLang="en-US" smtClean="0"/>
              <a:t>2026/9/14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12265220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3C1BC72-3606-E54B-9BC4-97950C24B18B}" type="datetimeFigureOut">
              <a:rPr kumimoji="1" lang="ja-JP" altLang="en-US" smtClean="0"/>
              <a:t>2026/9/14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2022585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3C1BC72-3606-E54B-9BC4-97950C24B18B}"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36554631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3C1BC72-3606-E54B-9BC4-97950C24B18B}"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2527434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04AF931-591B-49F5-9A33-F897F9F1C212}" type="datetimeFigureOut">
              <a:rPr kumimoji="1" lang="ja-JP" altLang="en-US" smtClean="0"/>
              <a:t>2026/9/14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365757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04AF931-591B-49F5-9A33-F897F9F1C212}" type="datetimeFigureOut">
              <a:rPr kumimoji="1" lang="ja-JP" altLang="en-US" smtClean="0"/>
              <a:t>2026/9/14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1217653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04AF931-591B-49F5-9A33-F897F9F1C212}" type="datetimeFigureOut">
              <a:rPr kumimoji="1" lang="ja-JP" altLang="en-US" smtClean="0"/>
              <a:t>2026/9/14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352896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04AF931-591B-49F5-9A33-F897F9F1C212}" type="datetimeFigureOut">
              <a:rPr kumimoji="1" lang="ja-JP" altLang="en-US" smtClean="0"/>
              <a:t>2026/9/14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3036237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4AF931-591B-49F5-9A33-F897F9F1C212}" type="datetimeFigureOut">
              <a:rPr kumimoji="1" lang="ja-JP" altLang="en-US" smtClean="0"/>
              <a:t>2026/9/14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260736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4AF931-591B-49F5-9A33-F897F9F1C212}" type="datetimeFigureOut">
              <a:rPr kumimoji="1" lang="ja-JP" altLang="en-US" smtClean="0"/>
              <a:t>2026/9/14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186933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4AF931-591B-49F5-9A33-F897F9F1C212}" type="datetimeFigureOut">
              <a:rPr kumimoji="1" lang="ja-JP" altLang="en-US" smtClean="0"/>
              <a:t>2026/9/14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262772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4AF931-591B-49F5-9A33-F897F9F1C212}" type="datetimeFigureOut">
              <a:rPr kumimoji="1" lang="ja-JP" altLang="en-US" smtClean="0"/>
              <a:t>2026/9/14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015E5-A200-4358-AE4E-CE2D5E8D9322}" type="slidenum">
              <a:rPr kumimoji="1" lang="ja-JP" altLang="en-US" smtClean="0"/>
              <a:t>‹#›</a:t>
            </a:fld>
            <a:endParaRPr kumimoji="1" lang="ja-JP" altLang="en-US"/>
          </a:p>
        </p:txBody>
      </p:sp>
    </p:spTree>
    <p:extLst>
      <p:ext uri="{BB962C8B-B14F-4D97-AF65-F5344CB8AC3E}">
        <p14:creationId xmlns:p14="http://schemas.microsoft.com/office/powerpoint/2010/main" val="11201001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4"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C1BC72-3606-E54B-9BC4-97950C24B18B}" type="datetimeFigureOut">
              <a:rPr kumimoji="1" lang="ja-JP" altLang="en-US" smtClean="0"/>
              <a:t>2026/9/14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73A09D-460F-6E4A-ACB6-2F56FEA779B9}" type="slidenum">
              <a:rPr kumimoji="1" lang="ja-JP" altLang="en-US" smtClean="0"/>
              <a:t>‹#›</a:t>
            </a:fld>
            <a:endParaRPr kumimoji="1" lang="ja-JP" altLang="en-US"/>
          </a:p>
        </p:txBody>
      </p:sp>
    </p:spTree>
    <p:extLst>
      <p:ext uri="{BB962C8B-B14F-4D97-AF65-F5344CB8AC3E}">
        <p14:creationId xmlns:p14="http://schemas.microsoft.com/office/powerpoint/2010/main" val="2466379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www.maruho.co.jp/kanja/makizum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0.jpg"/><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2.png"/><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41.png"/><Relationship Id="rId9"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7.jpeg"/></Relationships>
</file>

<file path=ppt/slides/_rels/slide1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14.xml"/><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8" Type="http://schemas.openxmlformats.org/officeDocument/2006/relationships/hyperlink" Target="https://www.maruho.co.jp/kanja/makizume/" TargetMode="External"/><Relationship Id="rId3" Type="http://schemas.openxmlformats.org/officeDocument/2006/relationships/image" Target="../media/image1.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g"/><Relationship Id="rId1" Type="http://schemas.openxmlformats.org/officeDocument/2006/relationships/slideLayout" Target="../slideLayouts/slideLayout14.xml"/><Relationship Id="rId5" Type="http://schemas.openxmlformats.org/officeDocument/2006/relationships/image" Target="../media/image65.png"/><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1.jpg"/><Relationship Id="rId1" Type="http://schemas.openxmlformats.org/officeDocument/2006/relationships/slideLayout" Target="../slideLayouts/slideLayout1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g"/><Relationship Id="rId1" Type="http://schemas.openxmlformats.org/officeDocument/2006/relationships/slideLayout" Target="../slideLayouts/slideLayout14.xml"/><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jpg"/><Relationship Id="rId7" Type="http://schemas.openxmlformats.org/officeDocument/2006/relationships/image" Target="../media/image78.png"/><Relationship Id="rId2" Type="http://schemas.openxmlformats.org/officeDocument/2006/relationships/image" Target="../media/image73.jpg"/><Relationship Id="rId1" Type="http://schemas.openxmlformats.org/officeDocument/2006/relationships/slideLayout" Target="../slideLayouts/slideLayout1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g"/><Relationship Id="rId1" Type="http://schemas.openxmlformats.org/officeDocument/2006/relationships/slideLayout" Target="../slideLayouts/slideLayout14.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2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54.jpg"/><Relationship Id="rId1" Type="http://schemas.openxmlformats.org/officeDocument/2006/relationships/slideLayout" Target="../slideLayouts/slideLayout14.xml"/><Relationship Id="rId4" Type="http://schemas.openxmlformats.org/officeDocument/2006/relationships/image" Target="../media/image88.png"/></Relationships>
</file>

<file path=ppt/slides/_rels/slide2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61.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s://www.maruho.co.jp/kanja/makizume/" TargetMode="External"/><Relationship Id="rId5" Type="http://schemas.openxmlformats.org/officeDocument/2006/relationships/image" Target="../media/image1.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61.jpg"/><Relationship Id="rId1" Type="http://schemas.openxmlformats.org/officeDocument/2006/relationships/slideLayout" Target="../slideLayouts/slideLayout14.xml"/><Relationship Id="rId4" Type="http://schemas.openxmlformats.org/officeDocument/2006/relationships/image" Target="../media/image91.png"/></Relationships>
</file>

<file path=ppt/slides/_rels/slide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61.jp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61.jp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hyperlink" Target="https://www.maruho.co.jp/kanja/makizume/"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hyperlink" Target="https://www.maruho.co.jp/kanja/makizum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maruho.co.jp/kanja/makizume/" TargetMode="Externa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3" name="コンテンツ プレースホルダー 2"/>
          <p:cNvSpPr>
            <a:spLocks noGrp="1"/>
          </p:cNvSpPr>
          <p:nvPr>
            <p:ph idx="1"/>
          </p:nvPr>
        </p:nvSpPr>
        <p:spPr>
          <a:xfrm>
            <a:off x="333000" y="1268129"/>
            <a:ext cx="8337949" cy="1847863"/>
          </a:xfrm>
        </p:spPr>
        <p:txBody>
          <a:bodyPr anchor="ctr">
            <a:normAutofit/>
          </a:bodyPr>
          <a:lstStyle/>
          <a:p>
            <a:pPr marL="457200" lvl="1" indent="0">
              <a:lnSpc>
                <a:spcPct val="100000"/>
              </a:lnSpc>
              <a:buNone/>
            </a:pPr>
            <a:r>
              <a:rPr lang="ja-JP" altLang="en-US" dirty="0"/>
              <a:t>巻き爪（過度にわん曲した爪）を矯正するための医療機器です。コイルばねに内蔵された超弾性合金ワイヤの弾性力によって、矯正具を装着している間に爪の</a:t>
            </a:r>
            <a:r>
              <a:rPr lang="ja-JP" altLang="en-US" dirty="0" err="1"/>
              <a:t>わん</a:t>
            </a:r>
            <a:r>
              <a:rPr lang="ja-JP" altLang="en-US" dirty="0"/>
              <a:t>曲が徐々に矯正されます。</a:t>
            </a:r>
          </a:p>
        </p:txBody>
      </p:sp>
      <p:pic>
        <p:nvPicPr>
          <p:cNvPr id="4" name="図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141" y="717842"/>
            <a:ext cx="3771581" cy="642518"/>
          </a:xfrm>
          <a:prstGeom prst="rect">
            <a:avLst/>
          </a:prstGeom>
        </p:spPr>
      </p:pic>
      <p:sp>
        <p:nvSpPr>
          <p:cNvPr id="7" name="テキスト ボックス 6"/>
          <p:cNvSpPr txBox="1"/>
          <p:nvPr/>
        </p:nvSpPr>
        <p:spPr>
          <a:xfrm>
            <a:off x="3648907" y="646557"/>
            <a:ext cx="389850" cy="338554"/>
          </a:xfrm>
          <a:prstGeom prst="rect">
            <a:avLst/>
          </a:prstGeom>
          <a:noFill/>
        </p:spPr>
        <p:txBody>
          <a:bodyPr wrap="none" rtlCol="0">
            <a:spAutoFit/>
          </a:bodyPr>
          <a:lstStyle/>
          <a:p>
            <a:r>
              <a:rPr kumimoji="1" lang="ja-JP" altLang="en-US" sz="1600" dirty="0"/>
              <a:t>Ⓡ</a:t>
            </a:r>
          </a:p>
        </p:txBody>
      </p:sp>
      <p:sp>
        <p:nvSpPr>
          <p:cNvPr id="8" name="フローチャート: 代替処理 7"/>
          <p:cNvSpPr/>
          <p:nvPr/>
        </p:nvSpPr>
        <p:spPr>
          <a:xfrm>
            <a:off x="206454" y="1416125"/>
            <a:ext cx="8724737" cy="45719"/>
          </a:xfrm>
          <a:prstGeom prst="flowChartAlternateProcess">
            <a:avLst/>
          </a:prstGeom>
          <a:solidFill>
            <a:schemeClr val="accent2">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333000" y="5866628"/>
            <a:ext cx="8471647" cy="830997"/>
          </a:xfrm>
          <a:prstGeom prst="rect">
            <a:avLst/>
          </a:prstGeom>
          <a:solidFill>
            <a:schemeClr val="accent3">
              <a:lumMod val="20000"/>
              <a:lumOff val="80000"/>
            </a:schemeClr>
          </a:solidFill>
        </p:spPr>
        <p:txBody>
          <a:bodyPr wrap="square">
            <a:spAutoFit/>
          </a:bodyPr>
          <a:lstStyle/>
          <a:p>
            <a:r>
              <a:rPr lang="ja-JP" altLang="en-US" sz="1600" b="1" dirty="0">
                <a:effectLst>
                  <a:outerShdw blurRad="38100" dist="38100" dir="2700000" algn="tl">
                    <a:srgbClr val="000000">
                      <a:alpha val="43137"/>
                    </a:srgbClr>
                  </a:outerShdw>
                </a:effectLst>
              </a:rPr>
              <a:t>超弾性合金ワイヤって？</a:t>
            </a:r>
          </a:p>
          <a:p>
            <a:r>
              <a:rPr lang="ja-JP" altLang="en-US" sz="1600" dirty="0"/>
              <a:t>通常の金属とは異なり、大きく曲げても常に元に戻ろうとする性質をもつニッケルチタン合金のワイヤです。メガネのフレームに使われていることで有名ですが、医療分野でも幅広く活用されています。</a:t>
            </a:r>
          </a:p>
        </p:txBody>
      </p:sp>
      <p:sp>
        <p:nvSpPr>
          <p:cNvPr id="9" name="正方形/長方形 8"/>
          <p:cNvSpPr/>
          <p:nvPr/>
        </p:nvSpPr>
        <p:spPr>
          <a:xfrm>
            <a:off x="3931218" y="755476"/>
            <a:ext cx="1252266" cy="584775"/>
          </a:xfrm>
          <a:prstGeom prst="rect">
            <a:avLst/>
          </a:prstGeom>
        </p:spPr>
        <p:txBody>
          <a:bodyPr wrap="none">
            <a:spAutoFit/>
          </a:bodyPr>
          <a:lstStyle/>
          <a:p>
            <a:r>
              <a:rPr lang="ja-JP" altLang="en-US" sz="3200" b="1" dirty="0">
                <a:effectLst>
                  <a:outerShdw blurRad="38100" dist="38100" dir="2700000" algn="tl">
                    <a:srgbClr val="000000">
                      <a:alpha val="43137"/>
                    </a:srgbClr>
                  </a:outerShdw>
                </a:effectLst>
              </a:rPr>
              <a:t>とは？</a:t>
            </a:r>
          </a:p>
        </p:txBody>
      </p:sp>
      <p:pic>
        <p:nvPicPr>
          <p:cNvPr id="13" name="図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5141" y="22051"/>
            <a:ext cx="4686658" cy="524881"/>
          </a:xfrm>
          <a:prstGeom prst="rect">
            <a:avLst/>
          </a:prstGeom>
        </p:spPr>
      </p:pic>
      <p:grpSp>
        <p:nvGrpSpPr>
          <p:cNvPr id="2" name="グループ化 1">
            <a:extLst>
              <a:ext uri="{FF2B5EF4-FFF2-40B4-BE49-F238E27FC236}">
                <a16:creationId xmlns:a16="http://schemas.microsoft.com/office/drawing/2014/main" id="{CA4138F5-DDE1-40E3-9FBA-7EF34FC6E6D3}"/>
              </a:ext>
            </a:extLst>
          </p:cNvPr>
          <p:cNvGrpSpPr/>
          <p:nvPr/>
        </p:nvGrpSpPr>
        <p:grpSpPr>
          <a:xfrm>
            <a:off x="5506458" y="101806"/>
            <a:ext cx="3424733" cy="1258554"/>
            <a:chOff x="5506458" y="101806"/>
            <a:chExt cx="3424733" cy="1258554"/>
          </a:xfrm>
        </p:grpSpPr>
        <p:sp>
          <p:nvSpPr>
            <p:cNvPr id="15" name="正方形/長方形 14">
              <a:extLst>
                <a:ext uri="{FF2B5EF4-FFF2-40B4-BE49-F238E27FC236}">
                  <a16:creationId xmlns:a16="http://schemas.microsoft.com/office/drawing/2014/main" id="{8D98E84A-09A4-4B6B-978E-A13E4B0763F5}"/>
                </a:ext>
              </a:extLst>
            </p:cNvPr>
            <p:cNvSpPr/>
            <p:nvPr/>
          </p:nvSpPr>
          <p:spPr>
            <a:xfrm>
              <a:off x="5506458" y="130918"/>
              <a:ext cx="2390461" cy="1200329"/>
            </a:xfrm>
            <a:prstGeom prst="rect">
              <a:avLst/>
            </a:prstGeom>
          </p:spPr>
          <p:txBody>
            <a:bodyPr wrap="square">
              <a:spAutoFit/>
            </a:bodyPr>
            <a:lstStyle/>
            <a:p>
              <a:r>
                <a:rPr lang="ja-JP" altLang="en-US" sz="1600" b="1" dirty="0">
                  <a:solidFill>
                    <a:schemeClr val="accent1">
                      <a:lumMod val="75000"/>
                    </a:schemeClr>
                  </a:solidFill>
                  <a:latin typeface="+mn-ea"/>
                </a:rPr>
                <a:t>巻き爪専門メディア</a:t>
              </a:r>
              <a:endParaRPr lang="en-US" altLang="ja-JP" sz="1600" b="1" dirty="0">
                <a:solidFill>
                  <a:schemeClr val="accent1">
                    <a:lumMod val="75000"/>
                  </a:schemeClr>
                </a:solidFill>
                <a:latin typeface="+mn-ea"/>
              </a:endParaRPr>
            </a:p>
            <a:p>
              <a:r>
                <a:rPr lang="ja-JP" altLang="en-US" sz="1600" dirty="0">
                  <a:solidFill>
                    <a:schemeClr val="accent1">
                      <a:lumMod val="75000"/>
                    </a:schemeClr>
                  </a:solidFill>
                  <a:latin typeface="+mn-ea"/>
                </a:rPr>
                <a:t>「巻き爪を知る・治す・</a:t>
              </a:r>
              <a:endParaRPr lang="en-US" altLang="ja-JP" sz="1600" dirty="0">
                <a:solidFill>
                  <a:schemeClr val="accent1">
                    <a:lumMod val="75000"/>
                  </a:schemeClr>
                </a:solidFill>
                <a:latin typeface="+mn-ea"/>
              </a:endParaRPr>
            </a:p>
            <a:p>
              <a:r>
                <a:rPr lang="ja-JP" altLang="en-US" sz="1600" dirty="0">
                  <a:solidFill>
                    <a:schemeClr val="accent1">
                      <a:lumMod val="75000"/>
                    </a:schemeClr>
                  </a:solidFill>
                  <a:latin typeface="+mn-ea"/>
                </a:rPr>
                <a:t>予防する」はこちら</a:t>
              </a:r>
              <a:endParaRPr lang="en-US" altLang="ja-JP" sz="1600" dirty="0">
                <a:solidFill>
                  <a:schemeClr val="accent1">
                    <a:lumMod val="75000"/>
                  </a:schemeClr>
                </a:solidFill>
                <a:latin typeface="+mn-ea"/>
              </a:endParaRPr>
            </a:p>
            <a:p>
              <a:r>
                <a:rPr lang="en-US" altLang="ja-JP" sz="1200" dirty="0">
                  <a:solidFill>
                    <a:schemeClr val="accent1">
                      <a:lumMod val="75000"/>
                    </a:schemeClr>
                  </a:solidFill>
                  <a:latin typeface="+mn-ea"/>
                  <a:hlinkClick r:id="rId4">
                    <a:extLst>
                      <a:ext uri="{A12FA001-AC4F-418D-AE19-62706E023703}">
                        <ahyp:hlinkClr xmlns:ahyp="http://schemas.microsoft.com/office/drawing/2018/hyperlinkcolor" val="tx"/>
                      </a:ext>
                    </a:extLst>
                  </a:hlinkClick>
                </a:rPr>
                <a:t>https://www.maruho.co.jp/</a:t>
              </a:r>
            </a:p>
            <a:p>
              <a:r>
                <a:rPr lang="en-US" altLang="ja-JP" sz="1200" dirty="0" err="1">
                  <a:solidFill>
                    <a:schemeClr val="accent1">
                      <a:lumMod val="75000"/>
                    </a:schemeClr>
                  </a:solidFill>
                  <a:latin typeface="+mn-ea"/>
                  <a:hlinkClick r:id="rId4">
                    <a:extLst>
                      <a:ext uri="{A12FA001-AC4F-418D-AE19-62706E023703}">
                        <ahyp:hlinkClr xmlns:ahyp="http://schemas.microsoft.com/office/drawing/2018/hyperlinkcolor" val="tx"/>
                      </a:ext>
                    </a:extLst>
                  </a:hlinkClick>
                </a:rPr>
                <a:t>kanja</a:t>
              </a:r>
              <a:r>
                <a:rPr lang="en-US" altLang="ja-JP" sz="1200" dirty="0">
                  <a:solidFill>
                    <a:schemeClr val="accent1">
                      <a:lumMod val="75000"/>
                    </a:schemeClr>
                  </a:solidFill>
                  <a:latin typeface="+mn-ea"/>
                  <a:hlinkClick r:id="rId4">
                    <a:extLst>
                      <a:ext uri="{A12FA001-AC4F-418D-AE19-62706E023703}">
                        <ahyp:hlinkClr xmlns:ahyp="http://schemas.microsoft.com/office/drawing/2018/hyperlinkcolor" val="tx"/>
                      </a:ext>
                    </a:extLst>
                  </a:hlinkClick>
                </a:rPr>
                <a:t>/makizume/</a:t>
              </a:r>
              <a:endParaRPr lang="ja-JP" altLang="en-US" sz="1200" dirty="0">
                <a:solidFill>
                  <a:schemeClr val="accent1">
                    <a:lumMod val="75000"/>
                  </a:schemeClr>
                </a:solidFill>
                <a:latin typeface="+mn-ea"/>
              </a:endParaRPr>
            </a:p>
          </p:txBody>
        </p:sp>
        <p:pic>
          <p:nvPicPr>
            <p:cNvPr id="5" name="図 4">
              <a:extLst>
                <a:ext uri="{FF2B5EF4-FFF2-40B4-BE49-F238E27FC236}">
                  <a16:creationId xmlns:a16="http://schemas.microsoft.com/office/drawing/2014/main" id="{FE1F41E7-EFAE-4FEE-B53A-1532DE0366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38386" y="145819"/>
              <a:ext cx="1170528" cy="1170528"/>
            </a:xfrm>
            <a:prstGeom prst="roundRect">
              <a:avLst/>
            </a:prstGeom>
          </p:spPr>
        </p:pic>
        <p:sp>
          <p:nvSpPr>
            <p:cNvPr id="6" name="四角形: 角を丸くする 5">
              <a:extLst>
                <a:ext uri="{FF2B5EF4-FFF2-40B4-BE49-F238E27FC236}">
                  <a16:creationId xmlns:a16="http://schemas.microsoft.com/office/drawing/2014/main" id="{AEA355BA-4194-45A1-8860-86A681A61D7B}"/>
                </a:ext>
              </a:extLst>
            </p:cNvPr>
            <p:cNvSpPr/>
            <p:nvPr/>
          </p:nvSpPr>
          <p:spPr>
            <a:xfrm>
              <a:off x="5506458" y="101806"/>
              <a:ext cx="3424733" cy="1258554"/>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1200" dirty="0">
                <a:latin typeface="+mn-ea"/>
              </a:endParaRPr>
            </a:p>
          </p:txBody>
        </p:sp>
      </p:grpSp>
      <p:grpSp>
        <p:nvGrpSpPr>
          <p:cNvPr id="36" name="グループ化 35">
            <a:extLst>
              <a:ext uri="{FF2B5EF4-FFF2-40B4-BE49-F238E27FC236}">
                <a16:creationId xmlns:a16="http://schemas.microsoft.com/office/drawing/2014/main" id="{FE902746-032E-4661-85CE-6652DD75E313}"/>
              </a:ext>
            </a:extLst>
          </p:cNvPr>
          <p:cNvGrpSpPr/>
          <p:nvPr/>
        </p:nvGrpSpPr>
        <p:grpSpPr>
          <a:xfrm>
            <a:off x="115141" y="3792274"/>
            <a:ext cx="5802701" cy="1337226"/>
            <a:chOff x="206454" y="3320610"/>
            <a:chExt cx="5802701" cy="1337226"/>
          </a:xfrm>
        </p:grpSpPr>
        <p:pic>
          <p:nvPicPr>
            <p:cNvPr id="18" name="図 17">
              <a:extLst>
                <a:ext uri="{FF2B5EF4-FFF2-40B4-BE49-F238E27FC236}">
                  <a16:creationId xmlns:a16="http://schemas.microsoft.com/office/drawing/2014/main" id="{A62851E7-75FF-49CE-8F2C-B864324CB0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6454" y="3735747"/>
              <a:ext cx="4872308" cy="922089"/>
            </a:xfrm>
            <a:prstGeom prst="rect">
              <a:avLst/>
            </a:prstGeom>
          </p:spPr>
        </p:pic>
        <p:grpSp>
          <p:nvGrpSpPr>
            <p:cNvPr id="33" name="グループ化 32">
              <a:extLst>
                <a:ext uri="{FF2B5EF4-FFF2-40B4-BE49-F238E27FC236}">
                  <a16:creationId xmlns:a16="http://schemas.microsoft.com/office/drawing/2014/main" id="{626AA733-BA4B-47B4-BA32-21AFCF5D2F78}"/>
                </a:ext>
              </a:extLst>
            </p:cNvPr>
            <p:cNvGrpSpPr/>
            <p:nvPr/>
          </p:nvGrpSpPr>
          <p:grpSpPr>
            <a:xfrm>
              <a:off x="855065" y="3320610"/>
              <a:ext cx="1689099" cy="572008"/>
              <a:chOff x="855065" y="3320610"/>
              <a:chExt cx="1689099" cy="572008"/>
            </a:xfrm>
          </p:grpSpPr>
          <p:cxnSp>
            <p:nvCxnSpPr>
              <p:cNvPr id="20" name="直線コネクタ 19">
                <a:extLst>
                  <a:ext uri="{FF2B5EF4-FFF2-40B4-BE49-F238E27FC236}">
                    <a16:creationId xmlns:a16="http://schemas.microsoft.com/office/drawing/2014/main" id="{B0FEAD30-92E2-4F63-BA02-612BEA519F83}"/>
                  </a:ext>
                </a:extLst>
              </p:cNvPr>
              <p:cNvCxnSpPr>
                <a:cxnSpLocks/>
              </p:cNvCxnSpPr>
              <p:nvPr/>
            </p:nvCxnSpPr>
            <p:spPr>
              <a:xfrm flipH="1">
                <a:off x="1177747" y="3612564"/>
                <a:ext cx="351130" cy="280054"/>
              </a:xfrm>
              <a:prstGeom prst="line">
                <a:avLst/>
              </a:prstGeom>
              <a:ln w="19050">
                <a:solidFill>
                  <a:srgbClr val="0F4C9E"/>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F7C49203-0216-4B8B-A717-94CB547A4A25}"/>
                  </a:ext>
                </a:extLst>
              </p:cNvPr>
              <p:cNvSpPr txBox="1"/>
              <p:nvPr/>
            </p:nvSpPr>
            <p:spPr>
              <a:xfrm>
                <a:off x="855065" y="3320610"/>
                <a:ext cx="1689099" cy="307777"/>
              </a:xfrm>
              <a:prstGeom prst="rect">
                <a:avLst/>
              </a:prstGeom>
              <a:noFill/>
            </p:spPr>
            <p:txBody>
              <a:bodyPr wrap="square" rtlCol="0">
                <a:spAutoFit/>
              </a:bodyPr>
              <a:lstStyle/>
              <a:p>
                <a:pPr algn="ctr"/>
                <a:r>
                  <a:rPr kumimoji="1" lang="ja-JP" altLang="en-US" sz="1400" dirty="0"/>
                  <a:t>超弾性合金ワイヤ</a:t>
                </a:r>
              </a:p>
            </p:txBody>
          </p:sp>
        </p:grpSp>
        <p:grpSp>
          <p:nvGrpSpPr>
            <p:cNvPr id="34" name="グループ化 33">
              <a:extLst>
                <a:ext uri="{FF2B5EF4-FFF2-40B4-BE49-F238E27FC236}">
                  <a16:creationId xmlns:a16="http://schemas.microsoft.com/office/drawing/2014/main" id="{62ACE842-3D7C-4E97-8DDF-616C9E81209E}"/>
                </a:ext>
              </a:extLst>
            </p:cNvPr>
            <p:cNvGrpSpPr/>
            <p:nvPr/>
          </p:nvGrpSpPr>
          <p:grpSpPr>
            <a:xfrm>
              <a:off x="1798058" y="3963194"/>
              <a:ext cx="1689099" cy="528115"/>
              <a:chOff x="1798058" y="3963194"/>
              <a:chExt cx="1689099" cy="528115"/>
            </a:xfrm>
          </p:grpSpPr>
          <p:cxnSp>
            <p:nvCxnSpPr>
              <p:cNvPr id="23" name="直線コネクタ 22">
                <a:extLst>
                  <a:ext uri="{FF2B5EF4-FFF2-40B4-BE49-F238E27FC236}">
                    <a16:creationId xmlns:a16="http://schemas.microsoft.com/office/drawing/2014/main" id="{7E2158C4-9F98-4316-A5A9-C81138F5AC4B}"/>
                  </a:ext>
                </a:extLst>
              </p:cNvPr>
              <p:cNvCxnSpPr>
                <a:cxnSpLocks/>
              </p:cNvCxnSpPr>
              <p:nvPr/>
            </p:nvCxnSpPr>
            <p:spPr>
              <a:xfrm>
                <a:off x="2544164" y="3963194"/>
                <a:ext cx="29702" cy="225094"/>
              </a:xfrm>
              <a:prstGeom prst="line">
                <a:avLst/>
              </a:prstGeom>
              <a:ln w="19050">
                <a:solidFill>
                  <a:srgbClr val="0F4C9E"/>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1DD30216-956D-4FB1-9528-3686063B7D4A}"/>
                  </a:ext>
                </a:extLst>
              </p:cNvPr>
              <p:cNvSpPr txBox="1"/>
              <p:nvPr/>
            </p:nvSpPr>
            <p:spPr>
              <a:xfrm>
                <a:off x="1798058" y="4183532"/>
                <a:ext cx="1689099" cy="307777"/>
              </a:xfrm>
              <a:prstGeom prst="rect">
                <a:avLst/>
              </a:prstGeom>
              <a:noFill/>
            </p:spPr>
            <p:txBody>
              <a:bodyPr wrap="square" rtlCol="0">
                <a:spAutoFit/>
              </a:bodyPr>
              <a:lstStyle/>
              <a:p>
                <a:pPr algn="ctr"/>
                <a:r>
                  <a:rPr lang="ja-JP" altLang="en-US" sz="1400" dirty="0"/>
                  <a:t>コイルばね</a:t>
                </a:r>
                <a:endParaRPr kumimoji="1" lang="ja-JP" altLang="en-US" sz="1400" dirty="0"/>
              </a:p>
            </p:txBody>
          </p:sp>
        </p:grpSp>
        <p:grpSp>
          <p:nvGrpSpPr>
            <p:cNvPr id="35" name="グループ化 34">
              <a:extLst>
                <a:ext uri="{FF2B5EF4-FFF2-40B4-BE49-F238E27FC236}">
                  <a16:creationId xmlns:a16="http://schemas.microsoft.com/office/drawing/2014/main" id="{01E1DD11-D53C-4A0D-80F6-D11B91096805}"/>
                </a:ext>
              </a:extLst>
            </p:cNvPr>
            <p:cNvGrpSpPr/>
            <p:nvPr/>
          </p:nvGrpSpPr>
          <p:grpSpPr>
            <a:xfrm>
              <a:off x="4320056" y="3454448"/>
              <a:ext cx="1689099" cy="569189"/>
              <a:chOff x="4320056" y="3454448"/>
              <a:chExt cx="1689099" cy="569189"/>
            </a:xfrm>
          </p:grpSpPr>
          <p:cxnSp>
            <p:nvCxnSpPr>
              <p:cNvPr id="25" name="直線コネクタ 24">
                <a:extLst>
                  <a:ext uri="{FF2B5EF4-FFF2-40B4-BE49-F238E27FC236}">
                    <a16:creationId xmlns:a16="http://schemas.microsoft.com/office/drawing/2014/main" id="{7692CF8F-E072-4618-9F67-1234D21FF573}"/>
                  </a:ext>
                </a:extLst>
              </p:cNvPr>
              <p:cNvCxnSpPr>
                <a:cxnSpLocks/>
              </p:cNvCxnSpPr>
              <p:nvPr/>
            </p:nvCxnSpPr>
            <p:spPr>
              <a:xfrm flipH="1">
                <a:off x="4801799" y="3780367"/>
                <a:ext cx="142734" cy="243270"/>
              </a:xfrm>
              <a:prstGeom prst="line">
                <a:avLst/>
              </a:prstGeom>
              <a:ln w="19050">
                <a:solidFill>
                  <a:srgbClr val="0F4C9E"/>
                </a:solidFill>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107B8EA1-80AD-4922-907B-CFA1630106E6}"/>
                  </a:ext>
                </a:extLst>
              </p:cNvPr>
              <p:cNvSpPr txBox="1"/>
              <p:nvPr/>
            </p:nvSpPr>
            <p:spPr>
              <a:xfrm>
                <a:off x="4320056" y="3454448"/>
                <a:ext cx="1689099" cy="307777"/>
              </a:xfrm>
              <a:prstGeom prst="rect">
                <a:avLst/>
              </a:prstGeom>
              <a:noFill/>
            </p:spPr>
            <p:txBody>
              <a:bodyPr wrap="square" rtlCol="0">
                <a:spAutoFit/>
              </a:bodyPr>
              <a:lstStyle/>
              <a:p>
                <a:pPr algn="ctr"/>
                <a:r>
                  <a:rPr lang="en-US" altLang="ja-JP" sz="1400" dirty="0"/>
                  <a:t>U</a:t>
                </a:r>
                <a:r>
                  <a:rPr lang="ja-JP" altLang="en-US" sz="1400" dirty="0"/>
                  <a:t>フック</a:t>
                </a:r>
                <a:endParaRPr kumimoji="1" lang="ja-JP" altLang="en-US" sz="1400" dirty="0"/>
              </a:p>
            </p:txBody>
          </p:sp>
        </p:grpSp>
      </p:grpSp>
      <p:sp>
        <p:nvSpPr>
          <p:cNvPr id="31" name="四角形: 角を丸くする 30">
            <a:extLst>
              <a:ext uri="{FF2B5EF4-FFF2-40B4-BE49-F238E27FC236}">
                <a16:creationId xmlns:a16="http://schemas.microsoft.com/office/drawing/2014/main" id="{CB478A5C-BE67-46E3-A103-63B10D9C84C9}"/>
              </a:ext>
            </a:extLst>
          </p:cNvPr>
          <p:cNvSpPr/>
          <p:nvPr/>
        </p:nvSpPr>
        <p:spPr>
          <a:xfrm>
            <a:off x="154020" y="3022351"/>
            <a:ext cx="1705178" cy="394111"/>
          </a:xfrm>
          <a:prstGeom prst="roundRect">
            <a:avLst>
              <a:gd name="adj" fmla="val 50000"/>
            </a:avLst>
          </a:prstGeom>
          <a:solidFill>
            <a:srgbClr val="D3ED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0F4C9E"/>
                </a:solidFill>
              </a:rPr>
              <a:t>形状・構造</a:t>
            </a:r>
            <a:endParaRPr kumimoji="1" lang="ja-JP" altLang="en-US" b="1" dirty="0">
              <a:solidFill>
                <a:srgbClr val="0F4C9E"/>
              </a:solidFill>
            </a:endParaRPr>
          </a:p>
        </p:txBody>
      </p:sp>
      <p:sp>
        <p:nvSpPr>
          <p:cNvPr id="32" name="四角形: 角を丸くする 31">
            <a:extLst>
              <a:ext uri="{FF2B5EF4-FFF2-40B4-BE49-F238E27FC236}">
                <a16:creationId xmlns:a16="http://schemas.microsoft.com/office/drawing/2014/main" id="{75296F59-43DF-4530-93E3-408E90A4C238}"/>
              </a:ext>
            </a:extLst>
          </p:cNvPr>
          <p:cNvSpPr/>
          <p:nvPr/>
        </p:nvSpPr>
        <p:spPr>
          <a:xfrm>
            <a:off x="4853220" y="3022351"/>
            <a:ext cx="1705178" cy="394111"/>
          </a:xfrm>
          <a:prstGeom prst="roundRect">
            <a:avLst>
              <a:gd name="adj" fmla="val 50000"/>
            </a:avLst>
          </a:prstGeom>
          <a:solidFill>
            <a:srgbClr val="D3ED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0F4C9E"/>
                </a:solidFill>
              </a:rPr>
              <a:t>装着イメージ</a:t>
            </a:r>
            <a:endParaRPr kumimoji="1" lang="ja-JP" altLang="en-US" b="1" dirty="0">
              <a:solidFill>
                <a:srgbClr val="0F4C9E"/>
              </a:solidFill>
            </a:endParaRPr>
          </a:p>
        </p:txBody>
      </p:sp>
      <p:grpSp>
        <p:nvGrpSpPr>
          <p:cNvPr id="39" name="グループ化 38">
            <a:extLst>
              <a:ext uri="{FF2B5EF4-FFF2-40B4-BE49-F238E27FC236}">
                <a16:creationId xmlns:a16="http://schemas.microsoft.com/office/drawing/2014/main" id="{98486F27-0491-4D21-9386-D1FFC6E0DA2C}"/>
              </a:ext>
            </a:extLst>
          </p:cNvPr>
          <p:cNvGrpSpPr/>
          <p:nvPr/>
        </p:nvGrpSpPr>
        <p:grpSpPr>
          <a:xfrm>
            <a:off x="5714998" y="3561015"/>
            <a:ext cx="2800943" cy="2109742"/>
            <a:chOff x="-759497" y="314114"/>
            <a:chExt cx="8259918" cy="6221580"/>
          </a:xfrm>
        </p:grpSpPr>
        <p:pic>
          <p:nvPicPr>
            <p:cNvPr id="37" name="図 36">
              <a:extLst>
                <a:ext uri="{FF2B5EF4-FFF2-40B4-BE49-F238E27FC236}">
                  <a16:creationId xmlns:a16="http://schemas.microsoft.com/office/drawing/2014/main" id="{B0984C6B-C47E-460F-AB60-CE4F7F261745}"/>
                </a:ext>
              </a:extLst>
            </p:cNvPr>
            <p:cNvPicPr>
              <a:picLocks noChangeAspect="1"/>
            </p:cNvPicPr>
            <p:nvPr/>
          </p:nvPicPr>
          <p:blipFill rotWithShape="1">
            <a:blip r:embed="rId7"/>
            <a:srcRect l="3328" t="3974" r="2623" b="5306"/>
            <a:stretch/>
          </p:blipFill>
          <p:spPr>
            <a:xfrm>
              <a:off x="-759497" y="314114"/>
              <a:ext cx="8259918" cy="6221580"/>
            </a:xfrm>
            <a:prstGeom prst="roundRect">
              <a:avLst>
                <a:gd name="adj" fmla="val 14244"/>
              </a:avLst>
            </a:prstGeom>
            <a:ln w="19050">
              <a:solidFill>
                <a:srgbClr val="0F4C9E"/>
              </a:solidFill>
            </a:ln>
          </p:spPr>
        </p:pic>
        <p:sp>
          <p:nvSpPr>
            <p:cNvPr id="38" name="正方形/長方形 37">
              <a:extLst>
                <a:ext uri="{FF2B5EF4-FFF2-40B4-BE49-F238E27FC236}">
                  <a16:creationId xmlns:a16="http://schemas.microsoft.com/office/drawing/2014/main" id="{5A35AC3D-D799-4771-BAC1-C682F5482B1A}"/>
                </a:ext>
              </a:extLst>
            </p:cNvPr>
            <p:cNvSpPr/>
            <p:nvPr/>
          </p:nvSpPr>
          <p:spPr>
            <a:xfrm>
              <a:off x="-227210" y="5500323"/>
              <a:ext cx="2377439" cy="644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726982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
            <a:extLst>
              <a:ext uri="{FF2B5EF4-FFF2-40B4-BE49-F238E27FC236}">
                <a16:creationId xmlns:a16="http://schemas.microsoft.com/office/drawing/2014/main" id="{00861A2F-069E-57B6-D43D-0DA2E899E93B}"/>
              </a:ext>
            </a:extLst>
          </p:cNvPr>
          <p:cNvSpPr/>
          <p:nvPr/>
        </p:nvSpPr>
        <p:spPr>
          <a:xfrm>
            <a:off x="502920" y="868680"/>
            <a:ext cx="8138160" cy="32004"/>
          </a:xfrm>
          <a:prstGeom prst="rect">
            <a:avLst/>
          </a:prstGeom>
          <a:solidFill>
            <a:srgbClr val="42B7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9" name="図 28">
            <a:extLst>
              <a:ext uri="{FF2B5EF4-FFF2-40B4-BE49-F238E27FC236}">
                <a16:creationId xmlns:a16="http://schemas.microsoft.com/office/drawing/2014/main" id="{82C72D09-6526-C6AF-45D8-4551AA8B2381}"/>
              </a:ext>
            </a:extLst>
          </p:cNvPr>
          <p:cNvPicPr>
            <a:picLocks noChangeAspect="1"/>
          </p:cNvPicPr>
          <p:nvPr/>
        </p:nvPicPr>
        <p:blipFill>
          <a:blip r:embed="rId2"/>
          <a:stretch>
            <a:fillRect/>
          </a:stretch>
        </p:blipFill>
        <p:spPr>
          <a:xfrm>
            <a:off x="502920" y="309653"/>
            <a:ext cx="3200677" cy="434378"/>
          </a:xfrm>
          <a:prstGeom prst="rect">
            <a:avLst/>
          </a:prstGeom>
        </p:spPr>
      </p:pic>
      <p:sp>
        <p:nvSpPr>
          <p:cNvPr id="31" name="テキスト ボックス 30">
            <a:extLst>
              <a:ext uri="{FF2B5EF4-FFF2-40B4-BE49-F238E27FC236}">
                <a16:creationId xmlns:a16="http://schemas.microsoft.com/office/drawing/2014/main" id="{9BFA8FD2-DE06-FFC2-CC8D-8A347D1825A4}"/>
              </a:ext>
            </a:extLst>
          </p:cNvPr>
          <p:cNvSpPr txBox="1"/>
          <p:nvPr/>
        </p:nvSpPr>
        <p:spPr>
          <a:xfrm>
            <a:off x="3813048" y="486506"/>
            <a:ext cx="2507418" cy="338554"/>
          </a:xfrm>
          <a:prstGeom prst="rect">
            <a:avLst/>
          </a:prstGeom>
          <a:noFill/>
        </p:spPr>
        <p:txBody>
          <a:bodyPr wrap="none" rtlCol="0">
            <a:spAutoFit/>
          </a:bodyPr>
          <a:lstStyle/>
          <a:p>
            <a:r>
              <a:rPr lang="ja-JP" altLang="en-US" sz="1600" b="1" dirty="0"/>
              <a:t>適切にご使用いただくために</a:t>
            </a:r>
          </a:p>
        </p:txBody>
      </p:sp>
      <p:pic>
        <p:nvPicPr>
          <p:cNvPr id="35" name="図 34">
            <a:extLst>
              <a:ext uri="{FF2B5EF4-FFF2-40B4-BE49-F238E27FC236}">
                <a16:creationId xmlns:a16="http://schemas.microsoft.com/office/drawing/2014/main" id="{BB97C61F-1F19-2372-F0FA-D82461659C36}"/>
              </a:ext>
            </a:extLst>
          </p:cNvPr>
          <p:cNvPicPr>
            <a:picLocks noChangeAspect="1"/>
          </p:cNvPicPr>
          <p:nvPr/>
        </p:nvPicPr>
        <p:blipFill>
          <a:blip r:embed="rId3"/>
          <a:stretch>
            <a:fillRect/>
          </a:stretch>
        </p:blipFill>
        <p:spPr>
          <a:xfrm>
            <a:off x="305212" y="1194319"/>
            <a:ext cx="8113594" cy="646837"/>
          </a:xfrm>
          <a:prstGeom prst="rect">
            <a:avLst/>
          </a:prstGeom>
        </p:spPr>
      </p:pic>
      <p:sp>
        <p:nvSpPr>
          <p:cNvPr id="37" name="テキスト ボックス 36">
            <a:extLst>
              <a:ext uri="{FF2B5EF4-FFF2-40B4-BE49-F238E27FC236}">
                <a16:creationId xmlns:a16="http://schemas.microsoft.com/office/drawing/2014/main" id="{FDCC7C5E-A935-7C46-8205-A3E359BD0F84}"/>
              </a:ext>
            </a:extLst>
          </p:cNvPr>
          <p:cNvSpPr txBox="1"/>
          <p:nvPr/>
        </p:nvSpPr>
        <p:spPr>
          <a:xfrm>
            <a:off x="502920" y="1989620"/>
            <a:ext cx="6028966" cy="1754326"/>
          </a:xfrm>
          <a:prstGeom prst="rect">
            <a:avLst/>
          </a:prstGeom>
          <a:noFill/>
        </p:spPr>
        <p:txBody>
          <a:bodyPr wrap="square">
            <a:spAutoFit/>
          </a:bodyPr>
          <a:lstStyle/>
          <a:p>
            <a:pPr marL="285750" indent="-285750">
              <a:buFont typeface="Arial" panose="020B0604020202020204" pitchFamily="34" charset="0"/>
              <a:buChar char="•"/>
            </a:pPr>
            <a:r>
              <a:rPr lang="ja-JP" altLang="en-US" dirty="0"/>
              <a:t>矯正具が外れないよう、必要に応じて医療用テープ等で保護してください。また、装着している矯正具の取り扱いに注意して生活してください。</a:t>
            </a:r>
            <a:endParaRPr lang="en-US" altLang="ja-JP" dirty="0"/>
          </a:p>
          <a:p>
            <a:pPr marL="285750" indent="-285750">
              <a:buFont typeface="Arial" panose="020B0604020202020204" pitchFamily="34" charset="0"/>
              <a:buChar char="•"/>
            </a:pPr>
            <a:endParaRPr lang="ja-JP" altLang="en-US" dirty="0"/>
          </a:p>
          <a:p>
            <a:pPr marL="285750" indent="-285750">
              <a:buFont typeface="Arial" panose="020B0604020202020204" pitchFamily="34" charset="0"/>
              <a:buChar char="•"/>
            </a:pPr>
            <a:r>
              <a:rPr lang="ja-JP" altLang="en-US" dirty="0"/>
              <a:t>医師等に指示された期間は治療継続のために矯正具を装着し続けてください。</a:t>
            </a:r>
          </a:p>
        </p:txBody>
      </p:sp>
      <p:pic>
        <p:nvPicPr>
          <p:cNvPr id="39" name="図 38">
            <a:extLst>
              <a:ext uri="{FF2B5EF4-FFF2-40B4-BE49-F238E27FC236}">
                <a16:creationId xmlns:a16="http://schemas.microsoft.com/office/drawing/2014/main" id="{57024E23-B1B9-C78B-B2DF-81DD672CDB2E}"/>
              </a:ext>
            </a:extLst>
          </p:cNvPr>
          <p:cNvPicPr>
            <a:picLocks noChangeAspect="1"/>
          </p:cNvPicPr>
          <p:nvPr/>
        </p:nvPicPr>
        <p:blipFill>
          <a:blip r:embed="rId4"/>
          <a:stretch>
            <a:fillRect/>
          </a:stretch>
        </p:blipFill>
        <p:spPr>
          <a:xfrm>
            <a:off x="6531886" y="1989620"/>
            <a:ext cx="1886920" cy="1801151"/>
          </a:xfrm>
          <a:prstGeom prst="rect">
            <a:avLst/>
          </a:prstGeom>
        </p:spPr>
      </p:pic>
      <p:sp>
        <p:nvSpPr>
          <p:cNvPr id="41" name="テキスト ボックス 40">
            <a:extLst>
              <a:ext uri="{FF2B5EF4-FFF2-40B4-BE49-F238E27FC236}">
                <a16:creationId xmlns:a16="http://schemas.microsoft.com/office/drawing/2014/main" id="{AA57DA5F-334A-09C7-BBE6-547AB3D33D11}"/>
              </a:ext>
            </a:extLst>
          </p:cNvPr>
          <p:cNvSpPr txBox="1"/>
          <p:nvPr/>
        </p:nvSpPr>
        <p:spPr>
          <a:xfrm>
            <a:off x="533190" y="4337478"/>
            <a:ext cx="7714323" cy="369332"/>
          </a:xfrm>
          <a:prstGeom prst="rect">
            <a:avLst/>
          </a:prstGeom>
          <a:noFill/>
          <a:ln>
            <a:solidFill>
              <a:srgbClr val="FF0000"/>
            </a:solidFill>
          </a:ln>
        </p:spPr>
        <p:txBody>
          <a:bodyPr wrap="square">
            <a:spAutoFit/>
          </a:bodyPr>
          <a:lstStyle/>
          <a:p>
            <a:pPr algn="ctr"/>
            <a:r>
              <a:rPr lang="ja-JP" altLang="en-US" b="1" dirty="0">
                <a:solidFill>
                  <a:srgbClr val="FF0000"/>
                </a:solidFill>
              </a:rPr>
              <a:t>下記の場合には、医療機関を受診し、医師へご相談ください</a:t>
            </a:r>
          </a:p>
        </p:txBody>
      </p:sp>
      <p:sp>
        <p:nvSpPr>
          <p:cNvPr id="43" name="テキスト ボックス 42">
            <a:extLst>
              <a:ext uri="{FF2B5EF4-FFF2-40B4-BE49-F238E27FC236}">
                <a16:creationId xmlns:a16="http://schemas.microsoft.com/office/drawing/2014/main" id="{00541F46-3C1E-F718-D8B0-B2ECCECD8B33}"/>
              </a:ext>
            </a:extLst>
          </p:cNvPr>
          <p:cNvSpPr txBox="1"/>
          <p:nvPr/>
        </p:nvSpPr>
        <p:spPr>
          <a:xfrm>
            <a:off x="502919" y="4815933"/>
            <a:ext cx="8377786" cy="1477328"/>
          </a:xfrm>
          <a:prstGeom prst="rect">
            <a:avLst/>
          </a:prstGeom>
          <a:noFill/>
        </p:spPr>
        <p:txBody>
          <a:bodyPr wrap="square">
            <a:spAutoFit/>
          </a:bodyPr>
          <a:lstStyle/>
          <a:p>
            <a:pPr marL="342900" indent="-342900">
              <a:buFont typeface="Arial" panose="020B0604020202020204" pitchFamily="34" charset="0"/>
              <a:buChar char="•"/>
            </a:pPr>
            <a:r>
              <a:rPr lang="ja-JP" altLang="en-US" dirty="0"/>
              <a:t>痛み、刺激や違和感、肌のかぶれ、爪の割れなどの異常が生じた場合。</a:t>
            </a:r>
          </a:p>
          <a:p>
            <a:pPr marL="342900" indent="-342900">
              <a:buFont typeface="Arial" panose="020B0604020202020204" pitchFamily="34" charset="0"/>
              <a:buChar char="•"/>
            </a:pPr>
            <a:r>
              <a:rPr lang="ja-JP" altLang="en-US" dirty="0"/>
              <a:t>本剤を洗い流すまでに患部が濡れた場合。</a:t>
            </a:r>
            <a:br>
              <a:rPr lang="en-US" altLang="ja-JP" dirty="0"/>
            </a:br>
            <a:r>
              <a:rPr lang="ja-JP" altLang="en-US" dirty="0"/>
              <a:t>▶すぐに保護テープを剥がして本剤を洗い流し、医師に相談してください。</a:t>
            </a:r>
          </a:p>
          <a:p>
            <a:pPr marL="342900" indent="-342900">
              <a:buFont typeface="Arial" panose="020B0604020202020204" pitchFamily="34" charset="0"/>
              <a:buChar char="•"/>
            </a:pPr>
            <a:r>
              <a:rPr lang="ja-JP" altLang="en-US" dirty="0"/>
              <a:t>矯正具が外れたり、変形または破損した場合。</a:t>
            </a:r>
            <a:br>
              <a:rPr lang="en-US" altLang="ja-JP" dirty="0"/>
            </a:br>
            <a:r>
              <a:rPr lang="ja-JP" altLang="en-US" dirty="0"/>
              <a:t>▶廃棄せず、可能な限り現物を持参のうえ、治療を受けた医療機関を受診してください。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2920" y="868680"/>
            <a:ext cx="8138160" cy="32004"/>
          </a:xfrm>
          <a:prstGeom prst="rect">
            <a:avLst/>
          </a:prstGeom>
          <a:solidFill>
            <a:srgbClr val="42B7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7" name="図 26">
            <a:extLst>
              <a:ext uri="{FF2B5EF4-FFF2-40B4-BE49-F238E27FC236}">
                <a16:creationId xmlns:a16="http://schemas.microsoft.com/office/drawing/2014/main" id="{97E4C762-E157-5766-3066-1B91CF40A97A}"/>
              </a:ext>
            </a:extLst>
          </p:cNvPr>
          <p:cNvPicPr>
            <a:picLocks noChangeAspect="1"/>
          </p:cNvPicPr>
          <p:nvPr/>
        </p:nvPicPr>
        <p:blipFill>
          <a:blip r:embed="rId2"/>
          <a:srcRect b="27371"/>
          <a:stretch>
            <a:fillRect/>
          </a:stretch>
        </p:blipFill>
        <p:spPr>
          <a:xfrm>
            <a:off x="554483" y="271435"/>
            <a:ext cx="2920237" cy="526914"/>
          </a:xfrm>
          <a:prstGeom prst="rect">
            <a:avLst/>
          </a:prstGeom>
        </p:spPr>
      </p:pic>
      <p:sp>
        <p:nvSpPr>
          <p:cNvPr id="29" name="テキスト ボックス 28">
            <a:extLst>
              <a:ext uri="{FF2B5EF4-FFF2-40B4-BE49-F238E27FC236}">
                <a16:creationId xmlns:a16="http://schemas.microsoft.com/office/drawing/2014/main" id="{746FBB31-D261-8C44-FD24-AA0FE6F4AA26}"/>
              </a:ext>
            </a:extLst>
          </p:cNvPr>
          <p:cNvSpPr txBox="1"/>
          <p:nvPr/>
        </p:nvSpPr>
        <p:spPr>
          <a:xfrm>
            <a:off x="3474720" y="525481"/>
            <a:ext cx="2100255" cy="338554"/>
          </a:xfrm>
          <a:prstGeom prst="rect">
            <a:avLst/>
          </a:prstGeom>
          <a:noFill/>
        </p:spPr>
        <p:txBody>
          <a:bodyPr wrap="none" rtlCol="0">
            <a:spAutoFit/>
          </a:bodyPr>
          <a:lstStyle/>
          <a:p>
            <a:r>
              <a:rPr kumimoji="1" lang="ja-JP" altLang="en-US" sz="1600" b="1" dirty="0"/>
              <a:t>の使用をご検討の方へ</a:t>
            </a:r>
          </a:p>
        </p:txBody>
      </p:sp>
      <p:sp>
        <p:nvSpPr>
          <p:cNvPr id="31" name="テキスト ボックス 30">
            <a:extLst>
              <a:ext uri="{FF2B5EF4-FFF2-40B4-BE49-F238E27FC236}">
                <a16:creationId xmlns:a16="http://schemas.microsoft.com/office/drawing/2014/main" id="{4B70DEAB-A5F0-0137-90B2-6113FB706B9E}"/>
              </a:ext>
            </a:extLst>
          </p:cNvPr>
          <p:cNvSpPr txBox="1"/>
          <p:nvPr/>
        </p:nvSpPr>
        <p:spPr>
          <a:xfrm>
            <a:off x="342405" y="1017343"/>
            <a:ext cx="8459189" cy="954107"/>
          </a:xfrm>
          <a:prstGeom prst="rect">
            <a:avLst/>
          </a:prstGeom>
          <a:noFill/>
        </p:spPr>
        <p:txBody>
          <a:bodyPr wrap="square">
            <a:spAutoFit/>
          </a:bodyPr>
          <a:lstStyle/>
          <a:p>
            <a:pPr algn="ctr"/>
            <a:r>
              <a:rPr lang="ja-JP" altLang="en-US" sz="2000" b="1" dirty="0">
                <a:solidFill>
                  <a:srgbClr val="0F4C9E"/>
                </a:solidFill>
              </a:rPr>
              <a:t>ネイルアクト</a:t>
            </a:r>
            <a:r>
              <a:rPr lang="ja-JP" altLang="en-US" sz="2000" b="1" baseline="30000" dirty="0">
                <a:solidFill>
                  <a:srgbClr val="0F4C9E"/>
                </a:solidFill>
              </a:rPr>
              <a:t>🄬</a:t>
            </a:r>
            <a:r>
              <a:rPr lang="ja-JP" altLang="en-US" sz="2000" b="1" dirty="0">
                <a:solidFill>
                  <a:srgbClr val="0F4C9E"/>
                </a:solidFill>
              </a:rPr>
              <a:t>は、巻き爪を矯正するセルフ装着タイプの医療機器です。</a:t>
            </a:r>
            <a:endParaRPr lang="en-US" altLang="ja-JP" sz="2000" b="1" dirty="0">
              <a:solidFill>
                <a:srgbClr val="0F4C9E"/>
              </a:solidFill>
            </a:endParaRPr>
          </a:p>
          <a:p>
            <a:pPr algn="ctr"/>
            <a:r>
              <a:rPr lang="ja-JP" altLang="en-US" dirty="0"/>
              <a:t>軽度の巻き爪は、ネイルアクト</a:t>
            </a:r>
            <a:r>
              <a:rPr lang="ja-JP" altLang="en-US" baseline="30000" dirty="0"/>
              <a:t>🄬</a:t>
            </a:r>
            <a:r>
              <a:rPr lang="ja-JP" altLang="en-US" dirty="0"/>
              <a:t>と生活習慣の見直しによって、</a:t>
            </a:r>
            <a:endParaRPr lang="en-US" altLang="ja-JP" dirty="0"/>
          </a:p>
          <a:p>
            <a:pPr algn="ctr"/>
            <a:r>
              <a:rPr lang="ja-JP" altLang="en-US" dirty="0"/>
              <a:t>自宅でも治療・予防できることがあります。</a:t>
            </a:r>
          </a:p>
        </p:txBody>
      </p:sp>
      <p:pic>
        <p:nvPicPr>
          <p:cNvPr id="33" name="図 32">
            <a:extLst>
              <a:ext uri="{FF2B5EF4-FFF2-40B4-BE49-F238E27FC236}">
                <a16:creationId xmlns:a16="http://schemas.microsoft.com/office/drawing/2014/main" id="{4736EEF1-56F2-693D-A4D0-37B3B68B1F98}"/>
              </a:ext>
            </a:extLst>
          </p:cNvPr>
          <p:cNvPicPr>
            <a:picLocks noChangeAspect="1"/>
          </p:cNvPicPr>
          <p:nvPr/>
        </p:nvPicPr>
        <p:blipFill>
          <a:blip r:embed="rId3"/>
          <a:stretch>
            <a:fillRect/>
          </a:stretch>
        </p:blipFill>
        <p:spPr>
          <a:xfrm>
            <a:off x="746631" y="2306183"/>
            <a:ext cx="2987299" cy="1729890"/>
          </a:xfrm>
          <a:prstGeom prst="rect">
            <a:avLst/>
          </a:prstGeom>
        </p:spPr>
      </p:pic>
      <p:pic>
        <p:nvPicPr>
          <p:cNvPr id="35" name="図 34">
            <a:extLst>
              <a:ext uri="{FF2B5EF4-FFF2-40B4-BE49-F238E27FC236}">
                <a16:creationId xmlns:a16="http://schemas.microsoft.com/office/drawing/2014/main" id="{0B446FFB-B2EB-C358-0B20-51BCD89D7CDC}"/>
              </a:ext>
            </a:extLst>
          </p:cNvPr>
          <p:cNvPicPr>
            <a:picLocks noChangeAspect="1"/>
          </p:cNvPicPr>
          <p:nvPr/>
        </p:nvPicPr>
        <p:blipFill>
          <a:blip r:embed="rId4"/>
          <a:stretch>
            <a:fillRect/>
          </a:stretch>
        </p:blipFill>
        <p:spPr>
          <a:xfrm>
            <a:off x="7287036" y="4986377"/>
            <a:ext cx="1704523" cy="1417445"/>
          </a:xfrm>
          <a:prstGeom prst="rect">
            <a:avLst/>
          </a:prstGeom>
        </p:spPr>
      </p:pic>
      <p:sp>
        <p:nvSpPr>
          <p:cNvPr id="37" name="テキスト ボックス 36">
            <a:extLst>
              <a:ext uri="{FF2B5EF4-FFF2-40B4-BE49-F238E27FC236}">
                <a16:creationId xmlns:a16="http://schemas.microsoft.com/office/drawing/2014/main" id="{61FB9F4D-D7DB-88B7-BAD5-5D602D24592F}"/>
              </a:ext>
            </a:extLst>
          </p:cNvPr>
          <p:cNvSpPr txBox="1"/>
          <p:nvPr/>
        </p:nvSpPr>
        <p:spPr>
          <a:xfrm>
            <a:off x="554483" y="4007123"/>
            <a:ext cx="3422940" cy="646331"/>
          </a:xfrm>
          <a:prstGeom prst="rect">
            <a:avLst/>
          </a:prstGeom>
          <a:noFill/>
        </p:spPr>
        <p:txBody>
          <a:bodyPr wrap="square">
            <a:spAutoFit/>
          </a:bodyPr>
          <a:lstStyle/>
          <a:p>
            <a:r>
              <a:rPr lang="ja-JP" altLang="en-US" dirty="0"/>
              <a:t>装着を続けることで、ばねが爪を持ち上げて徐々に巻き爪を矯正します。</a:t>
            </a:r>
          </a:p>
        </p:txBody>
      </p:sp>
      <p:sp>
        <p:nvSpPr>
          <p:cNvPr id="39" name="テキスト ボックス 38">
            <a:extLst>
              <a:ext uri="{FF2B5EF4-FFF2-40B4-BE49-F238E27FC236}">
                <a16:creationId xmlns:a16="http://schemas.microsoft.com/office/drawing/2014/main" id="{8B6BB864-1357-3AE5-245A-BD8D37C6C48B}"/>
              </a:ext>
            </a:extLst>
          </p:cNvPr>
          <p:cNvSpPr txBox="1"/>
          <p:nvPr/>
        </p:nvSpPr>
        <p:spPr>
          <a:xfrm>
            <a:off x="4153563" y="1936851"/>
            <a:ext cx="4481456" cy="369332"/>
          </a:xfrm>
          <a:prstGeom prst="rect">
            <a:avLst/>
          </a:prstGeom>
          <a:noFill/>
        </p:spPr>
        <p:txBody>
          <a:bodyPr wrap="square">
            <a:spAutoFit/>
          </a:bodyPr>
          <a:lstStyle/>
          <a:p>
            <a:pPr algn="ctr"/>
            <a:r>
              <a:rPr lang="ja-JP" altLang="en-US" dirty="0">
                <a:solidFill>
                  <a:srgbClr val="0F4C9E"/>
                </a:solidFill>
              </a:rPr>
              <a:t>選べる</a:t>
            </a:r>
            <a:r>
              <a:rPr lang="en-US" altLang="ja-JP" dirty="0">
                <a:solidFill>
                  <a:srgbClr val="0F4C9E"/>
                </a:solidFill>
              </a:rPr>
              <a:t>3</a:t>
            </a:r>
            <a:r>
              <a:rPr lang="ja-JP" altLang="en-US" dirty="0">
                <a:solidFill>
                  <a:srgbClr val="0F4C9E"/>
                </a:solidFill>
              </a:rPr>
              <a:t>サイズ</a:t>
            </a:r>
          </a:p>
        </p:txBody>
      </p:sp>
      <p:pic>
        <p:nvPicPr>
          <p:cNvPr id="41" name="図 40">
            <a:extLst>
              <a:ext uri="{FF2B5EF4-FFF2-40B4-BE49-F238E27FC236}">
                <a16:creationId xmlns:a16="http://schemas.microsoft.com/office/drawing/2014/main" id="{652AEC48-7A76-69B2-F83C-1D8FD7697AEB}"/>
              </a:ext>
            </a:extLst>
          </p:cNvPr>
          <p:cNvPicPr>
            <a:picLocks noChangeAspect="1"/>
          </p:cNvPicPr>
          <p:nvPr/>
        </p:nvPicPr>
        <p:blipFill>
          <a:blip r:embed="rId5"/>
          <a:stretch>
            <a:fillRect/>
          </a:stretch>
        </p:blipFill>
        <p:spPr>
          <a:xfrm>
            <a:off x="4153563" y="2291354"/>
            <a:ext cx="4514248" cy="1759548"/>
          </a:xfrm>
          <a:prstGeom prst="rect">
            <a:avLst/>
          </a:prstGeom>
        </p:spPr>
      </p:pic>
      <p:sp>
        <p:nvSpPr>
          <p:cNvPr id="43" name="テキスト ボックス 42">
            <a:extLst>
              <a:ext uri="{FF2B5EF4-FFF2-40B4-BE49-F238E27FC236}">
                <a16:creationId xmlns:a16="http://schemas.microsoft.com/office/drawing/2014/main" id="{54E68A18-6CAE-7571-27F7-CB99033438C4}"/>
              </a:ext>
            </a:extLst>
          </p:cNvPr>
          <p:cNvSpPr txBox="1"/>
          <p:nvPr/>
        </p:nvSpPr>
        <p:spPr>
          <a:xfrm rot="20773121">
            <a:off x="5633681" y="5227011"/>
            <a:ext cx="2078567" cy="830997"/>
          </a:xfrm>
          <a:prstGeom prst="rect">
            <a:avLst/>
          </a:prstGeom>
          <a:noFill/>
        </p:spPr>
        <p:txBody>
          <a:bodyPr wrap="square">
            <a:spAutoFit/>
          </a:bodyPr>
          <a:lstStyle/>
          <a:p>
            <a:pPr algn="ctr"/>
            <a:r>
              <a:rPr lang="ja-JP" altLang="en-US" sz="1600" b="1" dirty="0">
                <a:solidFill>
                  <a:srgbClr val="C30676"/>
                </a:solidFill>
              </a:rPr>
              <a:t>こんな感じで、</a:t>
            </a:r>
          </a:p>
          <a:p>
            <a:pPr algn="ctr"/>
            <a:r>
              <a:rPr lang="ja-JP" altLang="en-US" sz="1600" b="1" dirty="0">
                <a:solidFill>
                  <a:srgbClr val="C30676"/>
                </a:solidFill>
              </a:rPr>
              <a:t>ばねが巻き爪を</a:t>
            </a:r>
          </a:p>
          <a:p>
            <a:pPr algn="ctr"/>
            <a:r>
              <a:rPr lang="ja-JP" altLang="en-US" sz="1600" b="1" dirty="0">
                <a:solidFill>
                  <a:srgbClr val="C30676"/>
                </a:solidFill>
              </a:rPr>
              <a:t>持ち上げます！</a:t>
            </a:r>
          </a:p>
        </p:txBody>
      </p:sp>
      <p:sp>
        <p:nvSpPr>
          <p:cNvPr id="45" name="テキスト ボックス 44">
            <a:extLst>
              <a:ext uri="{FF2B5EF4-FFF2-40B4-BE49-F238E27FC236}">
                <a16:creationId xmlns:a16="http://schemas.microsoft.com/office/drawing/2014/main" id="{13821F26-F16B-1E40-4873-F752903DEDAA}"/>
              </a:ext>
            </a:extLst>
          </p:cNvPr>
          <p:cNvSpPr txBox="1"/>
          <p:nvPr/>
        </p:nvSpPr>
        <p:spPr>
          <a:xfrm>
            <a:off x="481203" y="5260090"/>
            <a:ext cx="6364264" cy="923330"/>
          </a:xfrm>
          <a:prstGeom prst="rect">
            <a:avLst/>
          </a:prstGeom>
          <a:noFill/>
        </p:spPr>
        <p:txBody>
          <a:bodyPr wrap="square">
            <a:spAutoFit/>
          </a:bodyPr>
          <a:lstStyle/>
          <a:p>
            <a:pPr marL="285750" indent="-285750">
              <a:buFont typeface="Arial" panose="020B0604020202020204" pitchFamily="34" charset="0"/>
              <a:buChar char="•"/>
            </a:pPr>
            <a:r>
              <a:rPr lang="ja-JP" altLang="en-US" dirty="0"/>
              <a:t>歩くと爪に違和感がある。</a:t>
            </a:r>
          </a:p>
          <a:p>
            <a:pPr marL="285750" indent="-285750">
              <a:buFont typeface="Arial" panose="020B0604020202020204" pitchFamily="34" charset="0"/>
              <a:buChar char="•"/>
            </a:pPr>
            <a:r>
              <a:rPr lang="ja-JP" altLang="en-US" dirty="0"/>
              <a:t>巻いた爪を、このまま放っておいてよいか不安。</a:t>
            </a:r>
          </a:p>
          <a:p>
            <a:pPr marL="285750" indent="-285750">
              <a:buFont typeface="Arial" panose="020B0604020202020204" pitchFamily="34" charset="0"/>
              <a:buChar char="•"/>
            </a:pPr>
            <a:r>
              <a:rPr lang="ja-JP" altLang="en-US" dirty="0"/>
              <a:t>ひどい巻き爪ではないので、まずは自分でケアしたい。</a:t>
            </a:r>
          </a:p>
        </p:txBody>
      </p:sp>
      <p:sp>
        <p:nvSpPr>
          <p:cNvPr id="48" name="テキスト ボックス 47">
            <a:extLst>
              <a:ext uri="{FF2B5EF4-FFF2-40B4-BE49-F238E27FC236}">
                <a16:creationId xmlns:a16="http://schemas.microsoft.com/office/drawing/2014/main" id="{608E3795-C416-BF48-ECD0-A56C86385DCD}"/>
              </a:ext>
            </a:extLst>
          </p:cNvPr>
          <p:cNvSpPr txBox="1"/>
          <p:nvPr/>
        </p:nvSpPr>
        <p:spPr>
          <a:xfrm>
            <a:off x="1482574" y="1936851"/>
            <a:ext cx="1721946" cy="369332"/>
          </a:xfrm>
          <a:prstGeom prst="rect">
            <a:avLst/>
          </a:prstGeom>
          <a:noFill/>
        </p:spPr>
        <p:txBody>
          <a:bodyPr wrap="none" rtlCol="0">
            <a:spAutoFit/>
          </a:bodyPr>
          <a:lstStyle/>
          <a:p>
            <a:r>
              <a:rPr kumimoji="1" lang="ja-JP" altLang="en-US" dirty="0">
                <a:solidFill>
                  <a:srgbClr val="0F4C9E"/>
                </a:solidFill>
              </a:rPr>
              <a:t>ばねの力で矯正</a:t>
            </a:r>
          </a:p>
        </p:txBody>
      </p:sp>
      <p:sp>
        <p:nvSpPr>
          <p:cNvPr id="50" name="テキスト ボックス 49">
            <a:extLst>
              <a:ext uri="{FF2B5EF4-FFF2-40B4-BE49-F238E27FC236}">
                <a16:creationId xmlns:a16="http://schemas.microsoft.com/office/drawing/2014/main" id="{8C0973C0-94DD-8022-7253-BA16315611D5}"/>
              </a:ext>
            </a:extLst>
          </p:cNvPr>
          <p:cNvSpPr txBox="1"/>
          <p:nvPr/>
        </p:nvSpPr>
        <p:spPr>
          <a:xfrm>
            <a:off x="4153563" y="4032089"/>
            <a:ext cx="4664674" cy="584775"/>
          </a:xfrm>
          <a:prstGeom prst="rect">
            <a:avLst/>
          </a:prstGeom>
          <a:noFill/>
        </p:spPr>
        <p:txBody>
          <a:bodyPr wrap="square">
            <a:spAutoFit/>
          </a:bodyPr>
          <a:lstStyle/>
          <a:p>
            <a:pPr algn="ctr"/>
            <a:r>
              <a:rPr lang="ja-JP" altLang="en-US" dirty="0"/>
              <a:t>あなたの爪幅に合ったサイズを選択できます。</a:t>
            </a:r>
          </a:p>
          <a:p>
            <a:pPr algn="ctr"/>
            <a:r>
              <a:rPr lang="ja-JP" altLang="en-US" sz="1400" dirty="0"/>
              <a:t>＊爪が小さすぎたり大きすぎる場合は装着いただけません</a:t>
            </a:r>
          </a:p>
        </p:txBody>
      </p:sp>
      <p:sp>
        <p:nvSpPr>
          <p:cNvPr id="52" name="テキスト ボックス 51">
            <a:extLst>
              <a:ext uri="{FF2B5EF4-FFF2-40B4-BE49-F238E27FC236}">
                <a16:creationId xmlns:a16="http://schemas.microsoft.com/office/drawing/2014/main" id="{754E6ED4-4EFF-D96D-004F-8C2ACDAC1AD5}"/>
              </a:ext>
            </a:extLst>
          </p:cNvPr>
          <p:cNvSpPr txBox="1"/>
          <p:nvPr/>
        </p:nvSpPr>
        <p:spPr>
          <a:xfrm>
            <a:off x="432649" y="4868158"/>
            <a:ext cx="2680063" cy="377103"/>
          </a:xfrm>
          <a:prstGeom prst="rect">
            <a:avLst/>
          </a:prstGeom>
          <a:noFill/>
        </p:spPr>
        <p:txBody>
          <a:bodyPr wrap="square">
            <a:spAutoFit/>
          </a:bodyPr>
          <a:lstStyle/>
          <a:p>
            <a:r>
              <a:rPr lang="ja-JP" altLang="en-US" dirty="0"/>
              <a:t>▶　</a:t>
            </a:r>
            <a:r>
              <a:rPr lang="ja-JP" altLang="en-US" b="1" dirty="0"/>
              <a:t>こんな方におすすめ</a:t>
            </a:r>
          </a:p>
        </p:txBody>
      </p:sp>
      <p:sp>
        <p:nvSpPr>
          <p:cNvPr id="54" name="テキスト ボックス 53">
            <a:extLst>
              <a:ext uri="{FF2B5EF4-FFF2-40B4-BE49-F238E27FC236}">
                <a16:creationId xmlns:a16="http://schemas.microsoft.com/office/drawing/2014/main" id="{62AC7CFF-670B-B874-054E-96DE2C39FEF1}"/>
              </a:ext>
            </a:extLst>
          </p:cNvPr>
          <p:cNvSpPr txBox="1"/>
          <p:nvPr/>
        </p:nvSpPr>
        <p:spPr>
          <a:xfrm>
            <a:off x="181891" y="6403822"/>
            <a:ext cx="8809668" cy="338554"/>
          </a:xfrm>
          <a:prstGeom prst="rect">
            <a:avLst/>
          </a:prstGeom>
          <a:solidFill>
            <a:schemeClr val="bg1"/>
          </a:solidFill>
          <a:ln>
            <a:solidFill>
              <a:srgbClr val="0070C0"/>
            </a:solidFill>
          </a:ln>
        </p:spPr>
        <p:txBody>
          <a:bodyPr wrap="square">
            <a:spAutoFit/>
          </a:bodyPr>
          <a:lstStyle/>
          <a:p>
            <a:pPr algn="ctr"/>
            <a:r>
              <a:rPr lang="ja-JP" altLang="en-US" sz="1600" dirty="0"/>
              <a:t>重度の巻き爪の方や、ネイルアクト</a:t>
            </a:r>
            <a:r>
              <a:rPr lang="ja-JP" altLang="en-US" sz="1600" baseline="30000" dirty="0"/>
              <a:t>🄬</a:t>
            </a:r>
            <a:r>
              <a:rPr lang="ja-JP" altLang="en-US" sz="1600" dirty="0"/>
              <a:t>をご自分で装着できない方は、医師または看護師へご相談ください。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ounded Rectangle 3">
            <a:extLst>
              <a:ext uri="{FF2B5EF4-FFF2-40B4-BE49-F238E27FC236}">
                <a16:creationId xmlns:a16="http://schemas.microsoft.com/office/drawing/2014/main" id="{4BD94DC7-E309-F85C-2D2F-C9FA7B318602}"/>
              </a:ext>
            </a:extLst>
          </p:cNvPr>
          <p:cNvSpPr/>
          <p:nvPr/>
        </p:nvSpPr>
        <p:spPr>
          <a:xfrm>
            <a:off x="601920" y="5183573"/>
            <a:ext cx="8412352" cy="502921"/>
          </a:xfrm>
          <a:prstGeom prst="roundRect">
            <a:avLst>
              <a:gd name="adj" fmla="val 0"/>
            </a:avLst>
          </a:prstGeom>
          <a:solidFill>
            <a:srgbClr val="FFFFFF"/>
          </a:solidFill>
          <a:ln>
            <a:solidFill>
              <a:srgbClr val="D2DD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図 8">
            <a:extLst>
              <a:ext uri="{FF2B5EF4-FFF2-40B4-BE49-F238E27FC236}">
                <a16:creationId xmlns:a16="http://schemas.microsoft.com/office/drawing/2014/main" id="{278A5B03-E202-741F-F801-29EF2CFE7723}"/>
              </a:ext>
            </a:extLst>
          </p:cNvPr>
          <p:cNvPicPr>
            <a:picLocks noChangeAspect="1"/>
          </p:cNvPicPr>
          <p:nvPr/>
        </p:nvPicPr>
        <p:blipFill>
          <a:blip r:embed="rId2"/>
          <a:srcRect t="1455"/>
          <a:stretch>
            <a:fillRect/>
          </a:stretch>
        </p:blipFill>
        <p:spPr>
          <a:xfrm>
            <a:off x="564006" y="193775"/>
            <a:ext cx="8000873" cy="4066757"/>
          </a:xfrm>
          <a:prstGeom prst="rect">
            <a:avLst/>
          </a:prstGeom>
        </p:spPr>
      </p:pic>
      <p:sp>
        <p:nvSpPr>
          <p:cNvPr id="47" name="Rounded Rectangle 3">
            <a:extLst>
              <a:ext uri="{FF2B5EF4-FFF2-40B4-BE49-F238E27FC236}">
                <a16:creationId xmlns:a16="http://schemas.microsoft.com/office/drawing/2014/main" id="{FBD5CB24-E952-B9C9-59B4-E622D2AB5917}"/>
              </a:ext>
            </a:extLst>
          </p:cNvPr>
          <p:cNvSpPr/>
          <p:nvPr/>
        </p:nvSpPr>
        <p:spPr>
          <a:xfrm>
            <a:off x="563882" y="4374052"/>
            <a:ext cx="8450390" cy="502921"/>
          </a:xfrm>
          <a:prstGeom prst="roundRect">
            <a:avLst>
              <a:gd name="adj" fmla="val 0"/>
            </a:avLst>
          </a:prstGeom>
          <a:solidFill>
            <a:srgbClr val="FFFFFF"/>
          </a:solidFill>
          <a:ln>
            <a:solidFill>
              <a:srgbClr val="D2DD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ounded Rectangle 4">
            <a:extLst>
              <a:ext uri="{FF2B5EF4-FFF2-40B4-BE49-F238E27FC236}">
                <a16:creationId xmlns:a16="http://schemas.microsoft.com/office/drawing/2014/main" id="{47276695-4BA5-AB8B-198A-1304DD3E6856}"/>
              </a:ext>
            </a:extLst>
          </p:cNvPr>
          <p:cNvSpPr/>
          <p:nvPr/>
        </p:nvSpPr>
        <p:spPr>
          <a:xfrm>
            <a:off x="137286" y="4375535"/>
            <a:ext cx="2542032" cy="502920"/>
          </a:xfrm>
          <a:prstGeom prst="roundRect">
            <a:avLst>
              <a:gd name="adj" fmla="val 0"/>
            </a:avLst>
          </a:prstGeom>
          <a:solidFill>
            <a:srgbClr val="00589A"/>
          </a:solidFill>
          <a:ln>
            <a:solidFill>
              <a:srgbClr val="00589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TextBox 5">
            <a:extLst>
              <a:ext uri="{FF2B5EF4-FFF2-40B4-BE49-F238E27FC236}">
                <a16:creationId xmlns:a16="http://schemas.microsoft.com/office/drawing/2014/main" id="{5663C8A1-9AB8-9734-9BC6-EA1C83BD14B0}"/>
              </a:ext>
            </a:extLst>
          </p:cNvPr>
          <p:cNvSpPr txBox="1"/>
          <p:nvPr/>
        </p:nvSpPr>
        <p:spPr>
          <a:xfrm>
            <a:off x="137286" y="4411539"/>
            <a:ext cx="2267712" cy="369332"/>
          </a:xfrm>
          <a:prstGeom prst="rect">
            <a:avLst/>
          </a:prstGeom>
          <a:noFill/>
        </p:spPr>
        <p:txBody>
          <a:bodyPr wrap="square" lIns="45720" rIns="45720">
            <a:spAutoFit/>
          </a:bodyPr>
          <a:lstStyle/>
          <a:p>
            <a:pPr algn="l"/>
            <a:r>
              <a:rPr lang="en-US" altLang="ja-JP" b="1" dirty="0">
                <a:solidFill>
                  <a:srgbClr val="FFFFFF"/>
                </a:solidFill>
                <a:latin typeface="Yu Gothic"/>
              </a:rPr>
              <a:t>Q </a:t>
            </a:r>
            <a:r>
              <a:rPr lang="ja-JP" altLang="en-US" b="1" dirty="0">
                <a:solidFill>
                  <a:srgbClr val="FFFFFF"/>
                </a:solidFill>
                <a:latin typeface="Yu Gothic"/>
              </a:rPr>
              <a:t>つけるとき痛くない？</a:t>
            </a:r>
          </a:p>
        </p:txBody>
      </p:sp>
      <p:sp>
        <p:nvSpPr>
          <p:cNvPr id="53" name="TextBox 6">
            <a:extLst>
              <a:ext uri="{FF2B5EF4-FFF2-40B4-BE49-F238E27FC236}">
                <a16:creationId xmlns:a16="http://schemas.microsoft.com/office/drawing/2014/main" id="{0C00C0C2-12ED-8784-4A86-8768B26E1F1E}"/>
              </a:ext>
            </a:extLst>
          </p:cNvPr>
          <p:cNvSpPr txBox="1"/>
          <p:nvPr/>
        </p:nvSpPr>
        <p:spPr>
          <a:xfrm>
            <a:off x="2679317" y="4374052"/>
            <a:ext cx="6194015" cy="584775"/>
          </a:xfrm>
          <a:prstGeom prst="rect">
            <a:avLst/>
          </a:prstGeom>
          <a:noFill/>
        </p:spPr>
        <p:txBody>
          <a:bodyPr wrap="square" lIns="45720" rIns="45720">
            <a:spAutoFit/>
          </a:bodyPr>
          <a:lstStyle/>
          <a:p>
            <a:pPr algn="l"/>
            <a:r>
              <a:rPr lang="en-US" altLang="ja-JP" sz="1600" b="0" dirty="0">
                <a:latin typeface="Yu Gothic"/>
              </a:rPr>
              <a:t>A</a:t>
            </a:r>
            <a:r>
              <a:rPr lang="ja-JP" altLang="en-US" sz="1600" b="0" dirty="0">
                <a:latin typeface="Yu Gothic"/>
              </a:rPr>
              <a:t>：安全性に配慮した構造ですが、奥に押し込みすぎたり乱暴に装着すると痛むことがあります。痛くならないよう、最初はゆっくり装着しましょう。</a:t>
            </a:r>
          </a:p>
        </p:txBody>
      </p:sp>
      <p:sp>
        <p:nvSpPr>
          <p:cNvPr id="55" name="Rounded Rectangle 4">
            <a:extLst>
              <a:ext uri="{FF2B5EF4-FFF2-40B4-BE49-F238E27FC236}">
                <a16:creationId xmlns:a16="http://schemas.microsoft.com/office/drawing/2014/main" id="{36048728-28D3-C280-B749-CA263FE57327}"/>
              </a:ext>
            </a:extLst>
          </p:cNvPr>
          <p:cNvSpPr/>
          <p:nvPr/>
        </p:nvSpPr>
        <p:spPr>
          <a:xfrm>
            <a:off x="129728" y="5178214"/>
            <a:ext cx="2542032" cy="502920"/>
          </a:xfrm>
          <a:prstGeom prst="roundRect">
            <a:avLst>
              <a:gd name="adj" fmla="val 0"/>
            </a:avLst>
          </a:prstGeom>
          <a:solidFill>
            <a:srgbClr val="00589A"/>
          </a:solidFill>
          <a:ln>
            <a:solidFill>
              <a:srgbClr val="00589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TextBox 5">
            <a:extLst>
              <a:ext uri="{FF2B5EF4-FFF2-40B4-BE49-F238E27FC236}">
                <a16:creationId xmlns:a16="http://schemas.microsoft.com/office/drawing/2014/main" id="{211535ED-10EB-8585-AE34-04C4BFC0DFB8}"/>
              </a:ext>
            </a:extLst>
          </p:cNvPr>
          <p:cNvSpPr txBox="1"/>
          <p:nvPr/>
        </p:nvSpPr>
        <p:spPr>
          <a:xfrm>
            <a:off x="160208" y="5234195"/>
            <a:ext cx="2542032" cy="369332"/>
          </a:xfrm>
          <a:prstGeom prst="rect">
            <a:avLst/>
          </a:prstGeom>
          <a:noFill/>
        </p:spPr>
        <p:txBody>
          <a:bodyPr wrap="square" lIns="45720" rIns="45720">
            <a:spAutoFit/>
          </a:bodyPr>
          <a:lstStyle/>
          <a:p>
            <a:pPr algn="l"/>
            <a:r>
              <a:rPr lang="en-US" altLang="ja-JP" b="1" dirty="0">
                <a:solidFill>
                  <a:srgbClr val="FFFFFF"/>
                </a:solidFill>
                <a:latin typeface="Yu Gothic"/>
              </a:rPr>
              <a:t>Q </a:t>
            </a:r>
            <a:r>
              <a:rPr lang="ja-JP" altLang="en-US" b="1" dirty="0">
                <a:solidFill>
                  <a:srgbClr val="FFFFFF"/>
                </a:solidFill>
                <a:latin typeface="Yu Gothic"/>
              </a:rPr>
              <a:t>装着期間はどれくらい？</a:t>
            </a:r>
          </a:p>
        </p:txBody>
      </p:sp>
      <p:sp>
        <p:nvSpPr>
          <p:cNvPr id="59" name="TextBox 6">
            <a:extLst>
              <a:ext uri="{FF2B5EF4-FFF2-40B4-BE49-F238E27FC236}">
                <a16:creationId xmlns:a16="http://schemas.microsoft.com/office/drawing/2014/main" id="{90F592DB-130C-8EDF-D0EB-CD555FDAAD93}"/>
              </a:ext>
            </a:extLst>
          </p:cNvPr>
          <p:cNvSpPr txBox="1"/>
          <p:nvPr/>
        </p:nvSpPr>
        <p:spPr>
          <a:xfrm>
            <a:off x="2677526" y="5153500"/>
            <a:ext cx="6058701" cy="584775"/>
          </a:xfrm>
          <a:prstGeom prst="rect">
            <a:avLst/>
          </a:prstGeom>
          <a:noFill/>
        </p:spPr>
        <p:txBody>
          <a:bodyPr wrap="square" lIns="45720" rIns="45720">
            <a:spAutoFit/>
          </a:bodyPr>
          <a:lstStyle/>
          <a:p>
            <a:pPr algn="l"/>
            <a:r>
              <a:rPr lang="en-US" altLang="ja-JP" sz="1600" b="0" dirty="0">
                <a:latin typeface="Yu Gothic"/>
              </a:rPr>
              <a:t>A</a:t>
            </a:r>
            <a:r>
              <a:rPr lang="ja-JP" altLang="en-US" sz="1600" b="0" dirty="0">
                <a:latin typeface="Yu Gothic"/>
              </a:rPr>
              <a:t>：まずは</a:t>
            </a:r>
            <a:r>
              <a:rPr lang="en-US" altLang="ja-JP" sz="1600" b="0" dirty="0">
                <a:latin typeface="Yu Gothic"/>
              </a:rPr>
              <a:t>1</a:t>
            </a:r>
            <a:r>
              <a:rPr lang="ja-JP" altLang="en-US" sz="1600" b="0" dirty="0">
                <a:latin typeface="Yu Gothic"/>
              </a:rPr>
              <a:t>～</a:t>
            </a:r>
            <a:r>
              <a:rPr lang="en-US" altLang="ja-JP" sz="1600" b="0" dirty="0">
                <a:latin typeface="Yu Gothic"/>
              </a:rPr>
              <a:t>2</a:t>
            </a:r>
            <a:r>
              <a:rPr lang="ja-JP" altLang="en-US" sz="1600" b="0" dirty="0">
                <a:latin typeface="Yu Gothic"/>
              </a:rPr>
              <a:t>カ月間装着してみてください。それでも効果が感じられない場合は、本品の使用を中止し、医療機関に相談してください。</a:t>
            </a:r>
          </a:p>
        </p:txBody>
      </p:sp>
      <p:sp>
        <p:nvSpPr>
          <p:cNvPr id="63" name="Rounded Rectangle 3">
            <a:extLst>
              <a:ext uri="{FF2B5EF4-FFF2-40B4-BE49-F238E27FC236}">
                <a16:creationId xmlns:a16="http://schemas.microsoft.com/office/drawing/2014/main" id="{3F48AC14-54EC-8475-174B-3A73BAA42DF2}"/>
              </a:ext>
            </a:extLst>
          </p:cNvPr>
          <p:cNvSpPr/>
          <p:nvPr/>
        </p:nvSpPr>
        <p:spPr>
          <a:xfrm>
            <a:off x="2696474" y="5952861"/>
            <a:ext cx="6312032" cy="825638"/>
          </a:xfrm>
          <a:prstGeom prst="roundRect">
            <a:avLst>
              <a:gd name="adj" fmla="val 0"/>
            </a:avLst>
          </a:prstGeom>
          <a:solidFill>
            <a:srgbClr val="FFFFFF"/>
          </a:solidFill>
          <a:ln>
            <a:solidFill>
              <a:srgbClr val="D2DD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5" name="Rounded Rectangle 4">
            <a:extLst>
              <a:ext uri="{FF2B5EF4-FFF2-40B4-BE49-F238E27FC236}">
                <a16:creationId xmlns:a16="http://schemas.microsoft.com/office/drawing/2014/main" id="{A855C695-33E4-2BDE-8D8F-6D180C299F4C}"/>
              </a:ext>
            </a:extLst>
          </p:cNvPr>
          <p:cNvSpPr/>
          <p:nvPr/>
        </p:nvSpPr>
        <p:spPr>
          <a:xfrm>
            <a:off x="123962" y="5957662"/>
            <a:ext cx="2553564" cy="502920"/>
          </a:xfrm>
          <a:prstGeom prst="roundRect">
            <a:avLst>
              <a:gd name="adj" fmla="val 0"/>
            </a:avLst>
          </a:prstGeom>
          <a:solidFill>
            <a:srgbClr val="00589A"/>
          </a:solidFill>
          <a:ln>
            <a:solidFill>
              <a:srgbClr val="00589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7" name="TextBox 5">
            <a:extLst>
              <a:ext uri="{FF2B5EF4-FFF2-40B4-BE49-F238E27FC236}">
                <a16:creationId xmlns:a16="http://schemas.microsoft.com/office/drawing/2014/main" id="{ED70CC9F-7E22-CFBD-D17E-3BAF0E42C4F6}"/>
              </a:ext>
            </a:extLst>
          </p:cNvPr>
          <p:cNvSpPr txBox="1"/>
          <p:nvPr/>
        </p:nvSpPr>
        <p:spPr>
          <a:xfrm>
            <a:off x="154442" y="6013643"/>
            <a:ext cx="2542032" cy="369332"/>
          </a:xfrm>
          <a:prstGeom prst="rect">
            <a:avLst/>
          </a:prstGeom>
          <a:noFill/>
        </p:spPr>
        <p:txBody>
          <a:bodyPr wrap="square" lIns="45720" rIns="45720">
            <a:spAutoFit/>
          </a:bodyPr>
          <a:lstStyle/>
          <a:p>
            <a:pPr algn="l"/>
            <a:r>
              <a:rPr lang="en-US" altLang="ja-JP" b="1" dirty="0">
                <a:solidFill>
                  <a:srgbClr val="FFFFFF"/>
                </a:solidFill>
                <a:latin typeface="Yu Gothic"/>
              </a:rPr>
              <a:t>Q</a:t>
            </a:r>
            <a:r>
              <a:rPr lang="ja-JP" altLang="en-US" b="1" dirty="0">
                <a:solidFill>
                  <a:srgbClr val="FFFFFF"/>
                </a:solidFill>
                <a:latin typeface="Yu Gothic"/>
              </a:rPr>
              <a:t>どんなときに使うの？</a:t>
            </a:r>
          </a:p>
        </p:txBody>
      </p:sp>
      <p:sp>
        <p:nvSpPr>
          <p:cNvPr id="69" name="TextBox 6">
            <a:extLst>
              <a:ext uri="{FF2B5EF4-FFF2-40B4-BE49-F238E27FC236}">
                <a16:creationId xmlns:a16="http://schemas.microsoft.com/office/drawing/2014/main" id="{6C07D427-301E-AA24-8FC9-CE927D8F05B5}"/>
              </a:ext>
            </a:extLst>
          </p:cNvPr>
          <p:cNvSpPr txBox="1"/>
          <p:nvPr/>
        </p:nvSpPr>
        <p:spPr>
          <a:xfrm>
            <a:off x="2679317" y="5957662"/>
            <a:ext cx="6312032" cy="830997"/>
          </a:xfrm>
          <a:prstGeom prst="rect">
            <a:avLst/>
          </a:prstGeom>
          <a:noFill/>
        </p:spPr>
        <p:txBody>
          <a:bodyPr wrap="square" lIns="45720" rIns="45720">
            <a:spAutoFit/>
          </a:bodyPr>
          <a:lstStyle/>
          <a:p>
            <a:pPr algn="l"/>
            <a:r>
              <a:rPr lang="en-US" altLang="ja-JP" sz="1600" b="0" dirty="0">
                <a:latin typeface="Yu Gothic"/>
              </a:rPr>
              <a:t>A</a:t>
            </a:r>
            <a:r>
              <a:rPr lang="ja-JP" altLang="en-US" sz="1600" b="0" dirty="0">
                <a:latin typeface="Yu Gothic"/>
              </a:rPr>
              <a:t>：在宅時、就寝時など、生活リズムに合わせて使えます。運動</a:t>
            </a:r>
            <a:r>
              <a:rPr lang="en-US" altLang="ja-JP" sz="1600" b="0" dirty="0">
                <a:latin typeface="Yu Gothic"/>
              </a:rPr>
              <a:t>､</a:t>
            </a:r>
            <a:r>
              <a:rPr lang="ja-JP" altLang="en-US" sz="1600" b="0" dirty="0">
                <a:latin typeface="Yu Gothic"/>
              </a:rPr>
              <a:t>入浴</a:t>
            </a:r>
            <a:r>
              <a:rPr lang="en-US" altLang="ja-JP" sz="1600" b="0" dirty="0">
                <a:latin typeface="Yu Gothic"/>
              </a:rPr>
              <a:t>､</a:t>
            </a:r>
            <a:r>
              <a:rPr lang="ja-JP" altLang="en-US" sz="1600" b="0" dirty="0">
                <a:latin typeface="Yu Gothic"/>
              </a:rPr>
              <a:t>サウナなどの際は</a:t>
            </a:r>
            <a:r>
              <a:rPr lang="en-US" altLang="ja-JP" sz="1600" b="0" dirty="0">
                <a:latin typeface="Yu Gothic"/>
              </a:rPr>
              <a:t>､</a:t>
            </a:r>
            <a:r>
              <a:rPr lang="ja-JP" altLang="en-US" sz="1600" b="0" dirty="0">
                <a:latin typeface="Yu Gothic"/>
              </a:rPr>
              <a:t>本品の紛失または皮膚のやけど防止のため、本品を予め外してください。</a:t>
            </a:r>
          </a:p>
        </p:txBody>
      </p:sp>
    </p:spTree>
    <p:extLst>
      <p:ext uri="{BB962C8B-B14F-4D97-AF65-F5344CB8AC3E}">
        <p14:creationId xmlns:p14="http://schemas.microsoft.com/office/powerpoint/2010/main" val="3319363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71459A-98CB-28C1-C29A-785151090B2F}"/>
              </a:ext>
            </a:extLst>
          </p:cNvPr>
          <p:cNvSpPr txBox="1">
            <a:spLocks/>
          </p:cNvSpPr>
          <p:nvPr/>
        </p:nvSpPr>
        <p:spPr>
          <a:xfrm>
            <a:off x="628650" y="194365"/>
            <a:ext cx="7886700" cy="583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1" lang="ja-JP" altLang="en-US" sz="3200" b="1" i="0" u="none" strike="noStrike" kern="1200" cap="none" spc="0" normalizeH="0" baseline="0" noProof="0" dirty="0">
              <a:ln>
                <a:noFill/>
              </a:ln>
              <a:solidFill>
                <a:prstClr val="white"/>
              </a:solidFill>
              <a:effectLst/>
              <a:uLnTx/>
              <a:uFillTx/>
              <a:latin typeface="Meiryo UI"/>
              <a:ea typeface="Meiryo UI"/>
              <a:cs typeface="+mj-cs"/>
            </a:endParaRPr>
          </a:p>
        </p:txBody>
      </p:sp>
      <p:sp>
        <p:nvSpPr>
          <p:cNvPr id="8" name="テキスト ボックス 7">
            <a:extLst>
              <a:ext uri="{FF2B5EF4-FFF2-40B4-BE49-F238E27FC236}">
                <a16:creationId xmlns:a16="http://schemas.microsoft.com/office/drawing/2014/main" id="{48DB4B09-07B2-3A03-314E-933B005FDF60}"/>
              </a:ext>
            </a:extLst>
          </p:cNvPr>
          <p:cNvSpPr txBox="1"/>
          <p:nvPr/>
        </p:nvSpPr>
        <p:spPr>
          <a:xfrm>
            <a:off x="343019" y="1671676"/>
            <a:ext cx="8562366" cy="1631216"/>
          </a:xfrm>
          <a:prstGeom prst="rect">
            <a:avLst/>
          </a:prstGeom>
          <a:noFill/>
        </p:spPr>
        <p:txBody>
          <a:bodyPr wrap="square">
            <a:spAutoFit/>
          </a:bodyPr>
          <a:lstStyle/>
          <a:p>
            <a:pPr>
              <a:spcAft>
                <a:spcPts val="600"/>
              </a:spcAft>
            </a:pPr>
            <a:r>
              <a:rPr lang="ja-JP" altLang="en-US" dirty="0">
                <a:latin typeface="Meiryo UI" panose="020B0604030504040204" pitchFamily="34" charset="-128"/>
                <a:ea typeface="Meiryo UI" panose="020B0604030504040204" pitchFamily="34" charset="-128"/>
              </a:rPr>
              <a:t>巻き爪は誤った歩き方や靴など原因が多岐にわたるため、治療しても再発することがあります。</a:t>
            </a:r>
            <a:endParaRPr lang="en-US" altLang="ja-JP" dirty="0">
              <a:latin typeface="Meiryo UI" panose="020B0604030504040204" pitchFamily="34" charset="-128"/>
              <a:ea typeface="Meiryo UI" panose="020B0604030504040204" pitchFamily="34" charset="-128"/>
            </a:endParaRPr>
          </a:p>
          <a:p>
            <a:pPr>
              <a:spcAft>
                <a:spcPts val="600"/>
              </a:spcAft>
            </a:pPr>
            <a:r>
              <a:rPr lang="ja-JP" altLang="en-US" dirty="0">
                <a:latin typeface="Meiryo UI" panose="020B0604030504040204" pitchFamily="34" charset="-128"/>
                <a:ea typeface="Meiryo UI" panose="020B0604030504040204" pitchFamily="34" charset="-128"/>
              </a:rPr>
              <a:t>しかし治療は無意味ではなく、他の多くの病気と同じように、治療後は日々のセルフケアによって発症を予防し、悪化したら早めに再治療したり</a:t>
            </a:r>
            <a:r>
              <a:rPr lang="en-US" altLang="ja-JP" dirty="0">
                <a:latin typeface="Meiryo UI" panose="020B0604030504040204" pitchFamily="34" charset="-128"/>
                <a:ea typeface="Meiryo UI" panose="020B0604030504040204" pitchFamily="34" charset="-128"/>
              </a:rPr>
              <a:t>､</a:t>
            </a:r>
            <a:r>
              <a:rPr lang="ja-JP" altLang="en-US" dirty="0">
                <a:latin typeface="Meiryo UI" panose="020B0604030504040204" pitchFamily="34" charset="-128"/>
                <a:ea typeface="Meiryo UI" panose="020B0604030504040204" pitchFamily="34" charset="-128"/>
              </a:rPr>
              <a:t>病院を受診したりして</a:t>
            </a:r>
            <a:r>
              <a:rPr lang="en-US" altLang="ja-JP" dirty="0">
                <a:latin typeface="Meiryo UI" panose="020B0604030504040204" pitchFamily="34" charset="-128"/>
                <a:ea typeface="Meiryo UI" panose="020B0604030504040204" pitchFamily="34" charset="-128"/>
              </a:rPr>
              <a:t>､</a:t>
            </a:r>
            <a:r>
              <a:rPr lang="ja-JP" altLang="en-US" dirty="0">
                <a:latin typeface="Meiryo UI" panose="020B0604030504040204" pitchFamily="34" charset="-128"/>
                <a:ea typeface="Meiryo UI" panose="020B0604030504040204" pitchFamily="34" charset="-128"/>
              </a:rPr>
              <a:t>症状をコントロールすることが重要です。</a:t>
            </a:r>
            <a:endParaRPr lang="en-US" altLang="ja-JP" dirty="0">
              <a:latin typeface="Meiryo UI" panose="020B0604030504040204" pitchFamily="34" charset="-128"/>
              <a:ea typeface="Meiryo UI" panose="020B0604030504040204" pitchFamily="34" charset="-128"/>
            </a:endParaRPr>
          </a:p>
          <a:p>
            <a:endParaRPr lang="ja-JP" altLang="en-US" dirty="0">
              <a:latin typeface="Meiryo UI" panose="020B0604030504040204" pitchFamily="34" charset="-128"/>
              <a:ea typeface="Meiryo UI" panose="020B0604030504040204" pitchFamily="34" charset="-128"/>
            </a:endParaRPr>
          </a:p>
        </p:txBody>
      </p:sp>
      <p:sp>
        <p:nvSpPr>
          <p:cNvPr id="9" name="タイトル 1">
            <a:extLst>
              <a:ext uri="{FF2B5EF4-FFF2-40B4-BE49-F238E27FC236}">
                <a16:creationId xmlns:a16="http://schemas.microsoft.com/office/drawing/2014/main" id="{00864789-FEAC-028F-7FC9-D67699EE2622}"/>
              </a:ext>
            </a:extLst>
          </p:cNvPr>
          <p:cNvSpPr txBox="1">
            <a:spLocks/>
          </p:cNvSpPr>
          <p:nvPr/>
        </p:nvSpPr>
        <p:spPr>
          <a:xfrm>
            <a:off x="598422" y="932256"/>
            <a:ext cx="6624736" cy="583200"/>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4000" b="1" dirty="0">
                <a:solidFill>
                  <a:srgbClr val="D6224C"/>
                </a:solidFill>
                <a:effectLst>
                  <a:outerShdw blurRad="50800" dist="38100" dir="2700000" algn="tl" rotWithShape="0">
                    <a:srgbClr val="C00000">
                      <a:alpha val="40000"/>
                    </a:srgbClr>
                  </a:outerShdw>
                </a:effectLst>
              </a:rPr>
              <a:t>巻き爪治療のゴールとは？</a:t>
            </a:r>
          </a:p>
        </p:txBody>
      </p:sp>
      <p:grpSp>
        <p:nvGrpSpPr>
          <p:cNvPr id="118" name="グループ化 117">
            <a:extLst>
              <a:ext uri="{FF2B5EF4-FFF2-40B4-BE49-F238E27FC236}">
                <a16:creationId xmlns:a16="http://schemas.microsoft.com/office/drawing/2014/main" id="{D7299B6F-FFE0-8EAA-70AC-1A320B7EE490}"/>
              </a:ext>
            </a:extLst>
          </p:cNvPr>
          <p:cNvGrpSpPr/>
          <p:nvPr/>
        </p:nvGrpSpPr>
        <p:grpSpPr>
          <a:xfrm>
            <a:off x="1108653" y="2943459"/>
            <a:ext cx="7053825" cy="3416938"/>
            <a:chOff x="827584" y="3138485"/>
            <a:chExt cx="7053825" cy="3416938"/>
          </a:xfrm>
        </p:grpSpPr>
        <p:grpSp>
          <p:nvGrpSpPr>
            <p:cNvPr id="4" name="グラフィックス 12">
              <a:extLst>
                <a:ext uri="{FF2B5EF4-FFF2-40B4-BE49-F238E27FC236}">
                  <a16:creationId xmlns:a16="http://schemas.microsoft.com/office/drawing/2014/main" id="{8B1D99B4-283B-3E37-490A-8B35F03E1C76}"/>
                </a:ext>
              </a:extLst>
            </p:cNvPr>
            <p:cNvGrpSpPr/>
            <p:nvPr/>
          </p:nvGrpSpPr>
          <p:grpSpPr>
            <a:xfrm>
              <a:off x="3611860" y="4771333"/>
              <a:ext cx="1188004" cy="1784090"/>
              <a:chOff x="3755011" y="4481122"/>
              <a:chExt cx="1188004" cy="1784090"/>
            </a:xfrm>
          </p:grpSpPr>
          <p:sp>
            <p:nvSpPr>
              <p:cNvPr id="5" name="フリーフォーム 4">
                <a:extLst>
                  <a:ext uri="{FF2B5EF4-FFF2-40B4-BE49-F238E27FC236}">
                    <a16:creationId xmlns:a16="http://schemas.microsoft.com/office/drawing/2014/main" id="{7291CB30-FE98-52AA-0588-C5EF1DC37B0A}"/>
                  </a:ext>
                </a:extLst>
              </p:cNvPr>
              <p:cNvSpPr/>
              <p:nvPr/>
            </p:nvSpPr>
            <p:spPr>
              <a:xfrm>
                <a:off x="4073461" y="4481122"/>
                <a:ext cx="869554" cy="1421121"/>
              </a:xfrm>
              <a:custGeom>
                <a:avLst/>
                <a:gdLst>
                  <a:gd name="csX0" fmla="*/ 869555 w 869554"/>
                  <a:gd name="csY0" fmla="*/ 0 h 1421121"/>
                  <a:gd name="csX1" fmla="*/ 0 w 869554"/>
                  <a:gd name="csY1" fmla="*/ 1421122 h 1421121"/>
                </a:gdLst>
                <a:ahLst/>
                <a:cxnLst>
                  <a:cxn ang="0">
                    <a:pos x="csX0" y="csY0"/>
                  </a:cxn>
                  <a:cxn ang="0">
                    <a:pos x="csX1" y="csY1"/>
                  </a:cxn>
                </a:cxnLst>
                <a:rect l="l" t="t" r="r" b="b"/>
                <a:pathLst>
                  <a:path w="869554" h="1421121">
                    <a:moveTo>
                      <a:pt x="869555" y="0"/>
                    </a:moveTo>
                    <a:cubicBezTo>
                      <a:pt x="869555" y="651074"/>
                      <a:pt x="641442" y="1342983"/>
                      <a:pt x="0" y="1421122"/>
                    </a:cubicBezTo>
                  </a:path>
                </a:pathLst>
              </a:custGeom>
              <a:noFill/>
              <a:ln w="302761" cap="flat">
                <a:solidFill>
                  <a:srgbClr val="98B552"/>
                </a:solidFill>
                <a:prstDash val="solid"/>
                <a:miter/>
              </a:ln>
            </p:spPr>
            <p:txBody>
              <a:bodyPr/>
              <a:lstStyle/>
              <a:p>
                <a:endParaRPr lang="ja-JP" altLang="en-US"/>
              </a:p>
            </p:txBody>
          </p:sp>
          <p:sp>
            <p:nvSpPr>
              <p:cNvPr id="6" name="フリーフォーム 5">
                <a:extLst>
                  <a:ext uri="{FF2B5EF4-FFF2-40B4-BE49-F238E27FC236}">
                    <a16:creationId xmlns:a16="http://schemas.microsoft.com/office/drawing/2014/main" id="{B0118000-252A-7209-F33F-1EA8AB112535}"/>
                  </a:ext>
                </a:extLst>
              </p:cNvPr>
              <p:cNvSpPr/>
              <p:nvPr/>
            </p:nvSpPr>
            <p:spPr>
              <a:xfrm>
                <a:off x="3755011" y="5530454"/>
                <a:ext cx="371693" cy="734758"/>
              </a:xfrm>
              <a:custGeom>
                <a:avLst/>
                <a:gdLst>
                  <a:gd name="csX0" fmla="*/ 363618 w 371693"/>
                  <a:gd name="csY0" fmla="*/ 734759 h 734758"/>
                  <a:gd name="csX1" fmla="*/ 371693 w 371693"/>
                  <a:gd name="csY1" fmla="*/ 0 h 734758"/>
                  <a:gd name="csX2" fmla="*/ 0 w 371693"/>
                  <a:gd name="csY2" fmla="*/ 363220 h 734758"/>
                  <a:gd name="csX3" fmla="*/ 363618 w 371693"/>
                  <a:gd name="csY3" fmla="*/ 734759 h 734758"/>
                </a:gdLst>
                <a:ahLst/>
                <a:cxnLst>
                  <a:cxn ang="0">
                    <a:pos x="csX0" y="csY0"/>
                  </a:cxn>
                  <a:cxn ang="0">
                    <a:pos x="csX1" y="csY1"/>
                  </a:cxn>
                  <a:cxn ang="0">
                    <a:pos x="csX2" y="csY2"/>
                  </a:cxn>
                  <a:cxn ang="0">
                    <a:pos x="csX3" y="csY3"/>
                  </a:cxn>
                </a:cxnLst>
                <a:rect l="l" t="t" r="r" b="b"/>
                <a:pathLst>
                  <a:path w="371693" h="734758">
                    <a:moveTo>
                      <a:pt x="363618" y="734759"/>
                    </a:moveTo>
                    <a:lnTo>
                      <a:pt x="371693" y="0"/>
                    </a:lnTo>
                    <a:lnTo>
                      <a:pt x="0" y="363220"/>
                    </a:lnTo>
                    <a:lnTo>
                      <a:pt x="363618" y="734759"/>
                    </a:lnTo>
                    <a:close/>
                  </a:path>
                </a:pathLst>
              </a:custGeom>
              <a:solidFill>
                <a:srgbClr val="98B552"/>
              </a:solidFill>
              <a:ln w="25230" cap="flat">
                <a:noFill/>
                <a:prstDash val="solid"/>
                <a:miter/>
              </a:ln>
            </p:spPr>
            <p:txBody>
              <a:bodyPr/>
              <a:lstStyle/>
              <a:p>
                <a:endParaRPr lang="ja-JP" altLang="en-US"/>
              </a:p>
            </p:txBody>
          </p:sp>
        </p:grpSp>
        <p:grpSp>
          <p:nvGrpSpPr>
            <p:cNvPr id="7" name="グループ化 6">
              <a:extLst>
                <a:ext uri="{FF2B5EF4-FFF2-40B4-BE49-F238E27FC236}">
                  <a16:creationId xmlns:a16="http://schemas.microsoft.com/office/drawing/2014/main" id="{788E7D67-5D66-DB3F-EFB8-CAEF3C0F2C1D}"/>
                </a:ext>
              </a:extLst>
            </p:cNvPr>
            <p:cNvGrpSpPr/>
            <p:nvPr/>
          </p:nvGrpSpPr>
          <p:grpSpPr>
            <a:xfrm>
              <a:off x="955252" y="4147986"/>
              <a:ext cx="5058860" cy="2401639"/>
              <a:chOff x="1098403" y="3857775"/>
              <a:chExt cx="5058860" cy="2401639"/>
            </a:xfrm>
          </p:grpSpPr>
          <p:sp>
            <p:nvSpPr>
              <p:cNvPr id="11" name="フリーフォーム 10">
                <a:extLst>
                  <a:ext uri="{FF2B5EF4-FFF2-40B4-BE49-F238E27FC236}">
                    <a16:creationId xmlns:a16="http://schemas.microsoft.com/office/drawing/2014/main" id="{22EE2D08-E0F6-1E88-468A-AC6687E89A8A}"/>
                  </a:ext>
                </a:extLst>
              </p:cNvPr>
              <p:cNvSpPr/>
              <p:nvPr/>
            </p:nvSpPr>
            <p:spPr>
              <a:xfrm>
                <a:off x="2733045" y="4537332"/>
                <a:ext cx="1357827" cy="1356341"/>
              </a:xfrm>
              <a:custGeom>
                <a:avLst/>
                <a:gdLst>
                  <a:gd name="csX0" fmla="*/ 1357828 w 1357827"/>
                  <a:gd name="csY0" fmla="*/ 0 h 1356341"/>
                  <a:gd name="csX1" fmla="*/ 0 w 1357827"/>
                  <a:gd name="csY1" fmla="*/ 1356342 h 1356341"/>
                </a:gdLst>
                <a:ahLst/>
                <a:cxnLst>
                  <a:cxn ang="0">
                    <a:pos x="csX0" y="csY0"/>
                  </a:cxn>
                  <a:cxn ang="0">
                    <a:pos x="csX1" y="csY1"/>
                  </a:cxn>
                </a:cxnLst>
                <a:rect l="l" t="t" r="r" b="b"/>
                <a:pathLst>
                  <a:path w="1357827" h="1356341">
                    <a:moveTo>
                      <a:pt x="1357828" y="0"/>
                    </a:moveTo>
                    <a:cubicBezTo>
                      <a:pt x="1357828" y="749126"/>
                      <a:pt x="749947" y="1356342"/>
                      <a:pt x="0" y="1356342"/>
                    </a:cubicBezTo>
                  </a:path>
                </a:pathLst>
              </a:custGeom>
              <a:noFill/>
              <a:ln w="302761" cap="flat">
                <a:solidFill>
                  <a:srgbClr val="009ED4"/>
                </a:solidFill>
                <a:prstDash val="solid"/>
                <a:miter/>
              </a:ln>
            </p:spPr>
            <p:txBody>
              <a:bodyPr/>
              <a:lstStyle/>
              <a:p>
                <a:endParaRPr lang="ja-JP" altLang="en-US"/>
              </a:p>
            </p:txBody>
          </p:sp>
          <p:grpSp>
            <p:nvGrpSpPr>
              <p:cNvPr id="12" name="グラフィックス 12">
                <a:extLst>
                  <a:ext uri="{FF2B5EF4-FFF2-40B4-BE49-F238E27FC236}">
                    <a16:creationId xmlns:a16="http://schemas.microsoft.com/office/drawing/2014/main" id="{2C037338-0EE8-8E2A-DA8B-7AA22CAE4BF8}"/>
                  </a:ext>
                </a:extLst>
              </p:cNvPr>
              <p:cNvGrpSpPr/>
              <p:nvPr/>
            </p:nvGrpSpPr>
            <p:grpSpPr>
              <a:xfrm>
                <a:off x="1098403" y="3857775"/>
                <a:ext cx="1656342" cy="2035647"/>
                <a:chOff x="1098403" y="3857775"/>
                <a:chExt cx="1656342" cy="2035647"/>
              </a:xfrm>
            </p:grpSpPr>
            <p:sp>
              <p:nvSpPr>
                <p:cNvPr id="17" name="フリーフォーム 16">
                  <a:extLst>
                    <a:ext uri="{FF2B5EF4-FFF2-40B4-BE49-F238E27FC236}">
                      <a16:creationId xmlns:a16="http://schemas.microsoft.com/office/drawing/2014/main" id="{6B9156A8-1202-42A8-C3DB-4B0B86639F27}"/>
                    </a:ext>
                  </a:extLst>
                </p:cNvPr>
                <p:cNvSpPr/>
                <p:nvPr/>
              </p:nvSpPr>
              <p:spPr>
                <a:xfrm>
                  <a:off x="1396918" y="4149914"/>
                  <a:ext cx="1357827" cy="1743508"/>
                </a:xfrm>
                <a:custGeom>
                  <a:avLst/>
                  <a:gdLst>
                    <a:gd name="csX0" fmla="*/ 56271 w 1357827"/>
                    <a:gd name="csY0" fmla="*/ 0 h 1743508"/>
                    <a:gd name="csX1" fmla="*/ 45421 w 1357827"/>
                    <a:gd name="csY1" fmla="*/ 38313 h 1743508"/>
                    <a:gd name="csX2" fmla="*/ 32804 w 1357827"/>
                    <a:gd name="csY2" fmla="*/ 89734 h 1743508"/>
                    <a:gd name="csX3" fmla="*/ 7318 w 1357827"/>
                    <a:gd name="csY3" fmla="*/ 246768 h 1743508"/>
                    <a:gd name="csX4" fmla="*/ 0 w 1357827"/>
                    <a:gd name="csY4" fmla="*/ 387166 h 1743508"/>
                    <a:gd name="csX5" fmla="*/ 1357828 w 1357827"/>
                    <a:gd name="csY5" fmla="*/ 1743508 h 1743508"/>
                  </a:gdLst>
                  <a:ahLst/>
                  <a:cxnLst>
                    <a:cxn ang="0">
                      <a:pos x="csX0" y="csY0"/>
                    </a:cxn>
                    <a:cxn ang="0">
                      <a:pos x="csX1" y="csY1"/>
                    </a:cxn>
                    <a:cxn ang="0">
                      <a:pos x="csX2" y="csY2"/>
                    </a:cxn>
                    <a:cxn ang="0">
                      <a:pos x="csX3" y="csY3"/>
                    </a:cxn>
                    <a:cxn ang="0">
                      <a:pos x="csX4" y="csY4"/>
                    </a:cxn>
                    <a:cxn ang="0">
                      <a:pos x="csX5" y="csY5"/>
                    </a:cxn>
                  </a:cxnLst>
                  <a:rect l="l" t="t" r="r" b="b"/>
                  <a:pathLst>
                    <a:path w="1357827" h="1743508">
                      <a:moveTo>
                        <a:pt x="56271" y="0"/>
                      </a:moveTo>
                      <a:cubicBezTo>
                        <a:pt x="52486" y="12603"/>
                        <a:pt x="48953" y="25458"/>
                        <a:pt x="45421" y="38313"/>
                      </a:cubicBezTo>
                      <a:cubicBezTo>
                        <a:pt x="40879" y="55454"/>
                        <a:pt x="36589" y="72594"/>
                        <a:pt x="32804" y="89734"/>
                      </a:cubicBezTo>
                      <a:cubicBezTo>
                        <a:pt x="21196" y="141154"/>
                        <a:pt x="12617" y="193583"/>
                        <a:pt x="7318" y="246768"/>
                      </a:cubicBezTo>
                      <a:lnTo>
                        <a:pt x="0" y="387166"/>
                      </a:lnTo>
                      <a:cubicBezTo>
                        <a:pt x="0" y="1136292"/>
                        <a:pt x="607881" y="1743508"/>
                        <a:pt x="1357828" y="1743508"/>
                      </a:cubicBezTo>
                    </a:path>
                  </a:pathLst>
                </a:custGeom>
                <a:noFill/>
                <a:ln w="302761" cap="flat">
                  <a:solidFill>
                    <a:srgbClr val="009ED4"/>
                  </a:solidFill>
                  <a:prstDash val="solid"/>
                  <a:miter/>
                </a:ln>
              </p:spPr>
              <p:txBody>
                <a:bodyPr/>
                <a:lstStyle/>
                <a:p>
                  <a:endParaRPr lang="ja-JP" altLang="en-US"/>
                </a:p>
              </p:txBody>
            </p:sp>
            <p:sp>
              <p:nvSpPr>
                <p:cNvPr id="18" name="フリーフォーム 17">
                  <a:extLst>
                    <a:ext uri="{FF2B5EF4-FFF2-40B4-BE49-F238E27FC236}">
                      <a16:creationId xmlns:a16="http://schemas.microsoft.com/office/drawing/2014/main" id="{A1884DF0-66B8-AABA-0567-A54D5C793B2C}"/>
                    </a:ext>
                  </a:extLst>
                </p:cNvPr>
                <p:cNvSpPr/>
                <p:nvPr/>
              </p:nvSpPr>
              <p:spPr>
                <a:xfrm>
                  <a:off x="1098403" y="3857775"/>
                  <a:ext cx="678787" cy="480428"/>
                </a:xfrm>
                <a:custGeom>
                  <a:avLst/>
                  <a:gdLst>
                    <a:gd name="csX0" fmla="*/ 678788 w 678787"/>
                    <a:gd name="csY0" fmla="*/ 480429 h 480428"/>
                    <a:gd name="csX1" fmla="*/ 0 w 678787"/>
                    <a:gd name="csY1" fmla="*/ 197364 h 480428"/>
                    <a:gd name="csX2" fmla="*/ 480955 w 678787"/>
                    <a:gd name="csY2" fmla="*/ 0 h 480428"/>
                    <a:gd name="csX3" fmla="*/ 678788 w 678787"/>
                    <a:gd name="csY3" fmla="*/ 480429 h 480428"/>
                  </a:gdLst>
                  <a:ahLst/>
                  <a:cxnLst>
                    <a:cxn ang="0">
                      <a:pos x="csX0" y="csY0"/>
                    </a:cxn>
                    <a:cxn ang="0">
                      <a:pos x="csX1" y="csY1"/>
                    </a:cxn>
                    <a:cxn ang="0">
                      <a:pos x="csX2" y="csY2"/>
                    </a:cxn>
                    <a:cxn ang="0">
                      <a:pos x="csX3" y="csY3"/>
                    </a:cxn>
                  </a:cxnLst>
                  <a:rect l="l" t="t" r="r" b="b"/>
                  <a:pathLst>
                    <a:path w="678787" h="480428">
                      <a:moveTo>
                        <a:pt x="678788" y="480429"/>
                      </a:moveTo>
                      <a:lnTo>
                        <a:pt x="0" y="197364"/>
                      </a:lnTo>
                      <a:lnTo>
                        <a:pt x="480955" y="0"/>
                      </a:lnTo>
                      <a:lnTo>
                        <a:pt x="678788" y="480429"/>
                      </a:lnTo>
                      <a:close/>
                    </a:path>
                  </a:pathLst>
                </a:custGeom>
                <a:solidFill>
                  <a:srgbClr val="009ED4"/>
                </a:solidFill>
                <a:ln w="25230" cap="flat">
                  <a:noFill/>
                  <a:prstDash val="solid"/>
                  <a:miter/>
                </a:ln>
              </p:spPr>
              <p:txBody>
                <a:bodyPr/>
                <a:lstStyle/>
                <a:p>
                  <a:endParaRPr lang="ja-JP" altLang="en-US"/>
                </a:p>
              </p:txBody>
            </p:sp>
          </p:grpSp>
          <p:grpSp>
            <p:nvGrpSpPr>
              <p:cNvPr id="14" name="グラフィックス 12">
                <a:extLst>
                  <a:ext uri="{FF2B5EF4-FFF2-40B4-BE49-F238E27FC236}">
                    <a16:creationId xmlns:a16="http://schemas.microsoft.com/office/drawing/2014/main" id="{9D00DF40-752D-F0A0-8E56-6AE34CEEA520}"/>
                  </a:ext>
                </a:extLst>
              </p:cNvPr>
              <p:cNvGrpSpPr/>
              <p:nvPr/>
            </p:nvGrpSpPr>
            <p:grpSpPr>
              <a:xfrm>
                <a:off x="4090872" y="4481122"/>
                <a:ext cx="2066391" cy="1778292"/>
                <a:chOff x="4090872" y="4481122"/>
                <a:chExt cx="2066391" cy="1778292"/>
              </a:xfrm>
            </p:grpSpPr>
            <p:sp>
              <p:nvSpPr>
                <p:cNvPr id="15" name="フリーフォーム 14">
                  <a:extLst>
                    <a:ext uri="{FF2B5EF4-FFF2-40B4-BE49-F238E27FC236}">
                      <a16:creationId xmlns:a16="http://schemas.microsoft.com/office/drawing/2014/main" id="{B971D044-BDCD-75AD-06B2-52D986FD99E4}"/>
                    </a:ext>
                  </a:extLst>
                </p:cNvPr>
                <p:cNvSpPr/>
                <p:nvPr/>
              </p:nvSpPr>
              <p:spPr>
                <a:xfrm>
                  <a:off x="4090872" y="4481122"/>
                  <a:ext cx="1747688" cy="1413812"/>
                </a:xfrm>
                <a:custGeom>
                  <a:avLst/>
                  <a:gdLst>
                    <a:gd name="csX0" fmla="*/ 0 w 1747688"/>
                    <a:gd name="csY0" fmla="*/ 0 h 1413812"/>
                    <a:gd name="csX1" fmla="*/ 1747689 w 1747688"/>
                    <a:gd name="csY1" fmla="*/ 1413812 h 1413812"/>
                  </a:gdLst>
                  <a:ahLst/>
                  <a:cxnLst>
                    <a:cxn ang="0">
                      <a:pos x="csX0" y="csY0"/>
                    </a:cxn>
                    <a:cxn ang="0">
                      <a:pos x="csX1" y="csY1"/>
                    </a:cxn>
                  </a:cxnLst>
                  <a:rect l="l" t="t" r="r" b="b"/>
                  <a:pathLst>
                    <a:path w="1747688" h="1413812">
                      <a:moveTo>
                        <a:pt x="0" y="0"/>
                      </a:moveTo>
                      <a:cubicBezTo>
                        <a:pt x="0" y="665190"/>
                        <a:pt x="895546" y="1338950"/>
                        <a:pt x="1747689" y="1413812"/>
                      </a:cubicBezTo>
                    </a:path>
                  </a:pathLst>
                </a:custGeom>
                <a:noFill/>
                <a:ln w="302761" cap="flat">
                  <a:solidFill>
                    <a:srgbClr val="009ED4"/>
                  </a:solidFill>
                  <a:prstDash val="solid"/>
                  <a:miter/>
                </a:ln>
              </p:spPr>
              <p:txBody>
                <a:bodyPr/>
                <a:lstStyle/>
                <a:p>
                  <a:endParaRPr lang="ja-JP" altLang="en-US"/>
                </a:p>
              </p:txBody>
            </p:sp>
            <p:sp>
              <p:nvSpPr>
                <p:cNvPr id="16" name="フリーフォーム 15">
                  <a:extLst>
                    <a:ext uri="{FF2B5EF4-FFF2-40B4-BE49-F238E27FC236}">
                      <a16:creationId xmlns:a16="http://schemas.microsoft.com/office/drawing/2014/main" id="{B61C70E6-15BE-204C-AEB5-4349551DA468}"/>
                    </a:ext>
                  </a:extLst>
                </p:cNvPr>
                <p:cNvSpPr/>
                <p:nvPr/>
              </p:nvSpPr>
              <p:spPr>
                <a:xfrm>
                  <a:off x="5787842" y="5524404"/>
                  <a:ext cx="369421" cy="735010"/>
                </a:xfrm>
                <a:custGeom>
                  <a:avLst/>
                  <a:gdLst>
                    <a:gd name="csX0" fmla="*/ 3281 w 369421"/>
                    <a:gd name="csY0" fmla="*/ 0 h 735010"/>
                    <a:gd name="csX1" fmla="*/ 0 w 369421"/>
                    <a:gd name="csY1" fmla="*/ 735011 h 735010"/>
                    <a:gd name="csX2" fmla="*/ 369422 w 369421"/>
                    <a:gd name="csY2" fmla="*/ 369270 h 735010"/>
                    <a:gd name="csX3" fmla="*/ 3281 w 369421"/>
                    <a:gd name="csY3" fmla="*/ 0 h 735010"/>
                  </a:gdLst>
                  <a:ahLst/>
                  <a:cxnLst>
                    <a:cxn ang="0">
                      <a:pos x="csX0" y="csY0"/>
                    </a:cxn>
                    <a:cxn ang="0">
                      <a:pos x="csX1" y="csY1"/>
                    </a:cxn>
                    <a:cxn ang="0">
                      <a:pos x="csX2" y="csY2"/>
                    </a:cxn>
                    <a:cxn ang="0">
                      <a:pos x="csX3" y="csY3"/>
                    </a:cxn>
                  </a:cxnLst>
                  <a:rect l="l" t="t" r="r" b="b"/>
                  <a:pathLst>
                    <a:path w="369421" h="735010">
                      <a:moveTo>
                        <a:pt x="3281" y="0"/>
                      </a:moveTo>
                      <a:lnTo>
                        <a:pt x="0" y="735011"/>
                      </a:lnTo>
                      <a:lnTo>
                        <a:pt x="369422" y="369270"/>
                      </a:lnTo>
                      <a:lnTo>
                        <a:pt x="3281" y="0"/>
                      </a:lnTo>
                      <a:close/>
                    </a:path>
                  </a:pathLst>
                </a:custGeom>
                <a:solidFill>
                  <a:srgbClr val="009ED4"/>
                </a:solidFill>
                <a:ln w="25230" cap="flat">
                  <a:noFill/>
                  <a:prstDash val="solid"/>
                  <a:miter/>
                </a:ln>
              </p:spPr>
              <p:txBody>
                <a:bodyPr/>
                <a:lstStyle/>
                <a:p>
                  <a:endParaRPr lang="ja-JP" altLang="en-US"/>
                </a:p>
              </p:txBody>
            </p:sp>
          </p:grpSp>
        </p:grpSp>
        <p:grpSp>
          <p:nvGrpSpPr>
            <p:cNvPr id="19" name="グラフィックス 12">
              <a:extLst>
                <a:ext uri="{FF2B5EF4-FFF2-40B4-BE49-F238E27FC236}">
                  <a16:creationId xmlns:a16="http://schemas.microsoft.com/office/drawing/2014/main" id="{B4E62006-7AEB-BC81-9052-C0052AD52AFA}"/>
                </a:ext>
              </a:extLst>
            </p:cNvPr>
            <p:cNvGrpSpPr/>
            <p:nvPr/>
          </p:nvGrpSpPr>
          <p:grpSpPr>
            <a:xfrm>
              <a:off x="5733069" y="4048735"/>
              <a:ext cx="841841" cy="811133"/>
              <a:chOff x="5739645" y="3757202"/>
              <a:chExt cx="833470" cy="803067"/>
            </a:xfrm>
          </p:grpSpPr>
          <p:grpSp>
            <p:nvGrpSpPr>
              <p:cNvPr id="20" name="グラフィックス 12">
                <a:extLst>
                  <a:ext uri="{FF2B5EF4-FFF2-40B4-BE49-F238E27FC236}">
                    <a16:creationId xmlns:a16="http://schemas.microsoft.com/office/drawing/2014/main" id="{78EF33F7-AEA2-79F5-588A-279B5FE0F4EE}"/>
                  </a:ext>
                </a:extLst>
              </p:cNvPr>
              <p:cNvGrpSpPr/>
              <p:nvPr/>
            </p:nvGrpSpPr>
            <p:grpSpPr>
              <a:xfrm>
                <a:off x="6049011" y="3946752"/>
                <a:ext cx="240477" cy="76878"/>
                <a:chOff x="6049011" y="3946752"/>
                <a:chExt cx="240477" cy="76878"/>
              </a:xfrm>
              <a:solidFill>
                <a:srgbClr val="D1D0D3"/>
              </a:solidFill>
            </p:grpSpPr>
            <p:sp>
              <p:nvSpPr>
                <p:cNvPr id="46" name="フリーフォーム 45">
                  <a:extLst>
                    <a:ext uri="{FF2B5EF4-FFF2-40B4-BE49-F238E27FC236}">
                      <a16:creationId xmlns:a16="http://schemas.microsoft.com/office/drawing/2014/main" id="{7637945E-079F-E169-049E-FCE99CF65815}"/>
                    </a:ext>
                  </a:extLst>
                </p:cNvPr>
                <p:cNvSpPr/>
                <p:nvPr/>
              </p:nvSpPr>
              <p:spPr>
                <a:xfrm>
                  <a:off x="6049011" y="3946752"/>
                  <a:ext cx="43149" cy="76878"/>
                </a:xfrm>
                <a:custGeom>
                  <a:avLst/>
                  <a:gdLst>
                    <a:gd name="csX0" fmla="*/ 0 w 43149"/>
                    <a:gd name="csY0" fmla="*/ 0 h 76878"/>
                    <a:gd name="csX1" fmla="*/ 43150 w 43149"/>
                    <a:gd name="csY1" fmla="*/ 0 h 76878"/>
                    <a:gd name="csX2" fmla="*/ 43150 w 43149"/>
                    <a:gd name="csY2" fmla="*/ 76879 h 76878"/>
                    <a:gd name="csX3" fmla="*/ 0 w 43149"/>
                    <a:gd name="csY3" fmla="*/ 76879 h 76878"/>
                    <a:gd name="csX4" fmla="*/ 0 w 43149"/>
                    <a:gd name="csY4" fmla="*/ 0 h 76878"/>
                  </a:gdLst>
                  <a:ahLst/>
                  <a:cxnLst>
                    <a:cxn ang="0">
                      <a:pos x="csX0" y="csY0"/>
                    </a:cxn>
                    <a:cxn ang="0">
                      <a:pos x="csX1" y="csY1"/>
                    </a:cxn>
                    <a:cxn ang="0">
                      <a:pos x="csX2" y="csY2"/>
                    </a:cxn>
                    <a:cxn ang="0">
                      <a:pos x="csX3" y="csY3"/>
                    </a:cxn>
                    <a:cxn ang="0">
                      <a:pos x="csX4" y="csY4"/>
                    </a:cxn>
                  </a:cxnLst>
                  <a:rect l="l" t="t" r="r" b="b"/>
                  <a:pathLst>
                    <a:path w="43149" h="76878">
                      <a:moveTo>
                        <a:pt x="0" y="0"/>
                      </a:moveTo>
                      <a:lnTo>
                        <a:pt x="43150" y="0"/>
                      </a:lnTo>
                      <a:lnTo>
                        <a:pt x="43150" y="76879"/>
                      </a:lnTo>
                      <a:lnTo>
                        <a:pt x="0" y="76879"/>
                      </a:lnTo>
                      <a:lnTo>
                        <a:pt x="0" y="0"/>
                      </a:lnTo>
                      <a:close/>
                    </a:path>
                  </a:pathLst>
                </a:custGeom>
                <a:solidFill>
                  <a:srgbClr val="D1D0D3"/>
                </a:solidFill>
                <a:ln w="25230" cap="flat">
                  <a:noFill/>
                  <a:prstDash val="solid"/>
                  <a:miter/>
                </a:ln>
              </p:spPr>
              <p:txBody>
                <a:bodyPr/>
                <a:lstStyle/>
                <a:p>
                  <a:endParaRPr lang="ja-JP" altLang="en-US"/>
                </a:p>
              </p:txBody>
            </p:sp>
            <p:sp>
              <p:nvSpPr>
                <p:cNvPr id="47" name="フリーフォーム 46">
                  <a:extLst>
                    <a:ext uri="{FF2B5EF4-FFF2-40B4-BE49-F238E27FC236}">
                      <a16:creationId xmlns:a16="http://schemas.microsoft.com/office/drawing/2014/main" id="{2F200CD8-C31B-98CF-4228-33051E45F247}"/>
                    </a:ext>
                  </a:extLst>
                </p:cNvPr>
                <p:cNvSpPr/>
                <p:nvPr/>
              </p:nvSpPr>
              <p:spPr>
                <a:xfrm>
                  <a:off x="6246339" y="3946752"/>
                  <a:ext cx="43149" cy="76878"/>
                </a:xfrm>
                <a:custGeom>
                  <a:avLst/>
                  <a:gdLst>
                    <a:gd name="csX0" fmla="*/ 0 w 43149"/>
                    <a:gd name="csY0" fmla="*/ 0 h 76878"/>
                    <a:gd name="csX1" fmla="*/ 43150 w 43149"/>
                    <a:gd name="csY1" fmla="*/ 0 h 76878"/>
                    <a:gd name="csX2" fmla="*/ 43150 w 43149"/>
                    <a:gd name="csY2" fmla="*/ 76879 h 76878"/>
                    <a:gd name="csX3" fmla="*/ 0 w 43149"/>
                    <a:gd name="csY3" fmla="*/ 76879 h 76878"/>
                    <a:gd name="csX4" fmla="*/ 0 w 43149"/>
                    <a:gd name="csY4" fmla="*/ 0 h 76878"/>
                  </a:gdLst>
                  <a:ahLst/>
                  <a:cxnLst>
                    <a:cxn ang="0">
                      <a:pos x="csX0" y="csY0"/>
                    </a:cxn>
                    <a:cxn ang="0">
                      <a:pos x="csX1" y="csY1"/>
                    </a:cxn>
                    <a:cxn ang="0">
                      <a:pos x="csX2" y="csY2"/>
                    </a:cxn>
                    <a:cxn ang="0">
                      <a:pos x="csX3" y="csY3"/>
                    </a:cxn>
                    <a:cxn ang="0">
                      <a:pos x="csX4" y="csY4"/>
                    </a:cxn>
                  </a:cxnLst>
                  <a:rect l="l" t="t" r="r" b="b"/>
                  <a:pathLst>
                    <a:path w="43149" h="76878">
                      <a:moveTo>
                        <a:pt x="0" y="0"/>
                      </a:moveTo>
                      <a:lnTo>
                        <a:pt x="43150" y="0"/>
                      </a:lnTo>
                      <a:lnTo>
                        <a:pt x="43150" y="76879"/>
                      </a:lnTo>
                      <a:lnTo>
                        <a:pt x="0" y="76879"/>
                      </a:lnTo>
                      <a:lnTo>
                        <a:pt x="0" y="0"/>
                      </a:lnTo>
                      <a:close/>
                    </a:path>
                  </a:pathLst>
                </a:custGeom>
                <a:solidFill>
                  <a:srgbClr val="D1D0D3"/>
                </a:solidFill>
                <a:ln w="25230" cap="flat">
                  <a:noFill/>
                  <a:prstDash val="solid"/>
                  <a:miter/>
                </a:ln>
              </p:spPr>
              <p:txBody>
                <a:bodyPr/>
                <a:lstStyle/>
                <a:p>
                  <a:endParaRPr lang="ja-JP" altLang="en-US"/>
                </a:p>
              </p:txBody>
            </p:sp>
          </p:grpSp>
          <p:sp>
            <p:nvSpPr>
              <p:cNvPr id="21" name="フリーフォーム 20">
                <a:extLst>
                  <a:ext uri="{FF2B5EF4-FFF2-40B4-BE49-F238E27FC236}">
                    <a16:creationId xmlns:a16="http://schemas.microsoft.com/office/drawing/2014/main" id="{18B5FEC7-C1BD-F0F2-FA3D-2EEA154EC869}"/>
                  </a:ext>
                </a:extLst>
              </p:cNvPr>
              <p:cNvSpPr/>
              <p:nvPr/>
            </p:nvSpPr>
            <p:spPr>
              <a:xfrm>
                <a:off x="5765636" y="4411301"/>
                <a:ext cx="807479" cy="138885"/>
              </a:xfrm>
              <a:custGeom>
                <a:avLst/>
                <a:gdLst>
                  <a:gd name="csX0" fmla="*/ 807480 w 807479"/>
                  <a:gd name="csY0" fmla="*/ 12603 h 138885"/>
                  <a:gd name="csX1" fmla="*/ 807480 w 807479"/>
                  <a:gd name="csY1" fmla="*/ 116200 h 138885"/>
                  <a:gd name="csX2" fmla="*/ 802685 w 807479"/>
                  <a:gd name="csY2" fmla="*/ 130316 h 138885"/>
                  <a:gd name="csX3" fmla="*/ 794106 w 807479"/>
                  <a:gd name="csY3" fmla="*/ 138886 h 138885"/>
                  <a:gd name="csX4" fmla="*/ 20692 w 807479"/>
                  <a:gd name="csY4" fmla="*/ 130568 h 138885"/>
                  <a:gd name="csX5" fmla="*/ 12112 w 807479"/>
                  <a:gd name="csY5" fmla="*/ 121998 h 138885"/>
                  <a:gd name="csX6" fmla="*/ 0 w 807479"/>
                  <a:gd name="csY6" fmla="*/ 12351 h 138885"/>
                  <a:gd name="csX7" fmla="*/ 396927 w 807479"/>
                  <a:gd name="csY7" fmla="*/ 0 h 138885"/>
                  <a:gd name="csX8" fmla="*/ 807480 w 807479"/>
                  <a:gd name="csY8" fmla="*/ 12351 h 1388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07479" h="138885">
                    <a:moveTo>
                      <a:pt x="807480" y="12603"/>
                    </a:moveTo>
                    <a:lnTo>
                      <a:pt x="807480" y="116200"/>
                    </a:lnTo>
                    <a:lnTo>
                      <a:pt x="802685" y="130316"/>
                    </a:lnTo>
                    <a:cubicBezTo>
                      <a:pt x="802685" y="135105"/>
                      <a:pt x="798900" y="138886"/>
                      <a:pt x="794106" y="138886"/>
                    </a:cubicBezTo>
                    <a:lnTo>
                      <a:pt x="20692" y="130568"/>
                    </a:lnTo>
                    <a:cubicBezTo>
                      <a:pt x="15897" y="130568"/>
                      <a:pt x="12112" y="126787"/>
                      <a:pt x="12112" y="121998"/>
                    </a:cubicBezTo>
                    <a:lnTo>
                      <a:pt x="0" y="12351"/>
                    </a:lnTo>
                    <a:lnTo>
                      <a:pt x="396927" y="0"/>
                    </a:lnTo>
                    <a:lnTo>
                      <a:pt x="807480" y="12351"/>
                    </a:lnTo>
                    <a:close/>
                  </a:path>
                </a:pathLst>
              </a:custGeom>
              <a:solidFill>
                <a:srgbClr val="5F5E6C"/>
              </a:solidFill>
              <a:ln w="25230" cap="flat">
                <a:noFill/>
                <a:prstDash val="solid"/>
                <a:miter/>
              </a:ln>
            </p:spPr>
            <p:txBody>
              <a:bodyPr/>
              <a:lstStyle/>
              <a:p>
                <a:endParaRPr lang="ja-JP" altLang="en-US"/>
              </a:p>
            </p:txBody>
          </p:sp>
          <p:sp>
            <p:nvSpPr>
              <p:cNvPr id="22" name="フリーフォーム 21">
                <a:extLst>
                  <a:ext uri="{FF2B5EF4-FFF2-40B4-BE49-F238E27FC236}">
                    <a16:creationId xmlns:a16="http://schemas.microsoft.com/office/drawing/2014/main" id="{9AEF6447-5F78-8C3B-6CA6-90EB3806AD6C}"/>
                  </a:ext>
                </a:extLst>
              </p:cNvPr>
              <p:cNvSpPr/>
              <p:nvPr/>
            </p:nvSpPr>
            <p:spPr>
              <a:xfrm>
                <a:off x="5778505" y="4040519"/>
                <a:ext cx="794610" cy="383385"/>
              </a:xfrm>
              <a:custGeom>
                <a:avLst/>
                <a:gdLst>
                  <a:gd name="csX0" fmla="*/ 0 w 794610"/>
                  <a:gd name="csY0" fmla="*/ 0 h 383385"/>
                  <a:gd name="csX1" fmla="*/ 794610 w 794610"/>
                  <a:gd name="csY1" fmla="*/ 0 h 383385"/>
                  <a:gd name="csX2" fmla="*/ 794610 w 794610"/>
                  <a:gd name="csY2" fmla="*/ 383385 h 383385"/>
                  <a:gd name="csX3" fmla="*/ 0 w 794610"/>
                  <a:gd name="csY3" fmla="*/ 383385 h 383385"/>
                  <a:gd name="csX4" fmla="*/ 0 w 794610"/>
                  <a:gd name="csY4" fmla="*/ 0 h 383385"/>
                </a:gdLst>
                <a:ahLst/>
                <a:cxnLst>
                  <a:cxn ang="0">
                    <a:pos x="csX0" y="csY0"/>
                  </a:cxn>
                  <a:cxn ang="0">
                    <a:pos x="csX1" y="csY1"/>
                  </a:cxn>
                  <a:cxn ang="0">
                    <a:pos x="csX2" y="csY2"/>
                  </a:cxn>
                  <a:cxn ang="0">
                    <a:pos x="csX3" y="csY3"/>
                  </a:cxn>
                  <a:cxn ang="0">
                    <a:pos x="csX4" y="csY4"/>
                  </a:cxn>
                </a:cxnLst>
                <a:rect l="l" t="t" r="r" b="b"/>
                <a:pathLst>
                  <a:path w="794610" h="383385">
                    <a:moveTo>
                      <a:pt x="0" y="0"/>
                    </a:moveTo>
                    <a:lnTo>
                      <a:pt x="794610" y="0"/>
                    </a:lnTo>
                    <a:lnTo>
                      <a:pt x="794610" y="383385"/>
                    </a:lnTo>
                    <a:lnTo>
                      <a:pt x="0" y="383385"/>
                    </a:lnTo>
                    <a:lnTo>
                      <a:pt x="0" y="0"/>
                    </a:lnTo>
                    <a:close/>
                  </a:path>
                </a:pathLst>
              </a:custGeom>
              <a:solidFill>
                <a:srgbClr val="F7F6F7"/>
              </a:solidFill>
              <a:ln w="25230" cap="flat">
                <a:noFill/>
                <a:prstDash val="solid"/>
                <a:miter/>
              </a:ln>
            </p:spPr>
            <p:txBody>
              <a:bodyPr/>
              <a:lstStyle/>
              <a:p>
                <a:endParaRPr lang="ja-JP" altLang="en-US"/>
              </a:p>
            </p:txBody>
          </p:sp>
          <p:sp>
            <p:nvSpPr>
              <p:cNvPr id="23" name="フリーフォーム 22">
                <a:extLst>
                  <a:ext uri="{FF2B5EF4-FFF2-40B4-BE49-F238E27FC236}">
                    <a16:creationId xmlns:a16="http://schemas.microsoft.com/office/drawing/2014/main" id="{3F21EAF1-80F6-E0FE-DC98-F3B0203E2AAB}"/>
                  </a:ext>
                </a:extLst>
              </p:cNvPr>
              <p:cNvSpPr/>
              <p:nvPr/>
            </p:nvSpPr>
            <p:spPr>
              <a:xfrm>
                <a:off x="5765636" y="4411553"/>
                <a:ext cx="807479" cy="148716"/>
              </a:xfrm>
              <a:custGeom>
                <a:avLst/>
                <a:gdLst>
                  <a:gd name="csX0" fmla="*/ 807480 w 807479"/>
                  <a:gd name="csY0" fmla="*/ 115948 h 148716"/>
                  <a:gd name="csX1" fmla="*/ 807480 w 807479"/>
                  <a:gd name="csY1" fmla="*/ 140146 h 148716"/>
                  <a:gd name="csX2" fmla="*/ 798900 w 807479"/>
                  <a:gd name="csY2" fmla="*/ 148716 h 148716"/>
                  <a:gd name="csX3" fmla="*/ 601825 w 807479"/>
                  <a:gd name="csY3" fmla="*/ 148716 h 148716"/>
                  <a:gd name="csX4" fmla="*/ 601320 w 807479"/>
                  <a:gd name="csY4" fmla="*/ 147708 h 148716"/>
                  <a:gd name="csX5" fmla="*/ 400964 w 807479"/>
                  <a:gd name="csY5" fmla="*/ 135609 h 148716"/>
                  <a:gd name="csX6" fmla="*/ 208431 w 807479"/>
                  <a:gd name="csY6" fmla="*/ 144179 h 148716"/>
                  <a:gd name="csX7" fmla="*/ 205655 w 807479"/>
                  <a:gd name="csY7" fmla="*/ 148716 h 148716"/>
                  <a:gd name="csX8" fmla="*/ 8579 w 807479"/>
                  <a:gd name="csY8" fmla="*/ 148716 h 148716"/>
                  <a:gd name="csX9" fmla="*/ 0 w 807479"/>
                  <a:gd name="csY9" fmla="*/ 140146 h 148716"/>
                  <a:gd name="csX10" fmla="*/ 0 w 807479"/>
                  <a:gd name="csY10" fmla="*/ 12351 h 148716"/>
                  <a:gd name="csX11" fmla="*/ 16402 w 807479"/>
                  <a:gd name="csY11" fmla="*/ 0 h 148716"/>
                  <a:gd name="csX12" fmla="*/ 32804 w 807479"/>
                  <a:gd name="csY12" fmla="*/ 12351 h 148716"/>
                  <a:gd name="csX13" fmla="*/ 32804 w 807479"/>
                  <a:gd name="csY13" fmla="*/ 109142 h 148716"/>
                  <a:gd name="csX14" fmla="*/ 39617 w 807479"/>
                  <a:gd name="csY14" fmla="*/ 115948 h 148716"/>
                  <a:gd name="csX15" fmla="*/ 807480 w 807479"/>
                  <a:gd name="csY15" fmla="*/ 115948 h 148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807479" h="148716">
                    <a:moveTo>
                      <a:pt x="807480" y="115948"/>
                    </a:moveTo>
                    <a:lnTo>
                      <a:pt x="807480" y="140146"/>
                    </a:lnTo>
                    <a:cubicBezTo>
                      <a:pt x="807480" y="144935"/>
                      <a:pt x="803695" y="148716"/>
                      <a:pt x="798900" y="148716"/>
                    </a:cubicBezTo>
                    <a:lnTo>
                      <a:pt x="601825" y="148716"/>
                    </a:lnTo>
                    <a:lnTo>
                      <a:pt x="601320" y="147708"/>
                    </a:lnTo>
                    <a:lnTo>
                      <a:pt x="400964" y="135609"/>
                    </a:lnTo>
                    <a:lnTo>
                      <a:pt x="208431" y="144179"/>
                    </a:lnTo>
                    <a:lnTo>
                      <a:pt x="205655" y="148716"/>
                    </a:lnTo>
                    <a:lnTo>
                      <a:pt x="8579" y="148716"/>
                    </a:lnTo>
                    <a:cubicBezTo>
                      <a:pt x="3785" y="148716"/>
                      <a:pt x="0" y="144935"/>
                      <a:pt x="0" y="140146"/>
                    </a:cubicBezTo>
                    <a:lnTo>
                      <a:pt x="0" y="12351"/>
                    </a:lnTo>
                    <a:lnTo>
                      <a:pt x="16402" y="0"/>
                    </a:lnTo>
                    <a:lnTo>
                      <a:pt x="32804" y="12351"/>
                    </a:lnTo>
                    <a:lnTo>
                      <a:pt x="32804" y="109142"/>
                    </a:lnTo>
                    <a:cubicBezTo>
                      <a:pt x="32804" y="112923"/>
                      <a:pt x="35832" y="115948"/>
                      <a:pt x="39617" y="115948"/>
                    </a:cubicBezTo>
                    <a:lnTo>
                      <a:pt x="807480" y="115948"/>
                    </a:lnTo>
                    <a:close/>
                  </a:path>
                </a:pathLst>
              </a:custGeom>
              <a:solidFill>
                <a:srgbClr val="5F5E6C"/>
              </a:solidFill>
              <a:ln w="25230" cap="flat">
                <a:noFill/>
                <a:prstDash val="solid"/>
                <a:miter/>
              </a:ln>
            </p:spPr>
            <p:txBody>
              <a:bodyPr/>
              <a:lstStyle/>
              <a:p>
                <a:endParaRPr lang="ja-JP" altLang="en-US"/>
              </a:p>
            </p:txBody>
          </p:sp>
          <p:sp>
            <p:nvSpPr>
              <p:cNvPr id="24" name="フリーフォーム 23">
                <a:extLst>
                  <a:ext uri="{FF2B5EF4-FFF2-40B4-BE49-F238E27FC236}">
                    <a16:creationId xmlns:a16="http://schemas.microsoft.com/office/drawing/2014/main" id="{FFDB265A-CB8C-39F5-86BC-E58F50DC9272}"/>
                  </a:ext>
                </a:extLst>
              </p:cNvPr>
              <p:cNvSpPr/>
              <p:nvPr/>
            </p:nvSpPr>
            <p:spPr>
              <a:xfrm>
                <a:off x="5765636" y="4061188"/>
                <a:ext cx="32803" cy="362716"/>
              </a:xfrm>
              <a:custGeom>
                <a:avLst/>
                <a:gdLst>
                  <a:gd name="csX0" fmla="*/ 0 w 32803"/>
                  <a:gd name="csY0" fmla="*/ 0 h 362716"/>
                  <a:gd name="csX1" fmla="*/ 32804 w 32803"/>
                  <a:gd name="csY1" fmla="*/ 0 h 362716"/>
                  <a:gd name="csX2" fmla="*/ 32804 w 32803"/>
                  <a:gd name="csY2" fmla="*/ 362716 h 362716"/>
                  <a:gd name="csX3" fmla="*/ 0 w 32803"/>
                  <a:gd name="csY3" fmla="*/ 362716 h 362716"/>
                  <a:gd name="csX4" fmla="*/ 0 w 32803"/>
                  <a:gd name="csY4" fmla="*/ 0 h 362716"/>
                </a:gdLst>
                <a:ahLst/>
                <a:cxnLst>
                  <a:cxn ang="0">
                    <a:pos x="csX0" y="csY0"/>
                  </a:cxn>
                  <a:cxn ang="0">
                    <a:pos x="csX1" y="csY1"/>
                  </a:cxn>
                  <a:cxn ang="0">
                    <a:pos x="csX2" y="csY2"/>
                  </a:cxn>
                  <a:cxn ang="0">
                    <a:pos x="csX3" y="csY3"/>
                  </a:cxn>
                  <a:cxn ang="0">
                    <a:pos x="csX4" y="csY4"/>
                  </a:cxn>
                </a:cxnLst>
                <a:rect l="l" t="t" r="r" b="b"/>
                <a:pathLst>
                  <a:path w="32803" h="362716">
                    <a:moveTo>
                      <a:pt x="0" y="0"/>
                    </a:moveTo>
                    <a:lnTo>
                      <a:pt x="32804" y="0"/>
                    </a:lnTo>
                    <a:cubicBezTo>
                      <a:pt x="32804" y="0"/>
                      <a:pt x="32804" y="362716"/>
                      <a:pt x="32804" y="362716"/>
                    </a:cubicBezTo>
                    <a:lnTo>
                      <a:pt x="0" y="362716"/>
                    </a:lnTo>
                    <a:lnTo>
                      <a:pt x="0" y="0"/>
                    </a:lnTo>
                    <a:close/>
                  </a:path>
                </a:pathLst>
              </a:custGeom>
              <a:solidFill>
                <a:srgbClr val="F7F6F7"/>
              </a:solidFill>
              <a:ln w="25230" cap="flat">
                <a:noFill/>
                <a:prstDash val="solid"/>
                <a:miter/>
              </a:ln>
            </p:spPr>
            <p:txBody>
              <a:bodyPr/>
              <a:lstStyle/>
              <a:p>
                <a:endParaRPr lang="ja-JP" altLang="en-US"/>
              </a:p>
            </p:txBody>
          </p:sp>
          <p:sp>
            <p:nvSpPr>
              <p:cNvPr id="25" name="フリーフォーム 24">
                <a:extLst>
                  <a:ext uri="{FF2B5EF4-FFF2-40B4-BE49-F238E27FC236}">
                    <a16:creationId xmlns:a16="http://schemas.microsoft.com/office/drawing/2014/main" id="{83E33742-64E7-9AE3-4DD3-9CDB50EE8D7B}"/>
                  </a:ext>
                </a:extLst>
              </p:cNvPr>
              <p:cNvSpPr/>
              <p:nvPr/>
            </p:nvSpPr>
            <p:spPr>
              <a:xfrm>
                <a:off x="5739645" y="4011280"/>
                <a:ext cx="58794" cy="50160"/>
              </a:xfrm>
              <a:custGeom>
                <a:avLst/>
                <a:gdLst>
                  <a:gd name="csX0" fmla="*/ 58795 w 58794"/>
                  <a:gd name="csY0" fmla="*/ 0 h 50160"/>
                  <a:gd name="csX1" fmla="*/ 58795 w 58794"/>
                  <a:gd name="csY1" fmla="*/ 50160 h 50160"/>
                  <a:gd name="csX2" fmla="*/ 8579 w 58794"/>
                  <a:gd name="csY2" fmla="*/ 50160 h 50160"/>
                  <a:gd name="csX3" fmla="*/ 0 w 58794"/>
                  <a:gd name="csY3" fmla="*/ 41590 h 50160"/>
                  <a:gd name="csX4" fmla="*/ 0 w 58794"/>
                  <a:gd name="csY4" fmla="*/ 8822 h 50160"/>
                  <a:gd name="csX5" fmla="*/ 8579 w 58794"/>
                  <a:gd name="csY5" fmla="*/ 252 h 50160"/>
                  <a:gd name="csX6" fmla="*/ 58795 w 58794"/>
                  <a:gd name="csY6" fmla="*/ 252 h 5016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794" h="50160">
                    <a:moveTo>
                      <a:pt x="58795" y="0"/>
                    </a:moveTo>
                    <a:lnTo>
                      <a:pt x="58795" y="50160"/>
                    </a:lnTo>
                    <a:lnTo>
                      <a:pt x="8579" y="50160"/>
                    </a:lnTo>
                    <a:cubicBezTo>
                      <a:pt x="3785" y="50160"/>
                      <a:pt x="0" y="46379"/>
                      <a:pt x="0" y="41590"/>
                    </a:cubicBezTo>
                    <a:lnTo>
                      <a:pt x="0" y="8822"/>
                    </a:lnTo>
                    <a:cubicBezTo>
                      <a:pt x="0" y="4033"/>
                      <a:pt x="3785" y="252"/>
                      <a:pt x="8579" y="252"/>
                    </a:cubicBezTo>
                    <a:lnTo>
                      <a:pt x="58795" y="252"/>
                    </a:lnTo>
                    <a:close/>
                  </a:path>
                </a:pathLst>
              </a:custGeom>
              <a:solidFill>
                <a:srgbClr val="D1D0D3"/>
              </a:solidFill>
              <a:ln w="25230" cap="flat">
                <a:noFill/>
                <a:prstDash val="solid"/>
                <a:miter/>
              </a:ln>
            </p:spPr>
            <p:txBody>
              <a:bodyPr/>
              <a:lstStyle/>
              <a:p>
                <a:endParaRPr lang="ja-JP" altLang="en-US"/>
              </a:p>
            </p:txBody>
          </p:sp>
          <p:sp>
            <p:nvSpPr>
              <p:cNvPr id="26" name="フリーフォーム 25">
                <a:extLst>
                  <a:ext uri="{FF2B5EF4-FFF2-40B4-BE49-F238E27FC236}">
                    <a16:creationId xmlns:a16="http://schemas.microsoft.com/office/drawing/2014/main" id="{4A2A2F66-39A2-A201-3853-83F3AD431517}"/>
                  </a:ext>
                </a:extLst>
              </p:cNvPr>
              <p:cNvSpPr/>
              <p:nvPr/>
            </p:nvSpPr>
            <p:spPr>
              <a:xfrm>
                <a:off x="6078787" y="4268634"/>
                <a:ext cx="181682" cy="212235"/>
              </a:xfrm>
              <a:custGeom>
                <a:avLst/>
                <a:gdLst>
                  <a:gd name="csX0" fmla="*/ 174365 w 181682"/>
                  <a:gd name="csY0" fmla="*/ 0 h 212235"/>
                  <a:gd name="csX1" fmla="*/ 103459 w 181682"/>
                  <a:gd name="csY1" fmla="*/ 0 h 212235"/>
                  <a:gd name="csX2" fmla="*/ 90589 w 181682"/>
                  <a:gd name="csY2" fmla="*/ 7562 h 212235"/>
                  <a:gd name="csX3" fmla="*/ 77720 w 181682"/>
                  <a:gd name="csY3" fmla="*/ 0 h 212235"/>
                  <a:gd name="csX4" fmla="*/ 6813 w 181682"/>
                  <a:gd name="csY4" fmla="*/ 0 h 212235"/>
                  <a:gd name="csX5" fmla="*/ 0 w 181682"/>
                  <a:gd name="csY5" fmla="*/ 6806 h 212235"/>
                  <a:gd name="csX6" fmla="*/ 0 w 181682"/>
                  <a:gd name="csY6" fmla="*/ 201901 h 212235"/>
                  <a:gd name="csX7" fmla="*/ 90842 w 181682"/>
                  <a:gd name="csY7" fmla="*/ 212236 h 212235"/>
                  <a:gd name="csX8" fmla="*/ 181683 w 181682"/>
                  <a:gd name="csY8" fmla="*/ 201901 h 212235"/>
                  <a:gd name="csX9" fmla="*/ 181683 w 181682"/>
                  <a:gd name="csY9" fmla="*/ 6806 h 212235"/>
                  <a:gd name="csX10" fmla="*/ 174870 w 181682"/>
                  <a:gd name="csY10" fmla="*/ 0 h 2122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81682" h="212235">
                    <a:moveTo>
                      <a:pt x="174365" y="0"/>
                    </a:moveTo>
                    <a:lnTo>
                      <a:pt x="103459" y="0"/>
                    </a:lnTo>
                    <a:lnTo>
                      <a:pt x="90589" y="7562"/>
                    </a:lnTo>
                    <a:lnTo>
                      <a:pt x="77720" y="0"/>
                    </a:lnTo>
                    <a:lnTo>
                      <a:pt x="6813" y="0"/>
                    </a:lnTo>
                    <a:cubicBezTo>
                      <a:pt x="3028" y="0"/>
                      <a:pt x="0" y="3025"/>
                      <a:pt x="0" y="6806"/>
                    </a:cubicBezTo>
                    <a:lnTo>
                      <a:pt x="0" y="201901"/>
                    </a:lnTo>
                    <a:lnTo>
                      <a:pt x="90842" y="212236"/>
                    </a:lnTo>
                    <a:lnTo>
                      <a:pt x="181683" y="201901"/>
                    </a:lnTo>
                    <a:lnTo>
                      <a:pt x="181683" y="6806"/>
                    </a:lnTo>
                    <a:cubicBezTo>
                      <a:pt x="181683" y="3025"/>
                      <a:pt x="178655" y="0"/>
                      <a:pt x="174870" y="0"/>
                    </a:cubicBezTo>
                    <a:close/>
                  </a:path>
                </a:pathLst>
              </a:custGeom>
              <a:solidFill>
                <a:srgbClr val="E2E1E0"/>
              </a:solidFill>
              <a:ln w="25230" cap="flat">
                <a:noFill/>
                <a:prstDash val="solid"/>
                <a:miter/>
              </a:ln>
            </p:spPr>
            <p:txBody>
              <a:bodyPr/>
              <a:lstStyle/>
              <a:p>
                <a:endParaRPr lang="ja-JP" altLang="en-US"/>
              </a:p>
            </p:txBody>
          </p:sp>
          <p:sp>
            <p:nvSpPr>
              <p:cNvPr id="27" name="フリーフォーム 26">
                <a:extLst>
                  <a:ext uri="{FF2B5EF4-FFF2-40B4-BE49-F238E27FC236}">
                    <a16:creationId xmlns:a16="http://schemas.microsoft.com/office/drawing/2014/main" id="{069B5C5E-618F-4AA0-9508-D4767829EB86}"/>
                  </a:ext>
                </a:extLst>
              </p:cNvPr>
              <p:cNvSpPr/>
              <p:nvPr/>
            </p:nvSpPr>
            <p:spPr>
              <a:xfrm>
                <a:off x="6156254" y="4268634"/>
                <a:ext cx="25991" cy="212487"/>
              </a:xfrm>
              <a:custGeom>
                <a:avLst/>
                <a:gdLst>
                  <a:gd name="csX0" fmla="*/ 0 w 25991"/>
                  <a:gd name="csY0" fmla="*/ 0 h 212487"/>
                  <a:gd name="csX1" fmla="*/ 25991 w 25991"/>
                  <a:gd name="csY1" fmla="*/ 0 h 212487"/>
                  <a:gd name="csX2" fmla="*/ 25991 w 25991"/>
                  <a:gd name="csY2" fmla="*/ 212488 h 212487"/>
                  <a:gd name="csX3" fmla="*/ 0 w 25991"/>
                  <a:gd name="csY3" fmla="*/ 212488 h 212487"/>
                  <a:gd name="csX4" fmla="*/ 0 w 25991"/>
                  <a:gd name="csY4" fmla="*/ 0 h 212487"/>
                </a:gdLst>
                <a:ahLst/>
                <a:cxnLst>
                  <a:cxn ang="0">
                    <a:pos x="csX0" y="csY0"/>
                  </a:cxn>
                  <a:cxn ang="0">
                    <a:pos x="csX1" y="csY1"/>
                  </a:cxn>
                  <a:cxn ang="0">
                    <a:pos x="csX2" y="csY2"/>
                  </a:cxn>
                  <a:cxn ang="0">
                    <a:pos x="csX3" y="csY3"/>
                  </a:cxn>
                  <a:cxn ang="0">
                    <a:pos x="csX4" y="csY4"/>
                  </a:cxn>
                </a:cxnLst>
                <a:rect l="l" t="t" r="r" b="b"/>
                <a:pathLst>
                  <a:path w="25991" h="212487">
                    <a:moveTo>
                      <a:pt x="0" y="0"/>
                    </a:moveTo>
                    <a:lnTo>
                      <a:pt x="25991" y="0"/>
                    </a:lnTo>
                    <a:lnTo>
                      <a:pt x="25991" y="212488"/>
                    </a:lnTo>
                    <a:lnTo>
                      <a:pt x="0" y="212488"/>
                    </a:lnTo>
                    <a:lnTo>
                      <a:pt x="0" y="0"/>
                    </a:lnTo>
                    <a:close/>
                  </a:path>
                </a:pathLst>
              </a:custGeom>
              <a:solidFill>
                <a:srgbClr val="D1D0D3"/>
              </a:solidFill>
              <a:ln w="25230" cap="flat">
                <a:noFill/>
                <a:prstDash val="solid"/>
                <a:miter/>
              </a:ln>
            </p:spPr>
            <p:txBody>
              <a:bodyPr/>
              <a:lstStyle/>
              <a:p>
                <a:endParaRPr lang="ja-JP" altLang="en-US"/>
              </a:p>
            </p:txBody>
          </p:sp>
          <p:sp>
            <p:nvSpPr>
              <p:cNvPr id="28" name="フリーフォーム 27">
                <a:extLst>
                  <a:ext uri="{FF2B5EF4-FFF2-40B4-BE49-F238E27FC236}">
                    <a16:creationId xmlns:a16="http://schemas.microsoft.com/office/drawing/2014/main" id="{E55669D3-DEE8-85D8-F2AC-99A614B36F73}"/>
                  </a:ext>
                </a:extLst>
              </p:cNvPr>
              <p:cNvSpPr/>
              <p:nvPr/>
            </p:nvSpPr>
            <p:spPr>
              <a:xfrm>
                <a:off x="6136319" y="4364670"/>
                <a:ext cx="65607" cy="25710"/>
              </a:xfrm>
              <a:custGeom>
                <a:avLst/>
                <a:gdLst>
                  <a:gd name="csX0" fmla="*/ 52738 w 65607"/>
                  <a:gd name="csY0" fmla="*/ 25710 h 25710"/>
                  <a:gd name="csX1" fmla="*/ 12869 w 65607"/>
                  <a:gd name="csY1" fmla="*/ 25710 h 25710"/>
                  <a:gd name="csX2" fmla="*/ 0 w 65607"/>
                  <a:gd name="csY2" fmla="*/ 12855 h 25710"/>
                  <a:gd name="csX3" fmla="*/ 12869 w 65607"/>
                  <a:gd name="csY3" fmla="*/ 0 h 25710"/>
                  <a:gd name="csX4" fmla="*/ 52738 w 65607"/>
                  <a:gd name="csY4" fmla="*/ 0 h 25710"/>
                  <a:gd name="csX5" fmla="*/ 65608 w 65607"/>
                  <a:gd name="csY5" fmla="*/ 12855 h 25710"/>
                  <a:gd name="csX6" fmla="*/ 52738 w 65607"/>
                  <a:gd name="csY6" fmla="*/ 25710 h 2571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607" h="25710">
                    <a:moveTo>
                      <a:pt x="52738" y="25710"/>
                    </a:moveTo>
                    <a:lnTo>
                      <a:pt x="12869" y="25710"/>
                    </a:lnTo>
                    <a:cubicBezTo>
                      <a:pt x="5804" y="25710"/>
                      <a:pt x="0" y="19913"/>
                      <a:pt x="0" y="12855"/>
                    </a:cubicBezTo>
                    <a:cubicBezTo>
                      <a:pt x="0" y="5797"/>
                      <a:pt x="5804" y="0"/>
                      <a:pt x="12869" y="0"/>
                    </a:cubicBezTo>
                    <a:lnTo>
                      <a:pt x="52738" y="0"/>
                    </a:lnTo>
                    <a:cubicBezTo>
                      <a:pt x="59804" y="0"/>
                      <a:pt x="65608" y="5797"/>
                      <a:pt x="65608" y="12855"/>
                    </a:cubicBezTo>
                    <a:cubicBezTo>
                      <a:pt x="65608" y="19913"/>
                      <a:pt x="59804" y="25710"/>
                      <a:pt x="52738" y="25710"/>
                    </a:cubicBezTo>
                    <a:close/>
                  </a:path>
                </a:pathLst>
              </a:custGeom>
              <a:solidFill>
                <a:srgbClr val="D1D0D3"/>
              </a:solidFill>
              <a:ln w="25230" cap="flat">
                <a:noFill/>
                <a:prstDash val="solid"/>
                <a:miter/>
              </a:ln>
            </p:spPr>
            <p:txBody>
              <a:bodyPr/>
              <a:lstStyle/>
              <a:p>
                <a:endParaRPr lang="ja-JP" altLang="en-US"/>
              </a:p>
            </p:txBody>
          </p:sp>
          <p:sp>
            <p:nvSpPr>
              <p:cNvPr id="29" name="フリーフォーム 28">
                <a:extLst>
                  <a:ext uri="{FF2B5EF4-FFF2-40B4-BE49-F238E27FC236}">
                    <a16:creationId xmlns:a16="http://schemas.microsoft.com/office/drawing/2014/main" id="{5A9160E3-89F2-BA2B-774D-AC551D5C5700}"/>
                  </a:ext>
                </a:extLst>
              </p:cNvPr>
              <p:cNvSpPr/>
              <p:nvPr/>
            </p:nvSpPr>
            <p:spPr>
              <a:xfrm>
                <a:off x="6015954" y="3757202"/>
                <a:ext cx="308104" cy="199128"/>
              </a:xfrm>
              <a:custGeom>
                <a:avLst/>
                <a:gdLst>
                  <a:gd name="csX0" fmla="*/ 299525 w 308104"/>
                  <a:gd name="csY0" fmla="*/ 0 h 199128"/>
                  <a:gd name="csX1" fmla="*/ 29776 w 308104"/>
                  <a:gd name="csY1" fmla="*/ 0 h 199128"/>
                  <a:gd name="csX2" fmla="*/ 8580 w 308104"/>
                  <a:gd name="csY2" fmla="*/ 1260 h 199128"/>
                  <a:gd name="csX3" fmla="*/ 0 w 308104"/>
                  <a:gd name="csY3" fmla="*/ 9830 h 199128"/>
                  <a:gd name="csX4" fmla="*/ 3533 w 308104"/>
                  <a:gd name="csY4" fmla="*/ 189550 h 199128"/>
                  <a:gd name="csX5" fmla="*/ 12112 w 308104"/>
                  <a:gd name="csY5" fmla="*/ 198120 h 199128"/>
                  <a:gd name="csX6" fmla="*/ 297001 w 308104"/>
                  <a:gd name="csY6" fmla="*/ 199128 h 199128"/>
                  <a:gd name="csX7" fmla="*/ 305581 w 308104"/>
                  <a:gd name="csY7" fmla="*/ 190558 h 199128"/>
                  <a:gd name="csX8" fmla="*/ 308104 w 308104"/>
                  <a:gd name="csY8" fmla="*/ 170898 h 199128"/>
                  <a:gd name="csX9" fmla="*/ 308104 w 308104"/>
                  <a:gd name="csY9" fmla="*/ 8570 h 199128"/>
                  <a:gd name="csX10" fmla="*/ 299525 w 308104"/>
                  <a:gd name="csY10" fmla="*/ 0 h 1991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08104" h="199128">
                    <a:moveTo>
                      <a:pt x="299525" y="0"/>
                    </a:moveTo>
                    <a:lnTo>
                      <a:pt x="29776" y="0"/>
                    </a:lnTo>
                    <a:lnTo>
                      <a:pt x="8580" y="1260"/>
                    </a:lnTo>
                    <a:cubicBezTo>
                      <a:pt x="3785" y="1260"/>
                      <a:pt x="0" y="5041"/>
                      <a:pt x="0" y="9830"/>
                    </a:cubicBezTo>
                    <a:lnTo>
                      <a:pt x="3533" y="189550"/>
                    </a:lnTo>
                    <a:cubicBezTo>
                      <a:pt x="3533" y="194339"/>
                      <a:pt x="7318" y="198120"/>
                      <a:pt x="12112" y="198120"/>
                    </a:cubicBezTo>
                    <a:lnTo>
                      <a:pt x="297001" y="199128"/>
                    </a:lnTo>
                    <a:cubicBezTo>
                      <a:pt x="301796" y="199128"/>
                      <a:pt x="305581" y="195348"/>
                      <a:pt x="305581" y="190558"/>
                    </a:cubicBezTo>
                    <a:lnTo>
                      <a:pt x="308104" y="170898"/>
                    </a:lnTo>
                    <a:lnTo>
                      <a:pt x="308104" y="8570"/>
                    </a:lnTo>
                    <a:cubicBezTo>
                      <a:pt x="308104" y="3781"/>
                      <a:pt x="304319" y="0"/>
                      <a:pt x="299525" y="0"/>
                    </a:cubicBezTo>
                    <a:close/>
                  </a:path>
                </a:pathLst>
              </a:custGeom>
              <a:solidFill>
                <a:srgbClr val="E8496F"/>
              </a:solidFill>
              <a:ln w="25230" cap="flat">
                <a:noFill/>
                <a:prstDash val="solid"/>
                <a:miter/>
              </a:ln>
            </p:spPr>
            <p:txBody>
              <a:bodyPr/>
              <a:lstStyle/>
              <a:p>
                <a:endParaRPr lang="ja-JP" altLang="en-US"/>
              </a:p>
            </p:txBody>
          </p:sp>
          <p:sp>
            <p:nvSpPr>
              <p:cNvPr id="30" name="フリーフォーム 29">
                <a:extLst>
                  <a:ext uri="{FF2B5EF4-FFF2-40B4-BE49-F238E27FC236}">
                    <a16:creationId xmlns:a16="http://schemas.microsoft.com/office/drawing/2014/main" id="{43D8871F-547F-752D-183B-AA8BA7B98B47}"/>
                  </a:ext>
                </a:extLst>
              </p:cNvPr>
              <p:cNvSpPr/>
              <p:nvPr/>
            </p:nvSpPr>
            <p:spPr>
              <a:xfrm>
                <a:off x="6115375" y="3804590"/>
                <a:ext cx="107495" cy="107378"/>
              </a:xfrm>
              <a:custGeom>
                <a:avLst/>
                <a:gdLst>
                  <a:gd name="csX0" fmla="*/ 103963 w 107495"/>
                  <a:gd name="csY0" fmla="*/ 32012 h 107378"/>
                  <a:gd name="csX1" fmla="*/ 78982 w 107495"/>
                  <a:gd name="csY1" fmla="*/ 32012 h 107378"/>
                  <a:gd name="csX2" fmla="*/ 75449 w 107495"/>
                  <a:gd name="csY2" fmla="*/ 28483 h 107378"/>
                  <a:gd name="csX3" fmla="*/ 75449 w 107495"/>
                  <a:gd name="csY3" fmla="*/ 3529 h 107378"/>
                  <a:gd name="csX4" fmla="*/ 71916 w 107495"/>
                  <a:gd name="csY4" fmla="*/ 0 h 107378"/>
                  <a:gd name="csX5" fmla="*/ 35580 w 107495"/>
                  <a:gd name="csY5" fmla="*/ 0 h 107378"/>
                  <a:gd name="csX6" fmla="*/ 32047 w 107495"/>
                  <a:gd name="csY6" fmla="*/ 3529 h 107378"/>
                  <a:gd name="csX7" fmla="*/ 32047 w 107495"/>
                  <a:gd name="csY7" fmla="*/ 28483 h 107378"/>
                  <a:gd name="csX8" fmla="*/ 28514 w 107495"/>
                  <a:gd name="csY8" fmla="*/ 32012 h 107378"/>
                  <a:gd name="csX9" fmla="*/ 3533 w 107495"/>
                  <a:gd name="csY9" fmla="*/ 32012 h 107378"/>
                  <a:gd name="csX10" fmla="*/ 0 w 107495"/>
                  <a:gd name="csY10" fmla="*/ 35541 h 107378"/>
                  <a:gd name="csX11" fmla="*/ 0 w 107495"/>
                  <a:gd name="csY11" fmla="*/ 71837 h 107378"/>
                  <a:gd name="csX12" fmla="*/ 3533 w 107495"/>
                  <a:gd name="csY12" fmla="*/ 75366 h 107378"/>
                  <a:gd name="csX13" fmla="*/ 28514 w 107495"/>
                  <a:gd name="csY13" fmla="*/ 75366 h 107378"/>
                  <a:gd name="csX14" fmla="*/ 32047 w 107495"/>
                  <a:gd name="csY14" fmla="*/ 78895 h 107378"/>
                  <a:gd name="csX15" fmla="*/ 32047 w 107495"/>
                  <a:gd name="csY15" fmla="*/ 103849 h 107378"/>
                  <a:gd name="csX16" fmla="*/ 35580 w 107495"/>
                  <a:gd name="csY16" fmla="*/ 107378 h 107378"/>
                  <a:gd name="csX17" fmla="*/ 71916 w 107495"/>
                  <a:gd name="csY17" fmla="*/ 107378 h 107378"/>
                  <a:gd name="csX18" fmla="*/ 75449 w 107495"/>
                  <a:gd name="csY18" fmla="*/ 103849 h 107378"/>
                  <a:gd name="csX19" fmla="*/ 75449 w 107495"/>
                  <a:gd name="csY19" fmla="*/ 78895 h 107378"/>
                  <a:gd name="csX20" fmla="*/ 78982 w 107495"/>
                  <a:gd name="csY20" fmla="*/ 75366 h 107378"/>
                  <a:gd name="csX21" fmla="*/ 103963 w 107495"/>
                  <a:gd name="csY21" fmla="*/ 75366 h 107378"/>
                  <a:gd name="csX22" fmla="*/ 107496 w 107495"/>
                  <a:gd name="csY22" fmla="*/ 71837 h 107378"/>
                  <a:gd name="csX23" fmla="*/ 107496 w 107495"/>
                  <a:gd name="csY23" fmla="*/ 35541 h 107378"/>
                  <a:gd name="csX24" fmla="*/ 103963 w 107495"/>
                  <a:gd name="csY24" fmla="*/ 32012 h 1073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107495" h="107378">
                    <a:moveTo>
                      <a:pt x="103963" y="32012"/>
                    </a:moveTo>
                    <a:lnTo>
                      <a:pt x="78982" y="32012"/>
                    </a:lnTo>
                    <a:cubicBezTo>
                      <a:pt x="76963" y="32012"/>
                      <a:pt x="75449" y="30499"/>
                      <a:pt x="75449" y="28483"/>
                    </a:cubicBezTo>
                    <a:lnTo>
                      <a:pt x="75449" y="3529"/>
                    </a:lnTo>
                    <a:cubicBezTo>
                      <a:pt x="75449" y="1512"/>
                      <a:pt x="73935" y="0"/>
                      <a:pt x="71916" y="0"/>
                    </a:cubicBezTo>
                    <a:lnTo>
                      <a:pt x="35580" y="0"/>
                    </a:lnTo>
                    <a:cubicBezTo>
                      <a:pt x="33561" y="0"/>
                      <a:pt x="32047" y="1512"/>
                      <a:pt x="32047" y="3529"/>
                    </a:cubicBezTo>
                    <a:lnTo>
                      <a:pt x="32047" y="28483"/>
                    </a:lnTo>
                    <a:cubicBezTo>
                      <a:pt x="32047" y="30499"/>
                      <a:pt x="30533" y="32012"/>
                      <a:pt x="28514" y="32012"/>
                    </a:cubicBezTo>
                    <a:lnTo>
                      <a:pt x="3533" y="32012"/>
                    </a:lnTo>
                    <a:cubicBezTo>
                      <a:pt x="1514" y="32012"/>
                      <a:pt x="0" y="33524"/>
                      <a:pt x="0" y="35541"/>
                    </a:cubicBezTo>
                    <a:lnTo>
                      <a:pt x="0" y="71837"/>
                    </a:lnTo>
                    <a:cubicBezTo>
                      <a:pt x="0" y="73854"/>
                      <a:pt x="1514" y="75366"/>
                      <a:pt x="3533" y="75366"/>
                    </a:cubicBezTo>
                    <a:lnTo>
                      <a:pt x="28514" y="75366"/>
                    </a:lnTo>
                    <a:cubicBezTo>
                      <a:pt x="30533" y="75366"/>
                      <a:pt x="32047" y="76879"/>
                      <a:pt x="32047" y="78895"/>
                    </a:cubicBezTo>
                    <a:lnTo>
                      <a:pt x="32047" y="103849"/>
                    </a:lnTo>
                    <a:cubicBezTo>
                      <a:pt x="32047" y="105866"/>
                      <a:pt x="33561" y="107378"/>
                      <a:pt x="35580" y="107378"/>
                    </a:cubicBezTo>
                    <a:lnTo>
                      <a:pt x="71916" y="107378"/>
                    </a:lnTo>
                    <a:cubicBezTo>
                      <a:pt x="73935" y="107378"/>
                      <a:pt x="75449" y="105866"/>
                      <a:pt x="75449" y="103849"/>
                    </a:cubicBezTo>
                    <a:lnTo>
                      <a:pt x="75449" y="78895"/>
                    </a:lnTo>
                    <a:cubicBezTo>
                      <a:pt x="75449" y="76879"/>
                      <a:pt x="76963" y="75366"/>
                      <a:pt x="78982" y="75366"/>
                    </a:cubicBezTo>
                    <a:lnTo>
                      <a:pt x="103963" y="75366"/>
                    </a:lnTo>
                    <a:cubicBezTo>
                      <a:pt x="105982" y="75366"/>
                      <a:pt x="107496" y="73854"/>
                      <a:pt x="107496" y="71837"/>
                    </a:cubicBezTo>
                    <a:lnTo>
                      <a:pt x="107496" y="35541"/>
                    </a:lnTo>
                    <a:cubicBezTo>
                      <a:pt x="107496" y="33524"/>
                      <a:pt x="105982" y="32012"/>
                      <a:pt x="103963" y="32012"/>
                    </a:cubicBezTo>
                    <a:close/>
                  </a:path>
                </a:pathLst>
              </a:custGeom>
              <a:solidFill>
                <a:srgbClr val="F7F6F7"/>
              </a:solidFill>
              <a:ln w="25230" cap="flat">
                <a:noFill/>
                <a:prstDash val="solid"/>
                <a:miter/>
              </a:ln>
            </p:spPr>
            <p:txBody>
              <a:bodyPr/>
              <a:lstStyle/>
              <a:p>
                <a:endParaRPr lang="ja-JP" altLang="en-US"/>
              </a:p>
            </p:txBody>
          </p:sp>
          <p:grpSp>
            <p:nvGrpSpPr>
              <p:cNvPr id="31" name="グラフィックス 12">
                <a:extLst>
                  <a:ext uri="{FF2B5EF4-FFF2-40B4-BE49-F238E27FC236}">
                    <a16:creationId xmlns:a16="http://schemas.microsoft.com/office/drawing/2014/main" id="{C2648F09-27B1-2642-7782-0983CB6719E3}"/>
                  </a:ext>
                </a:extLst>
              </p:cNvPr>
              <p:cNvGrpSpPr/>
              <p:nvPr/>
            </p:nvGrpSpPr>
            <p:grpSpPr>
              <a:xfrm>
                <a:off x="5821150" y="4113365"/>
                <a:ext cx="695694" cy="258866"/>
                <a:chOff x="5821150" y="4113365"/>
                <a:chExt cx="695694" cy="258866"/>
              </a:xfrm>
              <a:solidFill>
                <a:srgbClr val="33BBD8"/>
              </a:solidFill>
            </p:grpSpPr>
            <p:sp>
              <p:nvSpPr>
                <p:cNvPr id="36" name="フリーフォーム 35">
                  <a:extLst>
                    <a:ext uri="{FF2B5EF4-FFF2-40B4-BE49-F238E27FC236}">
                      <a16:creationId xmlns:a16="http://schemas.microsoft.com/office/drawing/2014/main" id="{1594D994-0AB1-E434-41A5-904550B9E68E}"/>
                    </a:ext>
                  </a:extLst>
                </p:cNvPr>
                <p:cNvSpPr/>
                <p:nvPr/>
              </p:nvSpPr>
              <p:spPr>
                <a:xfrm>
                  <a:off x="5821150" y="4113365"/>
                  <a:ext cx="68888" cy="103345"/>
                </a:xfrm>
                <a:custGeom>
                  <a:avLst/>
                  <a:gdLst>
                    <a:gd name="csX0" fmla="*/ 62075 w 68888"/>
                    <a:gd name="csY0" fmla="*/ 103345 h 103345"/>
                    <a:gd name="csX1" fmla="*/ 6813 w 68888"/>
                    <a:gd name="csY1" fmla="*/ 103345 h 103345"/>
                    <a:gd name="csX2" fmla="*/ 0 w 68888"/>
                    <a:gd name="csY2" fmla="*/ 96539 h 103345"/>
                    <a:gd name="csX3" fmla="*/ 0 w 68888"/>
                    <a:gd name="csY3" fmla="*/ 6806 h 103345"/>
                    <a:gd name="csX4" fmla="*/ 6813 w 68888"/>
                    <a:gd name="csY4" fmla="*/ 0 h 103345"/>
                    <a:gd name="csX5" fmla="*/ 62075 w 68888"/>
                    <a:gd name="csY5" fmla="*/ 0 h 103345"/>
                    <a:gd name="csX6" fmla="*/ 68888 w 68888"/>
                    <a:gd name="csY6" fmla="*/ 6806 h 103345"/>
                    <a:gd name="csX7" fmla="*/ 68888 w 68888"/>
                    <a:gd name="csY7" fmla="*/ 96539 h 103345"/>
                    <a:gd name="csX8" fmla="*/ 62075 w 68888"/>
                    <a:gd name="csY8" fmla="*/ 103345 h 103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888" h="103345">
                      <a:moveTo>
                        <a:pt x="62075" y="103345"/>
                      </a:moveTo>
                      <a:lnTo>
                        <a:pt x="6813" y="103345"/>
                      </a:lnTo>
                      <a:cubicBezTo>
                        <a:pt x="3028" y="103345"/>
                        <a:pt x="0" y="100320"/>
                        <a:pt x="0" y="96539"/>
                      </a:cubicBezTo>
                      <a:lnTo>
                        <a:pt x="0" y="6806"/>
                      </a:lnTo>
                      <a:cubicBezTo>
                        <a:pt x="0" y="3025"/>
                        <a:pt x="3028" y="0"/>
                        <a:pt x="6813" y="0"/>
                      </a:cubicBezTo>
                      <a:lnTo>
                        <a:pt x="62075" y="0"/>
                      </a:lnTo>
                      <a:cubicBezTo>
                        <a:pt x="65860" y="0"/>
                        <a:pt x="68888" y="3025"/>
                        <a:pt x="68888" y="6806"/>
                      </a:cubicBezTo>
                      <a:lnTo>
                        <a:pt x="68888" y="96539"/>
                      </a:lnTo>
                      <a:cubicBezTo>
                        <a:pt x="68888" y="100320"/>
                        <a:pt x="65860" y="103345"/>
                        <a:pt x="62075" y="103345"/>
                      </a:cubicBezTo>
                      <a:close/>
                    </a:path>
                  </a:pathLst>
                </a:custGeom>
                <a:solidFill>
                  <a:srgbClr val="33BBD8"/>
                </a:solidFill>
                <a:ln w="25230" cap="flat">
                  <a:noFill/>
                  <a:prstDash val="solid"/>
                  <a:miter/>
                </a:ln>
              </p:spPr>
              <p:txBody>
                <a:bodyPr/>
                <a:lstStyle/>
                <a:p>
                  <a:endParaRPr lang="ja-JP" altLang="en-US"/>
                </a:p>
              </p:txBody>
            </p:sp>
            <p:sp>
              <p:nvSpPr>
                <p:cNvPr id="37" name="フリーフォーム 36">
                  <a:extLst>
                    <a:ext uri="{FF2B5EF4-FFF2-40B4-BE49-F238E27FC236}">
                      <a16:creationId xmlns:a16="http://schemas.microsoft.com/office/drawing/2014/main" id="{FA98C4AA-269B-40E1-8096-A64F0E4A6FE4}"/>
                    </a:ext>
                  </a:extLst>
                </p:cNvPr>
                <p:cNvSpPr/>
                <p:nvPr/>
              </p:nvSpPr>
              <p:spPr>
                <a:xfrm>
                  <a:off x="5946309" y="4113365"/>
                  <a:ext cx="68888" cy="103345"/>
                </a:xfrm>
                <a:custGeom>
                  <a:avLst/>
                  <a:gdLst>
                    <a:gd name="csX0" fmla="*/ 62075 w 68888"/>
                    <a:gd name="csY0" fmla="*/ 103345 h 103345"/>
                    <a:gd name="csX1" fmla="*/ 6813 w 68888"/>
                    <a:gd name="csY1" fmla="*/ 103345 h 103345"/>
                    <a:gd name="csX2" fmla="*/ 0 w 68888"/>
                    <a:gd name="csY2" fmla="*/ 96539 h 103345"/>
                    <a:gd name="csX3" fmla="*/ 0 w 68888"/>
                    <a:gd name="csY3" fmla="*/ 6806 h 103345"/>
                    <a:gd name="csX4" fmla="*/ 6813 w 68888"/>
                    <a:gd name="csY4" fmla="*/ 0 h 103345"/>
                    <a:gd name="csX5" fmla="*/ 62075 w 68888"/>
                    <a:gd name="csY5" fmla="*/ 0 h 103345"/>
                    <a:gd name="csX6" fmla="*/ 68888 w 68888"/>
                    <a:gd name="csY6" fmla="*/ 6806 h 103345"/>
                    <a:gd name="csX7" fmla="*/ 68888 w 68888"/>
                    <a:gd name="csY7" fmla="*/ 96539 h 103345"/>
                    <a:gd name="csX8" fmla="*/ 62075 w 68888"/>
                    <a:gd name="csY8" fmla="*/ 103345 h 103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888" h="103345">
                      <a:moveTo>
                        <a:pt x="62075" y="103345"/>
                      </a:moveTo>
                      <a:lnTo>
                        <a:pt x="6813" y="103345"/>
                      </a:lnTo>
                      <a:cubicBezTo>
                        <a:pt x="3028" y="103345"/>
                        <a:pt x="0" y="100320"/>
                        <a:pt x="0" y="96539"/>
                      </a:cubicBezTo>
                      <a:lnTo>
                        <a:pt x="0" y="6806"/>
                      </a:lnTo>
                      <a:cubicBezTo>
                        <a:pt x="0" y="3025"/>
                        <a:pt x="3028" y="0"/>
                        <a:pt x="6813" y="0"/>
                      </a:cubicBezTo>
                      <a:lnTo>
                        <a:pt x="62075" y="0"/>
                      </a:lnTo>
                      <a:cubicBezTo>
                        <a:pt x="65860" y="0"/>
                        <a:pt x="68888" y="3025"/>
                        <a:pt x="68888" y="6806"/>
                      </a:cubicBezTo>
                      <a:lnTo>
                        <a:pt x="68888" y="96539"/>
                      </a:lnTo>
                      <a:cubicBezTo>
                        <a:pt x="68888" y="100320"/>
                        <a:pt x="65860" y="103345"/>
                        <a:pt x="62075" y="103345"/>
                      </a:cubicBezTo>
                      <a:close/>
                    </a:path>
                  </a:pathLst>
                </a:custGeom>
                <a:solidFill>
                  <a:srgbClr val="33BBD8"/>
                </a:solidFill>
                <a:ln w="25230" cap="flat">
                  <a:noFill/>
                  <a:prstDash val="solid"/>
                  <a:miter/>
                </a:ln>
              </p:spPr>
              <p:txBody>
                <a:bodyPr/>
                <a:lstStyle/>
                <a:p>
                  <a:endParaRPr lang="ja-JP" altLang="en-US"/>
                </a:p>
              </p:txBody>
            </p:sp>
            <p:sp>
              <p:nvSpPr>
                <p:cNvPr id="38" name="フリーフォーム 37">
                  <a:extLst>
                    <a:ext uri="{FF2B5EF4-FFF2-40B4-BE49-F238E27FC236}">
                      <a16:creationId xmlns:a16="http://schemas.microsoft.com/office/drawing/2014/main" id="{1DE6B23D-ABFF-57BC-E8E0-C34568F4AF29}"/>
                    </a:ext>
                  </a:extLst>
                </p:cNvPr>
                <p:cNvSpPr/>
                <p:nvPr/>
              </p:nvSpPr>
              <p:spPr>
                <a:xfrm>
                  <a:off x="6071721" y="4113365"/>
                  <a:ext cx="68888" cy="103345"/>
                </a:xfrm>
                <a:custGeom>
                  <a:avLst/>
                  <a:gdLst>
                    <a:gd name="csX0" fmla="*/ 62075 w 68888"/>
                    <a:gd name="csY0" fmla="*/ 103345 h 103345"/>
                    <a:gd name="csX1" fmla="*/ 6813 w 68888"/>
                    <a:gd name="csY1" fmla="*/ 103345 h 103345"/>
                    <a:gd name="csX2" fmla="*/ 0 w 68888"/>
                    <a:gd name="csY2" fmla="*/ 96539 h 103345"/>
                    <a:gd name="csX3" fmla="*/ 0 w 68888"/>
                    <a:gd name="csY3" fmla="*/ 6806 h 103345"/>
                    <a:gd name="csX4" fmla="*/ 6813 w 68888"/>
                    <a:gd name="csY4" fmla="*/ 0 h 103345"/>
                    <a:gd name="csX5" fmla="*/ 62075 w 68888"/>
                    <a:gd name="csY5" fmla="*/ 0 h 103345"/>
                    <a:gd name="csX6" fmla="*/ 68888 w 68888"/>
                    <a:gd name="csY6" fmla="*/ 6806 h 103345"/>
                    <a:gd name="csX7" fmla="*/ 68888 w 68888"/>
                    <a:gd name="csY7" fmla="*/ 96539 h 103345"/>
                    <a:gd name="csX8" fmla="*/ 62075 w 68888"/>
                    <a:gd name="csY8" fmla="*/ 103345 h 103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888" h="103345">
                      <a:moveTo>
                        <a:pt x="62075" y="103345"/>
                      </a:moveTo>
                      <a:lnTo>
                        <a:pt x="6813" y="103345"/>
                      </a:lnTo>
                      <a:cubicBezTo>
                        <a:pt x="3028" y="103345"/>
                        <a:pt x="0" y="100320"/>
                        <a:pt x="0" y="96539"/>
                      </a:cubicBezTo>
                      <a:lnTo>
                        <a:pt x="0" y="6806"/>
                      </a:lnTo>
                      <a:cubicBezTo>
                        <a:pt x="0" y="3025"/>
                        <a:pt x="3028" y="0"/>
                        <a:pt x="6813" y="0"/>
                      </a:cubicBezTo>
                      <a:lnTo>
                        <a:pt x="62075" y="0"/>
                      </a:lnTo>
                      <a:cubicBezTo>
                        <a:pt x="65860" y="0"/>
                        <a:pt x="68888" y="3025"/>
                        <a:pt x="68888" y="6806"/>
                      </a:cubicBezTo>
                      <a:lnTo>
                        <a:pt x="68888" y="96539"/>
                      </a:lnTo>
                      <a:cubicBezTo>
                        <a:pt x="68888" y="100320"/>
                        <a:pt x="65860" y="103345"/>
                        <a:pt x="62075" y="103345"/>
                      </a:cubicBezTo>
                      <a:close/>
                    </a:path>
                  </a:pathLst>
                </a:custGeom>
                <a:solidFill>
                  <a:srgbClr val="33BBD8"/>
                </a:solidFill>
                <a:ln w="25230" cap="flat">
                  <a:noFill/>
                  <a:prstDash val="solid"/>
                  <a:miter/>
                </a:ln>
              </p:spPr>
              <p:txBody>
                <a:bodyPr/>
                <a:lstStyle/>
                <a:p>
                  <a:endParaRPr lang="ja-JP" altLang="en-US"/>
                </a:p>
              </p:txBody>
            </p:sp>
            <p:sp>
              <p:nvSpPr>
                <p:cNvPr id="39" name="フリーフォーム 38">
                  <a:extLst>
                    <a:ext uri="{FF2B5EF4-FFF2-40B4-BE49-F238E27FC236}">
                      <a16:creationId xmlns:a16="http://schemas.microsoft.com/office/drawing/2014/main" id="{21B0BCE3-224F-6406-F9E6-588544411028}"/>
                    </a:ext>
                  </a:extLst>
                </p:cNvPr>
                <p:cNvSpPr/>
                <p:nvPr/>
              </p:nvSpPr>
              <p:spPr>
                <a:xfrm>
                  <a:off x="6197133" y="4113365"/>
                  <a:ext cx="68888" cy="103345"/>
                </a:xfrm>
                <a:custGeom>
                  <a:avLst/>
                  <a:gdLst>
                    <a:gd name="csX0" fmla="*/ 62075 w 68888"/>
                    <a:gd name="csY0" fmla="*/ 103345 h 103345"/>
                    <a:gd name="csX1" fmla="*/ 6813 w 68888"/>
                    <a:gd name="csY1" fmla="*/ 103345 h 103345"/>
                    <a:gd name="csX2" fmla="*/ 0 w 68888"/>
                    <a:gd name="csY2" fmla="*/ 96539 h 103345"/>
                    <a:gd name="csX3" fmla="*/ 0 w 68888"/>
                    <a:gd name="csY3" fmla="*/ 6806 h 103345"/>
                    <a:gd name="csX4" fmla="*/ 6813 w 68888"/>
                    <a:gd name="csY4" fmla="*/ 0 h 103345"/>
                    <a:gd name="csX5" fmla="*/ 62075 w 68888"/>
                    <a:gd name="csY5" fmla="*/ 0 h 103345"/>
                    <a:gd name="csX6" fmla="*/ 68888 w 68888"/>
                    <a:gd name="csY6" fmla="*/ 6806 h 103345"/>
                    <a:gd name="csX7" fmla="*/ 68888 w 68888"/>
                    <a:gd name="csY7" fmla="*/ 96539 h 103345"/>
                    <a:gd name="csX8" fmla="*/ 62075 w 68888"/>
                    <a:gd name="csY8" fmla="*/ 103345 h 103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888" h="103345">
                      <a:moveTo>
                        <a:pt x="62075" y="103345"/>
                      </a:moveTo>
                      <a:lnTo>
                        <a:pt x="6813" y="103345"/>
                      </a:lnTo>
                      <a:cubicBezTo>
                        <a:pt x="3028" y="103345"/>
                        <a:pt x="0" y="100320"/>
                        <a:pt x="0" y="96539"/>
                      </a:cubicBezTo>
                      <a:lnTo>
                        <a:pt x="0" y="6806"/>
                      </a:lnTo>
                      <a:cubicBezTo>
                        <a:pt x="0" y="3025"/>
                        <a:pt x="3028" y="0"/>
                        <a:pt x="6813" y="0"/>
                      </a:cubicBezTo>
                      <a:lnTo>
                        <a:pt x="62075" y="0"/>
                      </a:lnTo>
                      <a:cubicBezTo>
                        <a:pt x="65860" y="0"/>
                        <a:pt x="68888" y="3025"/>
                        <a:pt x="68888" y="6806"/>
                      </a:cubicBezTo>
                      <a:lnTo>
                        <a:pt x="68888" y="96539"/>
                      </a:lnTo>
                      <a:cubicBezTo>
                        <a:pt x="68888" y="100320"/>
                        <a:pt x="65860" y="103345"/>
                        <a:pt x="62075" y="103345"/>
                      </a:cubicBezTo>
                      <a:close/>
                    </a:path>
                  </a:pathLst>
                </a:custGeom>
                <a:solidFill>
                  <a:srgbClr val="33BBD8"/>
                </a:solidFill>
                <a:ln w="25230" cap="flat">
                  <a:noFill/>
                  <a:prstDash val="solid"/>
                  <a:miter/>
                </a:ln>
              </p:spPr>
              <p:txBody>
                <a:bodyPr/>
                <a:lstStyle/>
                <a:p>
                  <a:endParaRPr lang="ja-JP" altLang="en-US"/>
                </a:p>
              </p:txBody>
            </p:sp>
            <p:sp>
              <p:nvSpPr>
                <p:cNvPr id="40" name="フリーフォーム 39">
                  <a:extLst>
                    <a:ext uri="{FF2B5EF4-FFF2-40B4-BE49-F238E27FC236}">
                      <a16:creationId xmlns:a16="http://schemas.microsoft.com/office/drawing/2014/main" id="{05A6CDA2-5B1D-478F-7E6D-573F807E61A8}"/>
                    </a:ext>
                  </a:extLst>
                </p:cNvPr>
                <p:cNvSpPr/>
                <p:nvPr/>
              </p:nvSpPr>
              <p:spPr>
                <a:xfrm>
                  <a:off x="6322545" y="4113365"/>
                  <a:ext cx="68888" cy="103345"/>
                </a:xfrm>
                <a:custGeom>
                  <a:avLst/>
                  <a:gdLst>
                    <a:gd name="csX0" fmla="*/ 62075 w 68888"/>
                    <a:gd name="csY0" fmla="*/ 103345 h 103345"/>
                    <a:gd name="csX1" fmla="*/ 6813 w 68888"/>
                    <a:gd name="csY1" fmla="*/ 103345 h 103345"/>
                    <a:gd name="csX2" fmla="*/ 0 w 68888"/>
                    <a:gd name="csY2" fmla="*/ 96539 h 103345"/>
                    <a:gd name="csX3" fmla="*/ 0 w 68888"/>
                    <a:gd name="csY3" fmla="*/ 6806 h 103345"/>
                    <a:gd name="csX4" fmla="*/ 6813 w 68888"/>
                    <a:gd name="csY4" fmla="*/ 0 h 103345"/>
                    <a:gd name="csX5" fmla="*/ 62075 w 68888"/>
                    <a:gd name="csY5" fmla="*/ 0 h 103345"/>
                    <a:gd name="csX6" fmla="*/ 68888 w 68888"/>
                    <a:gd name="csY6" fmla="*/ 6806 h 103345"/>
                    <a:gd name="csX7" fmla="*/ 68888 w 68888"/>
                    <a:gd name="csY7" fmla="*/ 96539 h 103345"/>
                    <a:gd name="csX8" fmla="*/ 62075 w 68888"/>
                    <a:gd name="csY8" fmla="*/ 103345 h 103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888" h="103345">
                      <a:moveTo>
                        <a:pt x="62075" y="103345"/>
                      </a:moveTo>
                      <a:lnTo>
                        <a:pt x="6813" y="103345"/>
                      </a:lnTo>
                      <a:cubicBezTo>
                        <a:pt x="3028" y="103345"/>
                        <a:pt x="0" y="100320"/>
                        <a:pt x="0" y="96539"/>
                      </a:cubicBezTo>
                      <a:lnTo>
                        <a:pt x="0" y="6806"/>
                      </a:lnTo>
                      <a:cubicBezTo>
                        <a:pt x="0" y="3025"/>
                        <a:pt x="3028" y="0"/>
                        <a:pt x="6813" y="0"/>
                      </a:cubicBezTo>
                      <a:lnTo>
                        <a:pt x="62075" y="0"/>
                      </a:lnTo>
                      <a:cubicBezTo>
                        <a:pt x="65860" y="0"/>
                        <a:pt x="68888" y="3025"/>
                        <a:pt x="68888" y="6806"/>
                      </a:cubicBezTo>
                      <a:lnTo>
                        <a:pt x="68888" y="96539"/>
                      </a:lnTo>
                      <a:cubicBezTo>
                        <a:pt x="68888" y="100320"/>
                        <a:pt x="65860" y="103345"/>
                        <a:pt x="62075" y="103345"/>
                      </a:cubicBezTo>
                      <a:close/>
                    </a:path>
                  </a:pathLst>
                </a:custGeom>
                <a:solidFill>
                  <a:srgbClr val="33BBD8"/>
                </a:solidFill>
                <a:ln w="25230" cap="flat">
                  <a:noFill/>
                  <a:prstDash val="solid"/>
                  <a:miter/>
                </a:ln>
              </p:spPr>
              <p:txBody>
                <a:bodyPr/>
                <a:lstStyle/>
                <a:p>
                  <a:endParaRPr lang="ja-JP" altLang="en-US"/>
                </a:p>
              </p:txBody>
            </p:sp>
            <p:sp>
              <p:nvSpPr>
                <p:cNvPr id="41" name="フリーフォーム 40">
                  <a:extLst>
                    <a:ext uri="{FF2B5EF4-FFF2-40B4-BE49-F238E27FC236}">
                      <a16:creationId xmlns:a16="http://schemas.microsoft.com/office/drawing/2014/main" id="{E6CBB8F8-D3AB-0B7E-2B14-7792389683DF}"/>
                    </a:ext>
                  </a:extLst>
                </p:cNvPr>
                <p:cNvSpPr/>
                <p:nvPr/>
              </p:nvSpPr>
              <p:spPr>
                <a:xfrm>
                  <a:off x="6447956" y="4113365"/>
                  <a:ext cx="68888" cy="103345"/>
                </a:xfrm>
                <a:custGeom>
                  <a:avLst/>
                  <a:gdLst>
                    <a:gd name="csX0" fmla="*/ 62075 w 68888"/>
                    <a:gd name="csY0" fmla="*/ 103345 h 103345"/>
                    <a:gd name="csX1" fmla="*/ 6813 w 68888"/>
                    <a:gd name="csY1" fmla="*/ 103345 h 103345"/>
                    <a:gd name="csX2" fmla="*/ 0 w 68888"/>
                    <a:gd name="csY2" fmla="*/ 96539 h 103345"/>
                    <a:gd name="csX3" fmla="*/ 0 w 68888"/>
                    <a:gd name="csY3" fmla="*/ 6806 h 103345"/>
                    <a:gd name="csX4" fmla="*/ 6813 w 68888"/>
                    <a:gd name="csY4" fmla="*/ 0 h 103345"/>
                    <a:gd name="csX5" fmla="*/ 62075 w 68888"/>
                    <a:gd name="csY5" fmla="*/ 0 h 103345"/>
                    <a:gd name="csX6" fmla="*/ 68888 w 68888"/>
                    <a:gd name="csY6" fmla="*/ 6806 h 103345"/>
                    <a:gd name="csX7" fmla="*/ 68888 w 68888"/>
                    <a:gd name="csY7" fmla="*/ 96539 h 103345"/>
                    <a:gd name="csX8" fmla="*/ 62075 w 68888"/>
                    <a:gd name="csY8" fmla="*/ 103345 h 103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888" h="103345">
                      <a:moveTo>
                        <a:pt x="62075" y="103345"/>
                      </a:moveTo>
                      <a:lnTo>
                        <a:pt x="6813" y="103345"/>
                      </a:lnTo>
                      <a:cubicBezTo>
                        <a:pt x="3028" y="103345"/>
                        <a:pt x="0" y="100320"/>
                        <a:pt x="0" y="96539"/>
                      </a:cubicBezTo>
                      <a:lnTo>
                        <a:pt x="0" y="6806"/>
                      </a:lnTo>
                      <a:cubicBezTo>
                        <a:pt x="0" y="3025"/>
                        <a:pt x="3028" y="0"/>
                        <a:pt x="6813" y="0"/>
                      </a:cubicBezTo>
                      <a:lnTo>
                        <a:pt x="62075" y="0"/>
                      </a:lnTo>
                      <a:cubicBezTo>
                        <a:pt x="65860" y="0"/>
                        <a:pt x="68888" y="3025"/>
                        <a:pt x="68888" y="6806"/>
                      </a:cubicBezTo>
                      <a:lnTo>
                        <a:pt x="68888" y="96539"/>
                      </a:lnTo>
                      <a:cubicBezTo>
                        <a:pt x="68888" y="100320"/>
                        <a:pt x="65860" y="103345"/>
                        <a:pt x="62075" y="103345"/>
                      </a:cubicBezTo>
                      <a:close/>
                    </a:path>
                  </a:pathLst>
                </a:custGeom>
                <a:solidFill>
                  <a:srgbClr val="33BBD8"/>
                </a:solidFill>
                <a:ln w="25230" cap="flat">
                  <a:noFill/>
                  <a:prstDash val="solid"/>
                  <a:miter/>
                </a:ln>
              </p:spPr>
              <p:txBody>
                <a:bodyPr/>
                <a:lstStyle/>
                <a:p>
                  <a:endParaRPr lang="ja-JP" altLang="en-US"/>
                </a:p>
              </p:txBody>
            </p:sp>
            <p:sp>
              <p:nvSpPr>
                <p:cNvPr id="42" name="フリーフォーム 41">
                  <a:extLst>
                    <a:ext uri="{FF2B5EF4-FFF2-40B4-BE49-F238E27FC236}">
                      <a16:creationId xmlns:a16="http://schemas.microsoft.com/office/drawing/2014/main" id="{AA162C88-DAA6-BF4F-265A-DBB2CC8AFB34}"/>
                    </a:ext>
                  </a:extLst>
                </p:cNvPr>
                <p:cNvSpPr/>
                <p:nvPr/>
              </p:nvSpPr>
              <p:spPr>
                <a:xfrm>
                  <a:off x="5821150" y="4268887"/>
                  <a:ext cx="68888" cy="103345"/>
                </a:xfrm>
                <a:custGeom>
                  <a:avLst/>
                  <a:gdLst>
                    <a:gd name="csX0" fmla="*/ 62075 w 68888"/>
                    <a:gd name="csY0" fmla="*/ 103345 h 103345"/>
                    <a:gd name="csX1" fmla="*/ 6813 w 68888"/>
                    <a:gd name="csY1" fmla="*/ 103345 h 103345"/>
                    <a:gd name="csX2" fmla="*/ 0 w 68888"/>
                    <a:gd name="csY2" fmla="*/ 96540 h 103345"/>
                    <a:gd name="csX3" fmla="*/ 0 w 68888"/>
                    <a:gd name="csY3" fmla="*/ 6806 h 103345"/>
                    <a:gd name="csX4" fmla="*/ 6813 w 68888"/>
                    <a:gd name="csY4" fmla="*/ 0 h 103345"/>
                    <a:gd name="csX5" fmla="*/ 62075 w 68888"/>
                    <a:gd name="csY5" fmla="*/ 0 h 103345"/>
                    <a:gd name="csX6" fmla="*/ 68888 w 68888"/>
                    <a:gd name="csY6" fmla="*/ 6806 h 103345"/>
                    <a:gd name="csX7" fmla="*/ 68888 w 68888"/>
                    <a:gd name="csY7" fmla="*/ 96540 h 103345"/>
                    <a:gd name="csX8" fmla="*/ 62075 w 68888"/>
                    <a:gd name="csY8" fmla="*/ 103345 h 103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888" h="103345">
                      <a:moveTo>
                        <a:pt x="62075" y="103345"/>
                      </a:moveTo>
                      <a:lnTo>
                        <a:pt x="6813" y="103345"/>
                      </a:lnTo>
                      <a:cubicBezTo>
                        <a:pt x="3028" y="103345"/>
                        <a:pt x="0" y="100320"/>
                        <a:pt x="0" y="96540"/>
                      </a:cubicBezTo>
                      <a:lnTo>
                        <a:pt x="0" y="6806"/>
                      </a:lnTo>
                      <a:cubicBezTo>
                        <a:pt x="0" y="3025"/>
                        <a:pt x="3028" y="0"/>
                        <a:pt x="6813" y="0"/>
                      </a:cubicBezTo>
                      <a:lnTo>
                        <a:pt x="62075" y="0"/>
                      </a:lnTo>
                      <a:cubicBezTo>
                        <a:pt x="65860" y="0"/>
                        <a:pt x="68888" y="3025"/>
                        <a:pt x="68888" y="6806"/>
                      </a:cubicBezTo>
                      <a:lnTo>
                        <a:pt x="68888" y="96540"/>
                      </a:lnTo>
                      <a:cubicBezTo>
                        <a:pt x="68888" y="100320"/>
                        <a:pt x="65860" y="103345"/>
                        <a:pt x="62075" y="103345"/>
                      </a:cubicBezTo>
                      <a:close/>
                    </a:path>
                  </a:pathLst>
                </a:custGeom>
                <a:solidFill>
                  <a:srgbClr val="33BBD8"/>
                </a:solidFill>
                <a:ln w="25230" cap="flat">
                  <a:noFill/>
                  <a:prstDash val="solid"/>
                  <a:miter/>
                </a:ln>
              </p:spPr>
              <p:txBody>
                <a:bodyPr/>
                <a:lstStyle/>
                <a:p>
                  <a:endParaRPr lang="ja-JP" altLang="en-US"/>
                </a:p>
              </p:txBody>
            </p:sp>
            <p:sp>
              <p:nvSpPr>
                <p:cNvPr id="43" name="フリーフォーム 42">
                  <a:extLst>
                    <a:ext uri="{FF2B5EF4-FFF2-40B4-BE49-F238E27FC236}">
                      <a16:creationId xmlns:a16="http://schemas.microsoft.com/office/drawing/2014/main" id="{4A95F987-0EB5-FFE2-824E-549B4435068C}"/>
                    </a:ext>
                  </a:extLst>
                </p:cNvPr>
                <p:cNvSpPr/>
                <p:nvPr/>
              </p:nvSpPr>
              <p:spPr>
                <a:xfrm>
                  <a:off x="5946309" y="4268887"/>
                  <a:ext cx="68888" cy="103345"/>
                </a:xfrm>
                <a:custGeom>
                  <a:avLst/>
                  <a:gdLst>
                    <a:gd name="csX0" fmla="*/ 62075 w 68888"/>
                    <a:gd name="csY0" fmla="*/ 103345 h 103345"/>
                    <a:gd name="csX1" fmla="*/ 6813 w 68888"/>
                    <a:gd name="csY1" fmla="*/ 103345 h 103345"/>
                    <a:gd name="csX2" fmla="*/ 0 w 68888"/>
                    <a:gd name="csY2" fmla="*/ 96540 h 103345"/>
                    <a:gd name="csX3" fmla="*/ 0 w 68888"/>
                    <a:gd name="csY3" fmla="*/ 6806 h 103345"/>
                    <a:gd name="csX4" fmla="*/ 6813 w 68888"/>
                    <a:gd name="csY4" fmla="*/ 0 h 103345"/>
                    <a:gd name="csX5" fmla="*/ 62075 w 68888"/>
                    <a:gd name="csY5" fmla="*/ 0 h 103345"/>
                    <a:gd name="csX6" fmla="*/ 68888 w 68888"/>
                    <a:gd name="csY6" fmla="*/ 6806 h 103345"/>
                    <a:gd name="csX7" fmla="*/ 68888 w 68888"/>
                    <a:gd name="csY7" fmla="*/ 96540 h 103345"/>
                    <a:gd name="csX8" fmla="*/ 62075 w 68888"/>
                    <a:gd name="csY8" fmla="*/ 103345 h 103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888" h="103345">
                      <a:moveTo>
                        <a:pt x="62075" y="103345"/>
                      </a:moveTo>
                      <a:lnTo>
                        <a:pt x="6813" y="103345"/>
                      </a:lnTo>
                      <a:cubicBezTo>
                        <a:pt x="3028" y="103345"/>
                        <a:pt x="0" y="100320"/>
                        <a:pt x="0" y="96540"/>
                      </a:cubicBezTo>
                      <a:lnTo>
                        <a:pt x="0" y="6806"/>
                      </a:lnTo>
                      <a:cubicBezTo>
                        <a:pt x="0" y="3025"/>
                        <a:pt x="3028" y="0"/>
                        <a:pt x="6813" y="0"/>
                      </a:cubicBezTo>
                      <a:lnTo>
                        <a:pt x="62075" y="0"/>
                      </a:lnTo>
                      <a:cubicBezTo>
                        <a:pt x="65860" y="0"/>
                        <a:pt x="68888" y="3025"/>
                        <a:pt x="68888" y="6806"/>
                      </a:cubicBezTo>
                      <a:lnTo>
                        <a:pt x="68888" y="96540"/>
                      </a:lnTo>
                      <a:cubicBezTo>
                        <a:pt x="68888" y="100320"/>
                        <a:pt x="65860" y="103345"/>
                        <a:pt x="62075" y="103345"/>
                      </a:cubicBezTo>
                      <a:close/>
                    </a:path>
                  </a:pathLst>
                </a:custGeom>
                <a:solidFill>
                  <a:srgbClr val="33BBD8"/>
                </a:solidFill>
                <a:ln w="25230" cap="flat">
                  <a:noFill/>
                  <a:prstDash val="solid"/>
                  <a:miter/>
                </a:ln>
              </p:spPr>
              <p:txBody>
                <a:bodyPr/>
                <a:lstStyle/>
                <a:p>
                  <a:endParaRPr lang="ja-JP" altLang="en-US"/>
                </a:p>
              </p:txBody>
            </p:sp>
            <p:sp>
              <p:nvSpPr>
                <p:cNvPr id="44" name="フリーフォーム 43">
                  <a:extLst>
                    <a:ext uri="{FF2B5EF4-FFF2-40B4-BE49-F238E27FC236}">
                      <a16:creationId xmlns:a16="http://schemas.microsoft.com/office/drawing/2014/main" id="{D127953C-DB95-91CD-6D03-2AD3D28013F7}"/>
                    </a:ext>
                  </a:extLst>
                </p:cNvPr>
                <p:cNvSpPr/>
                <p:nvPr/>
              </p:nvSpPr>
              <p:spPr>
                <a:xfrm>
                  <a:off x="6322545" y="4268887"/>
                  <a:ext cx="68888" cy="103345"/>
                </a:xfrm>
                <a:custGeom>
                  <a:avLst/>
                  <a:gdLst>
                    <a:gd name="csX0" fmla="*/ 62075 w 68888"/>
                    <a:gd name="csY0" fmla="*/ 103345 h 103345"/>
                    <a:gd name="csX1" fmla="*/ 6813 w 68888"/>
                    <a:gd name="csY1" fmla="*/ 103345 h 103345"/>
                    <a:gd name="csX2" fmla="*/ 0 w 68888"/>
                    <a:gd name="csY2" fmla="*/ 96540 h 103345"/>
                    <a:gd name="csX3" fmla="*/ 0 w 68888"/>
                    <a:gd name="csY3" fmla="*/ 6806 h 103345"/>
                    <a:gd name="csX4" fmla="*/ 6813 w 68888"/>
                    <a:gd name="csY4" fmla="*/ 0 h 103345"/>
                    <a:gd name="csX5" fmla="*/ 62075 w 68888"/>
                    <a:gd name="csY5" fmla="*/ 0 h 103345"/>
                    <a:gd name="csX6" fmla="*/ 68888 w 68888"/>
                    <a:gd name="csY6" fmla="*/ 6806 h 103345"/>
                    <a:gd name="csX7" fmla="*/ 68888 w 68888"/>
                    <a:gd name="csY7" fmla="*/ 96540 h 103345"/>
                    <a:gd name="csX8" fmla="*/ 62075 w 68888"/>
                    <a:gd name="csY8" fmla="*/ 103345 h 103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888" h="103345">
                      <a:moveTo>
                        <a:pt x="62075" y="103345"/>
                      </a:moveTo>
                      <a:lnTo>
                        <a:pt x="6813" y="103345"/>
                      </a:lnTo>
                      <a:cubicBezTo>
                        <a:pt x="3028" y="103345"/>
                        <a:pt x="0" y="100320"/>
                        <a:pt x="0" y="96540"/>
                      </a:cubicBezTo>
                      <a:lnTo>
                        <a:pt x="0" y="6806"/>
                      </a:lnTo>
                      <a:cubicBezTo>
                        <a:pt x="0" y="3025"/>
                        <a:pt x="3028" y="0"/>
                        <a:pt x="6813" y="0"/>
                      </a:cubicBezTo>
                      <a:lnTo>
                        <a:pt x="62075" y="0"/>
                      </a:lnTo>
                      <a:cubicBezTo>
                        <a:pt x="65860" y="0"/>
                        <a:pt x="68888" y="3025"/>
                        <a:pt x="68888" y="6806"/>
                      </a:cubicBezTo>
                      <a:lnTo>
                        <a:pt x="68888" y="96540"/>
                      </a:lnTo>
                      <a:cubicBezTo>
                        <a:pt x="68888" y="100320"/>
                        <a:pt x="65860" y="103345"/>
                        <a:pt x="62075" y="103345"/>
                      </a:cubicBezTo>
                      <a:close/>
                    </a:path>
                  </a:pathLst>
                </a:custGeom>
                <a:solidFill>
                  <a:srgbClr val="33BBD8"/>
                </a:solidFill>
                <a:ln w="25230" cap="flat">
                  <a:noFill/>
                  <a:prstDash val="solid"/>
                  <a:miter/>
                </a:ln>
              </p:spPr>
              <p:txBody>
                <a:bodyPr/>
                <a:lstStyle/>
                <a:p>
                  <a:endParaRPr lang="ja-JP" altLang="en-US"/>
                </a:p>
              </p:txBody>
            </p:sp>
            <p:sp>
              <p:nvSpPr>
                <p:cNvPr id="45" name="フリーフォーム 44">
                  <a:extLst>
                    <a:ext uri="{FF2B5EF4-FFF2-40B4-BE49-F238E27FC236}">
                      <a16:creationId xmlns:a16="http://schemas.microsoft.com/office/drawing/2014/main" id="{5C2E46B2-9170-FFB7-78C6-7F14C9D42E72}"/>
                    </a:ext>
                  </a:extLst>
                </p:cNvPr>
                <p:cNvSpPr/>
                <p:nvPr/>
              </p:nvSpPr>
              <p:spPr>
                <a:xfrm>
                  <a:off x="6447956" y="4268887"/>
                  <a:ext cx="68888" cy="103345"/>
                </a:xfrm>
                <a:custGeom>
                  <a:avLst/>
                  <a:gdLst>
                    <a:gd name="csX0" fmla="*/ 62075 w 68888"/>
                    <a:gd name="csY0" fmla="*/ 103345 h 103345"/>
                    <a:gd name="csX1" fmla="*/ 6813 w 68888"/>
                    <a:gd name="csY1" fmla="*/ 103345 h 103345"/>
                    <a:gd name="csX2" fmla="*/ 0 w 68888"/>
                    <a:gd name="csY2" fmla="*/ 96540 h 103345"/>
                    <a:gd name="csX3" fmla="*/ 0 w 68888"/>
                    <a:gd name="csY3" fmla="*/ 6806 h 103345"/>
                    <a:gd name="csX4" fmla="*/ 6813 w 68888"/>
                    <a:gd name="csY4" fmla="*/ 0 h 103345"/>
                    <a:gd name="csX5" fmla="*/ 62075 w 68888"/>
                    <a:gd name="csY5" fmla="*/ 0 h 103345"/>
                    <a:gd name="csX6" fmla="*/ 68888 w 68888"/>
                    <a:gd name="csY6" fmla="*/ 6806 h 103345"/>
                    <a:gd name="csX7" fmla="*/ 68888 w 68888"/>
                    <a:gd name="csY7" fmla="*/ 96540 h 103345"/>
                    <a:gd name="csX8" fmla="*/ 62075 w 68888"/>
                    <a:gd name="csY8" fmla="*/ 103345 h 103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888" h="103345">
                      <a:moveTo>
                        <a:pt x="62075" y="103345"/>
                      </a:moveTo>
                      <a:lnTo>
                        <a:pt x="6813" y="103345"/>
                      </a:lnTo>
                      <a:cubicBezTo>
                        <a:pt x="3028" y="103345"/>
                        <a:pt x="0" y="100320"/>
                        <a:pt x="0" y="96540"/>
                      </a:cubicBezTo>
                      <a:lnTo>
                        <a:pt x="0" y="6806"/>
                      </a:lnTo>
                      <a:cubicBezTo>
                        <a:pt x="0" y="3025"/>
                        <a:pt x="3028" y="0"/>
                        <a:pt x="6813" y="0"/>
                      </a:cubicBezTo>
                      <a:lnTo>
                        <a:pt x="62075" y="0"/>
                      </a:lnTo>
                      <a:cubicBezTo>
                        <a:pt x="65860" y="0"/>
                        <a:pt x="68888" y="3025"/>
                        <a:pt x="68888" y="6806"/>
                      </a:cubicBezTo>
                      <a:lnTo>
                        <a:pt x="68888" y="96540"/>
                      </a:lnTo>
                      <a:cubicBezTo>
                        <a:pt x="68888" y="100320"/>
                        <a:pt x="65860" y="103345"/>
                        <a:pt x="62075" y="103345"/>
                      </a:cubicBezTo>
                      <a:close/>
                    </a:path>
                  </a:pathLst>
                </a:custGeom>
                <a:solidFill>
                  <a:srgbClr val="33BBD8"/>
                </a:solidFill>
                <a:ln w="25230" cap="flat">
                  <a:noFill/>
                  <a:prstDash val="solid"/>
                  <a:miter/>
                </a:ln>
              </p:spPr>
              <p:txBody>
                <a:bodyPr/>
                <a:lstStyle/>
                <a:p>
                  <a:endParaRPr lang="ja-JP" altLang="en-US"/>
                </a:p>
              </p:txBody>
            </p:sp>
          </p:grpSp>
          <p:sp>
            <p:nvSpPr>
              <p:cNvPr id="32" name="フリーフォーム 31">
                <a:extLst>
                  <a:ext uri="{FF2B5EF4-FFF2-40B4-BE49-F238E27FC236}">
                    <a16:creationId xmlns:a16="http://schemas.microsoft.com/office/drawing/2014/main" id="{7802A303-54B8-39D6-5294-B856B723D47D}"/>
                  </a:ext>
                </a:extLst>
              </p:cNvPr>
              <p:cNvSpPr/>
              <p:nvPr/>
            </p:nvSpPr>
            <p:spPr>
              <a:xfrm>
                <a:off x="6014693" y="4456924"/>
                <a:ext cx="309365" cy="67048"/>
              </a:xfrm>
              <a:custGeom>
                <a:avLst/>
                <a:gdLst>
                  <a:gd name="csX0" fmla="*/ 302552 w 309365"/>
                  <a:gd name="csY0" fmla="*/ 0 h 67048"/>
                  <a:gd name="csX1" fmla="*/ 6813 w 309365"/>
                  <a:gd name="csY1" fmla="*/ 0 h 67048"/>
                  <a:gd name="csX2" fmla="*/ 0 w 309365"/>
                  <a:gd name="csY2" fmla="*/ 6806 h 67048"/>
                  <a:gd name="csX3" fmla="*/ 0 w 309365"/>
                  <a:gd name="csY3" fmla="*/ 18905 h 67048"/>
                  <a:gd name="csX4" fmla="*/ 6056 w 309365"/>
                  <a:gd name="csY4" fmla="*/ 49152 h 67048"/>
                  <a:gd name="csX5" fmla="*/ 154683 w 309365"/>
                  <a:gd name="csY5" fmla="*/ 67048 h 67048"/>
                  <a:gd name="csX6" fmla="*/ 303562 w 309365"/>
                  <a:gd name="csY6" fmla="*/ 46883 h 67048"/>
                  <a:gd name="csX7" fmla="*/ 309366 w 309365"/>
                  <a:gd name="csY7" fmla="*/ 19157 h 67048"/>
                  <a:gd name="csX8" fmla="*/ 309366 w 309365"/>
                  <a:gd name="csY8" fmla="*/ 7058 h 67048"/>
                  <a:gd name="csX9" fmla="*/ 302552 w 309365"/>
                  <a:gd name="csY9" fmla="*/ 252 h 67048"/>
                  <a:gd name="csX10" fmla="*/ 302552 w 309365"/>
                  <a:gd name="csY10" fmla="*/ 252 h 670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09365" h="67048">
                    <a:moveTo>
                      <a:pt x="302552" y="0"/>
                    </a:moveTo>
                    <a:lnTo>
                      <a:pt x="6813" y="0"/>
                    </a:lnTo>
                    <a:cubicBezTo>
                      <a:pt x="3028" y="0"/>
                      <a:pt x="0" y="3025"/>
                      <a:pt x="0" y="6806"/>
                    </a:cubicBezTo>
                    <a:lnTo>
                      <a:pt x="0" y="18905"/>
                    </a:lnTo>
                    <a:lnTo>
                      <a:pt x="6056" y="49152"/>
                    </a:lnTo>
                    <a:lnTo>
                      <a:pt x="154683" y="67048"/>
                    </a:lnTo>
                    <a:lnTo>
                      <a:pt x="303562" y="46883"/>
                    </a:lnTo>
                    <a:lnTo>
                      <a:pt x="309366" y="19157"/>
                    </a:lnTo>
                    <a:lnTo>
                      <a:pt x="309366" y="7058"/>
                    </a:lnTo>
                    <a:cubicBezTo>
                      <a:pt x="309366" y="3277"/>
                      <a:pt x="306338" y="252"/>
                      <a:pt x="302552" y="252"/>
                    </a:cubicBezTo>
                    <a:lnTo>
                      <a:pt x="302552" y="252"/>
                    </a:lnTo>
                    <a:close/>
                  </a:path>
                </a:pathLst>
              </a:custGeom>
              <a:solidFill>
                <a:srgbClr val="F7F6F7"/>
              </a:solidFill>
              <a:ln w="25230" cap="flat">
                <a:noFill/>
                <a:prstDash val="solid"/>
                <a:miter/>
              </a:ln>
            </p:spPr>
            <p:txBody>
              <a:bodyPr/>
              <a:lstStyle/>
              <a:p>
                <a:endParaRPr lang="ja-JP" altLang="en-US"/>
              </a:p>
            </p:txBody>
          </p:sp>
          <p:sp>
            <p:nvSpPr>
              <p:cNvPr id="33" name="フリーフォーム 32">
                <a:extLst>
                  <a:ext uri="{FF2B5EF4-FFF2-40B4-BE49-F238E27FC236}">
                    <a16:creationId xmlns:a16="http://schemas.microsoft.com/office/drawing/2014/main" id="{598B4AA7-BB27-A58B-F0B4-1FC06D7262E9}"/>
                  </a:ext>
                </a:extLst>
              </p:cNvPr>
              <p:cNvSpPr/>
              <p:nvPr/>
            </p:nvSpPr>
            <p:spPr>
              <a:xfrm>
                <a:off x="6014693" y="4475829"/>
                <a:ext cx="309617" cy="47891"/>
              </a:xfrm>
              <a:custGeom>
                <a:avLst/>
                <a:gdLst>
                  <a:gd name="csX0" fmla="*/ 309366 w 309617"/>
                  <a:gd name="csY0" fmla="*/ 0 h 47891"/>
                  <a:gd name="csX1" fmla="*/ 309366 w 309617"/>
                  <a:gd name="csY1" fmla="*/ 32768 h 47891"/>
                  <a:gd name="csX2" fmla="*/ 154683 w 309617"/>
                  <a:gd name="csY2" fmla="*/ 47892 h 47891"/>
                  <a:gd name="csX3" fmla="*/ 0 w 309617"/>
                  <a:gd name="csY3" fmla="*/ 32768 h 47891"/>
                  <a:gd name="csX4" fmla="*/ 0 w 309617"/>
                  <a:gd name="csY4" fmla="*/ 0 h 47891"/>
                  <a:gd name="csX5" fmla="*/ 309618 w 309617"/>
                  <a:gd name="csY5" fmla="*/ 0 h 47891"/>
                </a:gdLst>
                <a:ahLst/>
                <a:cxnLst>
                  <a:cxn ang="0">
                    <a:pos x="csX0" y="csY0"/>
                  </a:cxn>
                  <a:cxn ang="0">
                    <a:pos x="csX1" y="csY1"/>
                  </a:cxn>
                  <a:cxn ang="0">
                    <a:pos x="csX2" y="csY2"/>
                  </a:cxn>
                  <a:cxn ang="0">
                    <a:pos x="csX3" y="csY3"/>
                  </a:cxn>
                  <a:cxn ang="0">
                    <a:pos x="csX4" y="csY4"/>
                  </a:cxn>
                  <a:cxn ang="0">
                    <a:pos x="csX5" y="csY5"/>
                  </a:cxn>
                </a:cxnLst>
                <a:rect l="l" t="t" r="r" b="b"/>
                <a:pathLst>
                  <a:path w="309617" h="47891">
                    <a:moveTo>
                      <a:pt x="309366" y="0"/>
                    </a:moveTo>
                    <a:lnTo>
                      <a:pt x="309366" y="32768"/>
                    </a:lnTo>
                    <a:lnTo>
                      <a:pt x="154683" y="47892"/>
                    </a:lnTo>
                    <a:lnTo>
                      <a:pt x="0" y="32768"/>
                    </a:lnTo>
                    <a:lnTo>
                      <a:pt x="0" y="0"/>
                    </a:lnTo>
                    <a:lnTo>
                      <a:pt x="309618" y="0"/>
                    </a:lnTo>
                    <a:close/>
                  </a:path>
                </a:pathLst>
              </a:custGeom>
              <a:solidFill>
                <a:srgbClr val="E2E1E0"/>
              </a:solidFill>
              <a:ln w="25230" cap="flat">
                <a:noFill/>
                <a:prstDash val="solid"/>
                <a:miter/>
              </a:ln>
            </p:spPr>
            <p:txBody>
              <a:bodyPr/>
              <a:lstStyle/>
              <a:p>
                <a:endParaRPr lang="ja-JP" altLang="en-US"/>
              </a:p>
            </p:txBody>
          </p:sp>
          <p:sp>
            <p:nvSpPr>
              <p:cNvPr id="34" name="フリーフォーム 33">
                <a:extLst>
                  <a:ext uri="{FF2B5EF4-FFF2-40B4-BE49-F238E27FC236}">
                    <a16:creationId xmlns:a16="http://schemas.microsoft.com/office/drawing/2014/main" id="{37CB3A50-DE98-682C-FA4D-14A511CB06E7}"/>
                  </a:ext>
                </a:extLst>
              </p:cNvPr>
              <p:cNvSpPr/>
              <p:nvPr/>
            </p:nvSpPr>
            <p:spPr>
              <a:xfrm>
                <a:off x="5971543" y="4508597"/>
                <a:ext cx="395917" cy="42598"/>
              </a:xfrm>
              <a:custGeom>
                <a:avLst/>
                <a:gdLst>
                  <a:gd name="csX0" fmla="*/ 388852 w 395917"/>
                  <a:gd name="csY0" fmla="*/ 0 h 42598"/>
                  <a:gd name="csX1" fmla="*/ 6813 w 395917"/>
                  <a:gd name="csY1" fmla="*/ 0 h 42598"/>
                  <a:gd name="csX2" fmla="*/ 0 w 395917"/>
                  <a:gd name="csY2" fmla="*/ 6806 h 42598"/>
                  <a:gd name="csX3" fmla="*/ 0 w 395917"/>
                  <a:gd name="csY3" fmla="*/ 18905 h 42598"/>
                  <a:gd name="csX4" fmla="*/ 6056 w 395917"/>
                  <a:gd name="csY4" fmla="*/ 42598 h 42598"/>
                  <a:gd name="csX5" fmla="*/ 195562 w 395917"/>
                  <a:gd name="csY5" fmla="*/ 35289 h 42598"/>
                  <a:gd name="csX6" fmla="*/ 389104 w 395917"/>
                  <a:gd name="csY6" fmla="*/ 42598 h 42598"/>
                  <a:gd name="csX7" fmla="*/ 395917 w 395917"/>
                  <a:gd name="csY7" fmla="*/ 18905 h 42598"/>
                  <a:gd name="csX8" fmla="*/ 395917 w 395917"/>
                  <a:gd name="csY8" fmla="*/ 6806 h 42598"/>
                  <a:gd name="csX9" fmla="*/ 389104 w 395917"/>
                  <a:gd name="csY9" fmla="*/ 0 h 425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95917" h="42598">
                    <a:moveTo>
                      <a:pt x="388852" y="0"/>
                    </a:moveTo>
                    <a:lnTo>
                      <a:pt x="6813" y="0"/>
                    </a:lnTo>
                    <a:cubicBezTo>
                      <a:pt x="3028" y="0"/>
                      <a:pt x="0" y="3025"/>
                      <a:pt x="0" y="6806"/>
                    </a:cubicBezTo>
                    <a:lnTo>
                      <a:pt x="0" y="18905"/>
                    </a:lnTo>
                    <a:lnTo>
                      <a:pt x="6056" y="42598"/>
                    </a:lnTo>
                    <a:lnTo>
                      <a:pt x="195562" y="35289"/>
                    </a:lnTo>
                    <a:lnTo>
                      <a:pt x="389104" y="42598"/>
                    </a:lnTo>
                    <a:lnTo>
                      <a:pt x="395917" y="18905"/>
                    </a:lnTo>
                    <a:lnTo>
                      <a:pt x="395917" y="6806"/>
                    </a:lnTo>
                    <a:cubicBezTo>
                      <a:pt x="395917" y="3025"/>
                      <a:pt x="392889" y="0"/>
                      <a:pt x="389104" y="0"/>
                    </a:cubicBezTo>
                    <a:close/>
                  </a:path>
                </a:pathLst>
              </a:custGeom>
              <a:solidFill>
                <a:srgbClr val="F7F6F7"/>
              </a:solidFill>
              <a:ln w="25230" cap="flat">
                <a:noFill/>
                <a:prstDash val="solid"/>
                <a:miter/>
              </a:ln>
            </p:spPr>
            <p:txBody>
              <a:bodyPr/>
              <a:lstStyle/>
              <a:p>
                <a:endParaRPr lang="ja-JP" altLang="en-US"/>
              </a:p>
            </p:txBody>
          </p:sp>
          <p:sp>
            <p:nvSpPr>
              <p:cNvPr id="35" name="フリーフォーム 34">
                <a:extLst>
                  <a:ext uri="{FF2B5EF4-FFF2-40B4-BE49-F238E27FC236}">
                    <a16:creationId xmlns:a16="http://schemas.microsoft.com/office/drawing/2014/main" id="{7847A7D5-BB79-FEFF-A3E2-50B2EC0ECFE4}"/>
                  </a:ext>
                </a:extLst>
              </p:cNvPr>
              <p:cNvSpPr/>
              <p:nvPr/>
            </p:nvSpPr>
            <p:spPr>
              <a:xfrm>
                <a:off x="5971291" y="4527502"/>
                <a:ext cx="395917" cy="32768"/>
              </a:xfrm>
              <a:custGeom>
                <a:avLst/>
                <a:gdLst>
                  <a:gd name="csX0" fmla="*/ 0 w 395917"/>
                  <a:gd name="csY0" fmla="*/ 0 h 32768"/>
                  <a:gd name="csX1" fmla="*/ 395917 w 395917"/>
                  <a:gd name="csY1" fmla="*/ 0 h 32768"/>
                  <a:gd name="csX2" fmla="*/ 395917 w 395917"/>
                  <a:gd name="csY2" fmla="*/ 32768 h 32768"/>
                  <a:gd name="csX3" fmla="*/ 0 w 395917"/>
                  <a:gd name="csY3" fmla="*/ 32768 h 32768"/>
                  <a:gd name="csX4" fmla="*/ 0 w 395917"/>
                  <a:gd name="csY4" fmla="*/ 0 h 32768"/>
                </a:gdLst>
                <a:ahLst/>
                <a:cxnLst>
                  <a:cxn ang="0">
                    <a:pos x="csX0" y="csY0"/>
                  </a:cxn>
                  <a:cxn ang="0">
                    <a:pos x="csX1" y="csY1"/>
                  </a:cxn>
                  <a:cxn ang="0">
                    <a:pos x="csX2" y="csY2"/>
                  </a:cxn>
                  <a:cxn ang="0">
                    <a:pos x="csX3" y="csY3"/>
                  </a:cxn>
                  <a:cxn ang="0">
                    <a:pos x="csX4" y="csY4"/>
                  </a:cxn>
                </a:cxnLst>
                <a:rect l="l" t="t" r="r" b="b"/>
                <a:pathLst>
                  <a:path w="395917" h="32768">
                    <a:moveTo>
                      <a:pt x="0" y="0"/>
                    </a:moveTo>
                    <a:lnTo>
                      <a:pt x="395917" y="0"/>
                    </a:lnTo>
                    <a:lnTo>
                      <a:pt x="395917" y="32768"/>
                    </a:lnTo>
                    <a:lnTo>
                      <a:pt x="0" y="32768"/>
                    </a:lnTo>
                    <a:lnTo>
                      <a:pt x="0" y="0"/>
                    </a:lnTo>
                    <a:close/>
                  </a:path>
                </a:pathLst>
              </a:custGeom>
              <a:solidFill>
                <a:srgbClr val="E2E1E0"/>
              </a:solidFill>
              <a:ln w="25230" cap="flat">
                <a:noFill/>
                <a:prstDash val="solid"/>
                <a:miter/>
              </a:ln>
            </p:spPr>
            <p:txBody>
              <a:bodyPr/>
              <a:lstStyle/>
              <a:p>
                <a:endParaRPr lang="ja-JP" altLang="en-US"/>
              </a:p>
            </p:txBody>
          </p:sp>
        </p:grpSp>
        <p:sp>
          <p:nvSpPr>
            <p:cNvPr id="48" name="テキスト ボックス 47">
              <a:extLst>
                <a:ext uri="{FF2B5EF4-FFF2-40B4-BE49-F238E27FC236}">
                  <a16:creationId xmlns:a16="http://schemas.microsoft.com/office/drawing/2014/main" id="{6D88DD98-0604-AF72-2431-C10BB27911C6}"/>
                </a:ext>
              </a:extLst>
            </p:cNvPr>
            <p:cNvSpPr txBox="1"/>
            <p:nvPr/>
          </p:nvSpPr>
          <p:spPr>
            <a:xfrm>
              <a:off x="2018626" y="4943347"/>
              <a:ext cx="1021755" cy="584775"/>
            </a:xfrm>
            <a:prstGeom prst="rect">
              <a:avLst/>
            </a:prstGeom>
            <a:noFill/>
          </p:spPr>
          <p:txBody>
            <a:bodyPr wrap="none" rtlCol="0">
              <a:spAutoFit/>
            </a:bodyPr>
            <a:lstStyle/>
            <a:p>
              <a:pPr algn="ctr"/>
              <a:r>
                <a:rPr lang="ja-JP" altLang="en-US" sz="1600" spc="68" baseline="0">
                  <a:ln/>
                  <a:solidFill>
                    <a:srgbClr val="008DCB"/>
                  </a:solidFill>
                  <a:latin typeface="Meiryo UI" panose="020B0604030504040204" pitchFamily="34" charset="-128"/>
                  <a:ea typeface="Meiryo UI" panose="020B0604030504040204" pitchFamily="34" charset="-128"/>
                  <a:sym typeface="ＭＳ ゴシック"/>
                  <a:rtl val="0"/>
                </a:rPr>
                <a:t>自宅での</a:t>
              </a:r>
              <a:endParaRPr lang="en-US" altLang="ja-JP" sz="1600" spc="68" baseline="0" dirty="0">
                <a:ln/>
                <a:solidFill>
                  <a:srgbClr val="008DCB"/>
                </a:solidFill>
                <a:latin typeface="Meiryo UI" panose="020B0604030504040204" pitchFamily="34" charset="-128"/>
                <a:ea typeface="Meiryo UI" panose="020B0604030504040204" pitchFamily="34" charset="-128"/>
                <a:sym typeface="ＭＳ ゴシック"/>
                <a:rtl val="0"/>
              </a:endParaRPr>
            </a:p>
            <a:p>
              <a:pPr algn="ctr"/>
              <a:r>
                <a:rPr lang="ja-JP" altLang="en-US" sz="1600" spc="68">
                  <a:ln/>
                  <a:solidFill>
                    <a:srgbClr val="008DCB"/>
                  </a:solidFill>
                  <a:latin typeface="Meiryo UI" panose="020B0604030504040204" pitchFamily="34" charset="-128"/>
                  <a:ea typeface="Meiryo UI" panose="020B0604030504040204" pitchFamily="34" charset="-128"/>
                  <a:sym typeface="ＭＳ ゴシック"/>
                  <a:rtl val="0"/>
                </a:rPr>
                <a:t>セルフケア</a:t>
              </a:r>
              <a:endParaRPr lang="ja-JP" altLang="en-US" spc="68">
                <a:ln/>
                <a:solidFill>
                  <a:srgbClr val="008DCB"/>
                </a:solidFill>
                <a:latin typeface="Meiryo UI" panose="020B0604030504040204" pitchFamily="34" charset="-128"/>
                <a:ea typeface="Meiryo UI" panose="020B0604030504040204" pitchFamily="34" charset="-128"/>
                <a:sym typeface="ＭＳ ゴシック"/>
                <a:rtl val="0"/>
              </a:endParaRPr>
            </a:p>
          </p:txBody>
        </p:sp>
        <p:grpSp>
          <p:nvGrpSpPr>
            <p:cNvPr id="49" name="グラフィックス 12">
              <a:extLst>
                <a:ext uri="{FF2B5EF4-FFF2-40B4-BE49-F238E27FC236}">
                  <a16:creationId xmlns:a16="http://schemas.microsoft.com/office/drawing/2014/main" id="{62A34B7A-D1E4-AF8F-747D-1E3D0FA3A7F8}"/>
                </a:ext>
              </a:extLst>
            </p:cNvPr>
            <p:cNvGrpSpPr/>
            <p:nvPr/>
          </p:nvGrpSpPr>
          <p:grpSpPr>
            <a:xfrm>
              <a:off x="1473048" y="3470949"/>
              <a:ext cx="2870085" cy="1207121"/>
              <a:chOff x="1616199" y="3180738"/>
              <a:chExt cx="2870085" cy="1207121"/>
            </a:xfrm>
          </p:grpSpPr>
          <p:sp>
            <p:nvSpPr>
              <p:cNvPr id="50" name="フリーフォーム 49">
                <a:extLst>
                  <a:ext uri="{FF2B5EF4-FFF2-40B4-BE49-F238E27FC236}">
                    <a16:creationId xmlns:a16="http://schemas.microsoft.com/office/drawing/2014/main" id="{D277B8E8-25B8-7EE6-FCEA-E9DA04514BDF}"/>
                  </a:ext>
                </a:extLst>
              </p:cNvPr>
              <p:cNvSpPr/>
              <p:nvPr/>
            </p:nvSpPr>
            <p:spPr>
              <a:xfrm>
                <a:off x="1616199" y="3180738"/>
                <a:ext cx="2508486" cy="889524"/>
              </a:xfrm>
              <a:custGeom>
                <a:avLst/>
                <a:gdLst>
                  <a:gd name="csX0" fmla="*/ 2508486 w 2508486"/>
                  <a:gd name="csY0" fmla="*/ 889524 h 889524"/>
                  <a:gd name="csX1" fmla="*/ 1138799 w 2508486"/>
                  <a:gd name="csY1" fmla="*/ 0 h 889524"/>
                  <a:gd name="csX2" fmla="*/ 113804 w 2508486"/>
                  <a:gd name="csY2" fmla="*/ 466818 h 889524"/>
                  <a:gd name="csX3" fmla="*/ 0 w 2508486"/>
                  <a:gd name="csY3" fmla="*/ 617550 h 889524"/>
                </a:gdLst>
                <a:ahLst/>
                <a:cxnLst>
                  <a:cxn ang="0">
                    <a:pos x="csX0" y="csY0"/>
                  </a:cxn>
                  <a:cxn ang="0">
                    <a:pos x="csX1" y="csY1"/>
                  </a:cxn>
                  <a:cxn ang="0">
                    <a:pos x="csX2" y="csY2"/>
                  </a:cxn>
                  <a:cxn ang="0">
                    <a:pos x="csX3" y="csY3"/>
                  </a:cxn>
                </a:cxnLst>
                <a:rect l="l" t="t" r="r" b="b"/>
                <a:pathLst>
                  <a:path w="2508486" h="889524">
                    <a:moveTo>
                      <a:pt x="2508486" y="889524"/>
                    </a:moveTo>
                    <a:cubicBezTo>
                      <a:pt x="2418654" y="365489"/>
                      <a:pt x="1725736" y="0"/>
                      <a:pt x="1138799" y="0"/>
                    </a:cubicBezTo>
                    <a:cubicBezTo>
                      <a:pt x="729508" y="0"/>
                      <a:pt x="362609" y="180728"/>
                      <a:pt x="113804" y="466818"/>
                    </a:cubicBezTo>
                    <a:cubicBezTo>
                      <a:pt x="72421" y="514205"/>
                      <a:pt x="34318" y="564617"/>
                      <a:pt x="0" y="617550"/>
                    </a:cubicBezTo>
                  </a:path>
                </a:pathLst>
              </a:custGeom>
              <a:noFill/>
              <a:ln w="302761" cap="flat">
                <a:solidFill>
                  <a:srgbClr val="009ED4"/>
                </a:solidFill>
                <a:prstDash val="solid"/>
                <a:miter/>
              </a:ln>
            </p:spPr>
            <p:txBody>
              <a:bodyPr/>
              <a:lstStyle/>
              <a:p>
                <a:endParaRPr lang="ja-JP" altLang="en-US"/>
              </a:p>
            </p:txBody>
          </p:sp>
          <p:sp>
            <p:nvSpPr>
              <p:cNvPr id="51" name="フリーフォーム 50">
                <a:extLst>
                  <a:ext uri="{FF2B5EF4-FFF2-40B4-BE49-F238E27FC236}">
                    <a16:creationId xmlns:a16="http://schemas.microsoft.com/office/drawing/2014/main" id="{2B704EC9-E861-E7C5-3EA2-A9CC75598D62}"/>
                  </a:ext>
                </a:extLst>
              </p:cNvPr>
              <p:cNvSpPr/>
              <p:nvPr/>
            </p:nvSpPr>
            <p:spPr>
              <a:xfrm>
                <a:off x="3751226" y="4006743"/>
                <a:ext cx="735058" cy="381116"/>
              </a:xfrm>
              <a:custGeom>
                <a:avLst/>
                <a:gdLst>
                  <a:gd name="csX0" fmla="*/ 0 w 735058"/>
                  <a:gd name="csY0" fmla="*/ 0 h 381116"/>
                  <a:gd name="csX1" fmla="*/ 735059 w 735058"/>
                  <a:gd name="csY1" fmla="*/ 27979 h 381116"/>
                  <a:gd name="csX2" fmla="*/ 353525 w 735058"/>
                  <a:gd name="csY2" fmla="*/ 381117 h 381116"/>
                  <a:gd name="csX3" fmla="*/ 0 w 735058"/>
                  <a:gd name="csY3" fmla="*/ 0 h 381116"/>
                </a:gdLst>
                <a:ahLst/>
                <a:cxnLst>
                  <a:cxn ang="0">
                    <a:pos x="csX0" y="csY0"/>
                  </a:cxn>
                  <a:cxn ang="0">
                    <a:pos x="csX1" y="csY1"/>
                  </a:cxn>
                  <a:cxn ang="0">
                    <a:pos x="csX2" y="csY2"/>
                  </a:cxn>
                  <a:cxn ang="0">
                    <a:pos x="csX3" y="csY3"/>
                  </a:cxn>
                </a:cxnLst>
                <a:rect l="l" t="t" r="r" b="b"/>
                <a:pathLst>
                  <a:path w="735058" h="381116">
                    <a:moveTo>
                      <a:pt x="0" y="0"/>
                    </a:moveTo>
                    <a:lnTo>
                      <a:pt x="735059" y="27979"/>
                    </a:lnTo>
                    <a:lnTo>
                      <a:pt x="353525" y="381117"/>
                    </a:lnTo>
                    <a:lnTo>
                      <a:pt x="0" y="0"/>
                    </a:lnTo>
                    <a:close/>
                  </a:path>
                </a:pathLst>
              </a:custGeom>
              <a:solidFill>
                <a:srgbClr val="009ED4"/>
              </a:solidFill>
              <a:ln w="25230" cap="flat">
                <a:noFill/>
                <a:prstDash val="solid"/>
                <a:miter/>
              </a:ln>
            </p:spPr>
            <p:txBody>
              <a:bodyPr/>
              <a:lstStyle/>
              <a:p>
                <a:endParaRPr lang="ja-JP" altLang="en-US"/>
              </a:p>
            </p:txBody>
          </p:sp>
        </p:grpSp>
        <p:grpSp>
          <p:nvGrpSpPr>
            <p:cNvPr id="52" name="グラフィックス 12">
              <a:extLst>
                <a:ext uri="{FF2B5EF4-FFF2-40B4-BE49-F238E27FC236}">
                  <a16:creationId xmlns:a16="http://schemas.microsoft.com/office/drawing/2014/main" id="{CBEC15A3-99E5-5F36-C65E-CD70B0318CF6}"/>
                </a:ext>
              </a:extLst>
            </p:cNvPr>
            <p:cNvGrpSpPr/>
            <p:nvPr/>
          </p:nvGrpSpPr>
          <p:grpSpPr>
            <a:xfrm>
              <a:off x="6157693" y="4501628"/>
              <a:ext cx="1723716" cy="1682005"/>
              <a:chOff x="6300844" y="4211417"/>
              <a:chExt cx="1723716" cy="1682005"/>
            </a:xfrm>
          </p:grpSpPr>
          <p:sp>
            <p:nvSpPr>
              <p:cNvPr id="53" name="フリーフォーム 52">
                <a:extLst>
                  <a:ext uri="{FF2B5EF4-FFF2-40B4-BE49-F238E27FC236}">
                    <a16:creationId xmlns:a16="http://schemas.microsoft.com/office/drawing/2014/main" id="{07BF1AFE-E2BA-ADBC-B91A-3DF077D88B05}"/>
                  </a:ext>
                </a:extLst>
              </p:cNvPr>
              <p:cNvSpPr/>
              <p:nvPr/>
            </p:nvSpPr>
            <p:spPr>
              <a:xfrm>
                <a:off x="6300844" y="4525233"/>
                <a:ext cx="1357827" cy="1368189"/>
              </a:xfrm>
              <a:custGeom>
                <a:avLst/>
                <a:gdLst>
                  <a:gd name="csX0" fmla="*/ 1357323 w 1357827"/>
                  <a:gd name="csY0" fmla="*/ 0 h 1368189"/>
                  <a:gd name="csX1" fmla="*/ 1357828 w 1357827"/>
                  <a:gd name="csY1" fmla="*/ 11847 h 1368189"/>
                  <a:gd name="csX2" fmla="*/ 0 w 1357827"/>
                  <a:gd name="csY2" fmla="*/ 1368189 h 1368189"/>
                </a:gdLst>
                <a:ahLst/>
                <a:cxnLst>
                  <a:cxn ang="0">
                    <a:pos x="csX0" y="csY0"/>
                  </a:cxn>
                  <a:cxn ang="0">
                    <a:pos x="csX1" y="csY1"/>
                  </a:cxn>
                  <a:cxn ang="0">
                    <a:pos x="csX2" y="csY2"/>
                  </a:cxn>
                </a:cxnLst>
                <a:rect l="l" t="t" r="r" b="b"/>
                <a:pathLst>
                  <a:path w="1357827" h="1368189">
                    <a:moveTo>
                      <a:pt x="1357323" y="0"/>
                    </a:moveTo>
                    <a:lnTo>
                      <a:pt x="1357828" y="11847"/>
                    </a:lnTo>
                    <a:cubicBezTo>
                      <a:pt x="1357828" y="760973"/>
                      <a:pt x="749947" y="1368189"/>
                      <a:pt x="0" y="1368189"/>
                    </a:cubicBezTo>
                  </a:path>
                </a:pathLst>
              </a:custGeom>
              <a:noFill/>
              <a:ln w="302761" cap="flat">
                <a:solidFill>
                  <a:srgbClr val="98B552"/>
                </a:solidFill>
                <a:prstDash val="solid"/>
                <a:miter/>
              </a:ln>
            </p:spPr>
            <p:txBody>
              <a:bodyPr/>
              <a:lstStyle/>
              <a:p>
                <a:endParaRPr lang="ja-JP" altLang="en-US"/>
              </a:p>
            </p:txBody>
          </p:sp>
          <p:sp>
            <p:nvSpPr>
              <p:cNvPr id="54" name="フリーフォーム 53">
                <a:extLst>
                  <a:ext uri="{FF2B5EF4-FFF2-40B4-BE49-F238E27FC236}">
                    <a16:creationId xmlns:a16="http://schemas.microsoft.com/office/drawing/2014/main" id="{31B1679D-4DA3-6B1F-8A82-8C72E2CA3878}"/>
                  </a:ext>
                </a:extLst>
              </p:cNvPr>
              <p:cNvSpPr/>
              <p:nvPr/>
            </p:nvSpPr>
            <p:spPr>
              <a:xfrm>
                <a:off x="7296819" y="4211417"/>
                <a:ext cx="727741" cy="417665"/>
              </a:xfrm>
              <a:custGeom>
                <a:avLst/>
                <a:gdLst>
                  <a:gd name="csX0" fmla="*/ 727741 w 727741"/>
                  <a:gd name="csY0" fmla="*/ 309027 h 417665"/>
                  <a:gd name="csX1" fmla="*/ 0 w 727741"/>
                  <a:gd name="csY1" fmla="*/ 417666 h 417665"/>
                  <a:gd name="csX2" fmla="*/ 309366 w 727741"/>
                  <a:gd name="csY2" fmla="*/ 0 h 417665"/>
                  <a:gd name="csX3" fmla="*/ 727741 w 727741"/>
                  <a:gd name="csY3" fmla="*/ 309027 h 417665"/>
                </a:gdLst>
                <a:ahLst/>
                <a:cxnLst>
                  <a:cxn ang="0">
                    <a:pos x="csX0" y="csY0"/>
                  </a:cxn>
                  <a:cxn ang="0">
                    <a:pos x="csX1" y="csY1"/>
                  </a:cxn>
                  <a:cxn ang="0">
                    <a:pos x="csX2" y="csY2"/>
                  </a:cxn>
                  <a:cxn ang="0">
                    <a:pos x="csX3" y="csY3"/>
                  </a:cxn>
                </a:cxnLst>
                <a:rect l="l" t="t" r="r" b="b"/>
                <a:pathLst>
                  <a:path w="727741" h="417665">
                    <a:moveTo>
                      <a:pt x="727741" y="309027"/>
                    </a:moveTo>
                    <a:lnTo>
                      <a:pt x="0" y="417666"/>
                    </a:lnTo>
                    <a:lnTo>
                      <a:pt x="309366" y="0"/>
                    </a:lnTo>
                    <a:lnTo>
                      <a:pt x="727741" y="309027"/>
                    </a:lnTo>
                    <a:close/>
                  </a:path>
                </a:pathLst>
              </a:custGeom>
              <a:solidFill>
                <a:srgbClr val="98B552"/>
              </a:solidFill>
              <a:ln w="25230" cap="flat">
                <a:noFill/>
                <a:prstDash val="solid"/>
                <a:miter/>
              </a:ln>
            </p:spPr>
            <p:txBody>
              <a:bodyPr/>
              <a:lstStyle/>
              <a:p>
                <a:endParaRPr lang="ja-JP" altLang="en-US"/>
              </a:p>
            </p:txBody>
          </p:sp>
        </p:grpSp>
        <p:grpSp>
          <p:nvGrpSpPr>
            <p:cNvPr id="55" name="グラフィックス 12">
              <a:extLst>
                <a:ext uri="{FF2B5EF4-FFF2-40B4-BE49-F238E27FC236}">
                  <a16:creationId xmlns:a16="http://schemas.microsoft.com/office/drawing/2014/main" id="{88B14A59-D492-4614-4229-BD9FDB9DF75E}"/>
                </a:ext>
              </a:extLst>
            </p:cNvPr>
            <p:cNvGrpSpPr/>
            <p:nvPr/>
          </p:nvGrpSpPr>
          <p:grpSpPr>
            <a:xfrm>
              <a:off x="4434480" y="3470949"/>
              <a:ext cx="3013918" cy="1207121"/>
              <a:chOff x="4577631" y="3180738"/>
              <a:chExt cx="3013918" cy="1207121"/>
            </a:xfrm>
          </p:grpSpPr>
          <p:sp>
            <p:nvSpPr>
              <p:cNvPr id="56" name="フリーフォーム 55">
                <a:extLst>
                  <a:ext uri="{FF2B5EF4-FFF2-40B4-BE49-F238E27FC236}">
                    <a16:creationId xmlns:a16="http://schemas.microsoft.com/office/drawing/2014/main" id="{A2CEAE50-CBE8-86F1-772A-188202FDF46F}"/>
                  </a:ext>
                </a:extLst>
              </p:cNvPr>
              <p:cNvSpPr/>
              <p:nvPr/>
            </p:nvSpPr>
            <p:spPr>
              <a:xfrm>
                <a:off x="4938726" y="3180738"/>
                <a:ext cx="2652823" cy="933887"/>
              </a:xfrm>
              <a:custGeom>
                <a:avLst/>
                <a:gdLst>
                  <a:gd name="csX0" fmla="*/ 0 w 2652823"/>
                  <a:gd name="csY0" fmla="*/ 889272 h 933887"/>
                  <a:gd name="csX1" fmla="*/ 1362118 w 2652823"/>
                  <a:gd name="csY1" fmla="*/ 0 h 933887"/>
                  <a:gd name="csX2" fmla="*/ 2652824 w 2652823"/>
                  <a:gd name="csY2" fmla="*/ 933887 h 933887"/>
                </a:gdLst>
                <a:ahLst/>
                <a:cxnLst>
                  <a:cxn ang="0">
                    <a:pos x="csX0" y="csY0"/>
                  </a:cxn>
                  <a:cxn ang="0">
                    <a:pos x="csX1" y="csY1"/>
                  </a:cxn>
                  <a:cxn ang="0">
                    <a:pos x="csX2" y="csY2"/>
                  </a:cxn>
                </a:cxnLst>
                <a:rect l="l" t="t" r="r" b="b"/>
                <a:pathLst>
                  <a:path w="2652823" h="933887">
                    <a:moveTo>
                      <a:pt x="0" y="889272"/>
                    </a:moveTo>
                    <a:cubicBezTo>
                      <a:pt x="98160" y="365489"/>
                      <a:pt x="775433" y="0"/>
                      <a:pt x="1362118" y="0"/>
                    </a:cubicBezTo>
                    <a:cubicBezTo>
                      <a:pt x="1948802" y="0"/>
                      <a:pt x="2475178" y="391703"/>
                      <a:pt x="2652824" y="933887"/>
                    </a:cubicBezTo>
                  </a:path>
                </a:pathLst>
              </a:custGeom>
              <a:noFill/>
              <a:ln w="302761" cap="flat">
                <a:solidFill>
                  <a:srgbClr val="98B552"/>
                </a:solidFill>
                <a:prstDash val="solid"/>
                <a:miter/>
              </a:ln>
            </p:spPr>
            <p:txBody>
              <a:bodyPr/>
              <a:lstStyle/>
              <a:p>
                <a:endParaRPr lang="ja-JP" altLang="en-US"/>
              </a:p>
            </p:txBody>
          </p:sp>
          <p:sp>
            <p:nvSpPr>
              <p:cNvPr id="57" name="フリーフォーム 56">
                <a:extLst>
                  <a:ext uri="{FF2B5EF4-FFF2-40B4-BE49-F238E27FC236}">
                    <a16:creationId xmlns:a16="http://schemas.microsoft.com/office/drawing/2014/main" id="{12AABFBE-D434-FBB5-37C2-B48AF551C229}"/>
                  </a:ext>
                </a:extLst>
              </p:cNvPr>
              <p:cNvSpPr/>
              <p:nvPr/>
            </p:nvSpPr>
            <p:spPr>
              <a:xfrm>
                <a:off x="4577631" y="4014809"/>
                <a:ext cx="735563" cy="373050"/>
              </a:xfrm>
              <a:custGeom>
                <a:avLst/>
                <a:gdLst>
                  <a:gd name="csX0" fmla="*/ 0 w 735563"/>
                  <a:gd name="csY0" fmla="*/ 11595 h 373050"/>
                  <a:gd name="csX1" fmla="*/ 735564 w 735563"/>
                  <a:gd name="csY1" fmla="*/ 0 h 373050"/>
                  <a:gd name="csX2" fmla="*/ 373459 w 735563"/>
                  <a:gd name="csY2" fmla="*/ 373051 h 373050"/>
                  <a:gd name="csX3" fmla="*/ 0 w 735563"/>
                  <a:gd name="csY3" fmla="*/ 11595 h 373050"/>
                </a:gdLst>
                <a:ahLst/>
                <a:cxnLst>
                  <a:cxn ang="0">
                    <a:pos x="csX0" y="csY0"/>
                  </a:cxn>
                  <a:cxn ang="0">
                    <a:pos x="csX1" y="csY1"/>
                  </a:cxn>
                  <a:cxn ang="0">
                    <a:pos x="csX2" y="csY2"/>
                  </a:cxn>
                  <a:cxn ang="0">
                    <a:pos x="csX3" y="csY3"/>
                  </a:cxn>
                </a:cxnLst>
                <a:rect l="l" t="t" r="r" b="b"/>
                <a:pathLst>
                  <a:path w="735563" h="373050">
                    <a:moveTo>
                      <a:pt x="0" y="11595"/>
                    </a:moveTo>
                    <a:lnTo>
                      <a:pt x="735564" y="0"/>
                    </a:lnTo>
                    <a:lnTo>
                      <a:pt x="373459" y="373051"/>
                    </a:lnTo>
                    <a:lnTo>
                      <a:pt x="0" y="11595"/>
                    </a:lnTo>
                    <a:close/>
                  </a:path>
                </a:pathLst>
              </a:custGeom>
              <a:solidFill>
                <a:srgbClr val="98B552"/>
              </a:solidFill>
              <a:ln w="25230" cap="flat">
                <a:noFill/>
                <a:prstDash val="solid"/>
                <a:miter/>
              </a:ln>
            </p:spPr>
            <p:txBody>
              <a:bodyPr/>
              <a:lstStyle/>
              <a:p>
                <a:endParaRPr lang="ja-JP" altLang="en-US"/>
              </a:p>
            </p:txBody>
          </p:sp>
        </p:grpSp>
        <p:grpSp>
          <p:nvGrpSpPr>
            <p:cNvPr id="58" name="グループ化 57">
              <a:extLst>
                <a:ext uri="{FF2B5EF4-FFF2-40B4-BE49-F238E27FC236}">
                  <a16:creationId xmlns:a16="http://schemas.microsoft.com/office/drawing/2014/main" id="{80ACA0AF-6CD7-4F74-F097-2449EB4A688E}"/>
                </a:ext>
              </a:extLst>
            </p:cNvPr>
            <p:cNvGrpSpPr/>
            <p:nvPr/>
          </p:nvGrpSpPr>
          <p:grpSpPr>
            <a:xfrm>
              <a:off x="6103681" y="3138485"/>
              <a:ext cx="824134" cy="823232"/>
              <a:chOff x="6246832" y="2848274"/>
              <a:chExt cx="824134" cy="823232"/>
            </a:xfrm>
          </p:grpSpPr>
          <p:sp>
            <p:nvSpPr>
              <p:cNvPr id="59" name="フリーフォーム 58">
                <a:extLst>
                  <a:ext uri="{FF2B5EF4-FFF2-40B4-BE49-F238E27FC236}">
                    <a16:creationId xmlns:a16="http://schemas.microsoft.com/office/drawing/2014/main" id="{0964590E-F98A-3F8E-6ED4-84E03089CA61}"/>
                  </a:ext>
                </a:extLst>
              </p:cNvPr>
              <p:cNvSpPr/>
              <p:nvPr/>
            </p:nvSpPr>
            <p:spPr>
              <a:xfrm>
                <a:off x="6246832" y="2848274"/>
                <a:ext cx="824134" cy="823232"/>
              </a:xfrm>
              <a:custGeom>
                <a:avLst/>
                <a:gdLst>
                  <a:gd name="csX0" fmla="*/ 824134 w 824134"/>
                  <a:gd name="csY0" fmla="*/ 411616 h 823232"/>
                  <a:gd name="csX1" fmla="*/ 412067 w 824134"/>
                  <a:gd name="csY1" fmla="*/ 0 h 823232"/>
                  <a:gd name="csX2" fmla="*/ 0 w 824134"/>
                  <a:gd name="csY2" fmla="*/ 411616 h 823232"/>
                  <a:gd name="csX3" fmla="*/ 412067 w 824134"/>
                  <a:gd name="csY3" fmla="*/ 823232 h 823232"/>
                  <a:gd name="csX4" fmla="*/ 824134 w 824134"/>
                  <a:gd name="csY4" fmla="*/ 411616 h 823232"/>
                </a:gdLst>
                <a:ahLst/>
                <a:cxnLst>
                  <a:cxn ang="0">
                    <a:pos x="csX0" y="csY0"/>
                  </a:cxn>
                  <a:cxn ang="0">
                    <a:pos x="csX1" y="csY1"/>
                  </a:cxn>
                  <a:cxn ang="0">
                    <a:pos x="csX2" y="csY2"/>
                  </a:cxn>
                  <a:cxn ang="0">
                    <a:pos x="csX3" y="csY3"/>
                  </a:cxn>
                  <a:cxn ang="0">
                    <a:pos x="csX4" y="csY4"/>
                  </a:cxn>
                </a:cxnLst>
                <a:rect l="l" t="t" r="r" b="b"/>
                <a:pathLst>
                  <a:path w="824134" h="823232">
                    <a:moveTo>
                      <a:pt x="824134" y="411616"/>
                    </a:moveTo>
                    <a:cubicBezTo>
                      <a:pt x="824134" y="184257"/>
                      <a:pt x="639676" y="0"/>
                      <a:pt x="412067" y="0"/>
                    </a:cubicBezTo>
                    <a:cubicBezTo>
                      <a:pt x="184459" y="0"/>
                      <a:pt x="0" y="184257"/>
                      <a:pt x="0" y="411616"/>
                    </a:cubicBezTo>
                    <a:cubicBezTo>
                      <a:pt x="0" y="638975"/>
                      <a:pt x="184459" y="823232"/>
                      <a:pt x="412067" y="823232"/>
                    </a:cubicBezTo>
                    <a:cubicBezTo>
                      <a:pt x="639676" y="823232"/>
                      <a:pt x="824134" y="638975"/>
                      <a:pt x="824134" y="411616"/>
                    </a:cubicBezTo>
                    <a:close/>
                  </a:path>
                </a:pathLst>
              </a:custGeom>
              <a:solidFill>
                <a:srgbClr val="FFFFFF"/>
              </a:solidFill>
              <a:ln w="19050" cap="flat">
                <a:solidFill>
                  <a:srgbClr val="78A52D"/>
                </a:solidFill>
                <a:prstDash val="solid"/>
                <a:miter/>
              </a:ln>
            </p:spPr>
            <p:txBody>
              <a:bodyPr/>
              <a:lstStyle/>
              <a:p>
                <a:endParaRPr lang="ja-JP" altLang="en-US"/>
              </a:p>
            </p:txBody>
          </p:sp>
          <p:sp>
            <p:nvSpPr>
              <p:cNvPr id="60" name="テキスト ボックス 59">
                <a:extLst>
                  <a:ext uri="{FF2B5EF4-FFF2-40B4-BE49-F238E27FC236}">
                    <a16:creationId xmlns:a16="http://schemas.microsoft.com/office/drawing/2014/main" id="{91AD8631-5655-408D-8F64-B0C92C599839}"/>
                  </a:ext>
                </a:extLst>
              </p:cNvPr>
              <p:cNvSpPr txBox="1"/>
              <p:nvPr/>
            </p:nvSpPr>
            <p:spPr>
              <a:xfrm>
                <a:off x="6258790" y="2958185"/>
                <a:ext cx="800219" cy="584775"/>
              </a:xfrm>
              <a:prstGeom prst="rect">
                <a:avLst/>
              </a:prstGeom>
              <a:noFill/>
            </p:spPr>
            <p:txBody>
              <a:bodyPr wrap="none" rtlCol="0">
                <a:spAutoFit/>
              </a:bodyPr>
              <a:lstStyle/>
              <a:p>
                <a:r>
                  <a:rPr lang="ja-JP" altLang="en-US" sz="1600" spc="0" baseline="0" dirty="0">
                    <a:ln/>
                    <a:solidFill>
                      <a:srgbClr val="78A52D"/>
                    </a:solidFill>
                    <a:latin typeface="Meiryo UI" panose="020B0604030504040204" pitchFamily="34" charset="-128"/>
                    <a:ea typeface="Meiryo UI" panose="020B0604030504040204" pitchFamily="34" charset="-128"/>
                    <a:sym typeface="ＭＳ ゴシック"/>
                    <a:rtl val="0"/>
                  </a:rPr>
                  <a:t>医療用</a:t>
                </a:r>
                <a:endParaRPr lang="en-US" altLang="ja-JP" sz="1600" spc="0" baseline="0" dirty="0">
                  <a:ln/>
                  <a:solidFill>
                    <a:srgbClr val="78A52D"/>
                  </a:solidFill>
                  <a:latin typeface="Meiryo UI" panose="020B0604030504040204" pitchFamily="34" charset="-128"/>
                  <a:ea typeface="Meiryo UI" panose="020B0604030504040204" pitchFamily="34" charset="-128"/>
                  <a:sym typeface="ＭＳ ゴシック"/>
                  <a:rtl val="0"/>
                </a:endParaRPr>
              </a:p>
              <a:p>
                <a:r>
                  <a:rPr lang="ja-JP" altLang="en-US" sz="1600" dirty="0">
                    <a:ln/>
                    <a:solidFill>
                      <a:srgbClr val="78A52D"/>
                    </a:solidFill>
                    <a:latin typeface="Meiryo UI" panose="020B0604030504040204" pitchFamily="34" charset="-128"/>
                    <a:ea typeface="Meiryo UI" panose="020B0604030504040204" pitchFamily="34" charset="-128"/>
                    <a:sym typeface="ＭＳ ゴシック"/>
                    <a:rtl val="0"/>
                  </a:rPr>
                  <a:t>治療具</a:t>
                </a:r>
              </a:p>
            </p:txBody>
          </p:sp>
        </p:grpSp>
        <p:grpSp>
          <p:nvGrpSpPr>
            <p:cNvPr id="61" name="グラフィックス 12">
              <a:extLst>
                <a:ext uri="{FF2B5EF4-FFF2-40B4-BE49-F238E27FC236}">
                  <a16:creationId xmlns:a16="http://schemas.microsoft.com/office/drawing/2014/main" id="{FBF8B83B-BC9B-0D92-43DA-8697628E1783}"/>
                </a:ext>
              </a:extLst>
            </p:cNvPr>
            <p:cNvGrpSpPr/>
            <p:nvPr/>
          </p:nvGrpSpPr>
          <p:grpSpPr>
            <a:xfrm>
              <a:off x="2098972" y="4090012"/>
              <a:ext cx="895040" cy="778617"/>
              <a:chOff x="2299529" y="3785433"/>
              <a:chExt cx="895040" cy="778617"/>
            </a:xfrm>
          </p:grpSpPr>
          <p:sp>
            <p:nvSpPr>
              <p:cNvPr id="62" name="フリーフォーム 61">
                <a:extLst>
                  <a:ext uri="{FF2B5EF4-FFF2-40B4-BE49-F238E27FC236}">
                    <a16:creationId xmlns:a16="http://schemas.microsoft.com/office/drawing/2014/main" id="{7E21AB23-7A35-5A33-1011-13498FADC8F2}"/>
                  </a:ext>
                </a:extLst>
              </p:cNvPr>
              <p:cNvSpPr/>
              <p:nvPr/>
            </p:nvSpPr>
            <p:spPr>
              <a:xfrm>
                <a:off x="2299529" y="4506328"/>
                <a:ext cx="895040" cy="57722"/>
              </a:xfrm>
              <a:custGeom>
                <a:avLst/>
                <a:gdLst>
                  <a:gd name="csX0" fmla="*/ 886461 w 895040"/>
                  <a:gd name="csY0" fmla="*/ 8570 h 57722"/>
                  <a:gd name="csX1" fmla="*/ 895041 w 895040"/>
                  <a:gd name="csY1" fmla="*/ 28987 h 57722"/>
                  <a:gd name="csX2" fmla="*/ 866274 w 895040"/>
                  <a:gd name="csY2" fmla="*/ 57722 h 57722"/>
                  <a:gd name="csX3" fmla="*/ 29019 w 895040"/>
                  <a:gd name="csY3" fmla="*/ 57722 h 57722"/>
                  <a:gd name="csX4" fmla="*/ 8579 w 895040"/>
                  <a:gd name="csY4" fmla="*/ 49152 h 57722"/>
                  <a:gd name="csX5" fmla="*/ 0 w 895040"/>
                  <a:gd name="csY5" fmla="*/ 28735 h 57722"/>
                  <a:gd name="csX6" fmla="*/ 28766 w 895040"/>
                  <a:gd name="csY6" fmla="*/ 0 h 57722"/>
                  <a:gd name="csX7" fmla="*/ 866022 w 895040"/>
                  <a:gd name="csY7" fmla="*/ 0 h 57722"/>
                  <a:gd name="csX8" fmla="*/ 886461 w 895040"/>
                  <a:gd name="csY8" fmla="*/ 8570 h 577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95040" h="57722">
                    <a:moveTo>
                      <a:pt x="886461" y="8570"/>
                    </a:moveTo>
                    <a:cubicBezTo>
                      <a:pt x="892013" y="13863"/>
                      <a:pt x="895041" y="21173"/>
                      <a:pt x="895041" y="28987"/>
                    </a:cubicBezTo>
                    <a:cubicBezTo>
                      <a:pt x="895041" y="44867"/>
                      <a:pt x="882172" y="57722"/>
                      <a:pt x="866274" y="57722"/>
                    </a:cubicBezTo>
                    <a:lnTo>
                      <a:pt x="29019" y="57722"/>
                    </a:lnTo>
                    <a:cubicBezTo>
                      <a:pt x="21449" y="57722"/>
                      <a:pt x="14131" y="54697"/>
                      <a:pt x="8579" y="49152"/>
                    </a:cubicBezTo>
                    <a:cubicBezTo>
                      <a:pt x="3028" y="43859"/>
                      <a:pt x="0" y="36549"/>
                      <a:pt x="0" y="28735"/>
                    </a:cubicBezTo>
                    <a:cubicBezTo>
                      <a:pt x="0" y="12855"/>
                      <a:pt x="12869" y="0"/>
                      <a:pt x="28766" y="0"/>
                    </a:cubicBezTo>
                    <a:lnTo>
                      <a:pt x="866022" y="0"/>
                    </a:lnTo>
                    <a:cubicBezTo>
                      <a:pt x="873592" y="0"/>
                      <a:pt x="880910" y="3025"/>
                      <a:pt x="886461" y="8570"/>
                    </a:cubicBezTo>
                    <a:close/>
                  </a:path>
                </a:pathLst>
              </a:custGeom>
              <a:solidFill>
                <a:srgbClr val="75443B"/>
              </a:solidFill>
              <a:ln w="25230" cap="flat">
                <a:noFill/>
                <a:prstDash val="solid"/>
                <a:miter/>
              </a:ln>
            </p:spPr>
            <p:txBody>
              <a:bodyPr/>
              <a:lstStyle/>
              <a:p>
                <a:endParaRPr lang="ja-JP" altLang="en-US"/>
              </a:p>
            </p:txBody>
          </p:sp>
          <p:sp>
            <p:nvSpPr>
              <p:cNvPr id="63" name="フリーフォーム 62">
                <a:extLst>
                  <a:ext uri="{FF2B5EF4-FFF2-40B4-BE49-F238E27FC236}">
                    <a16:creationId xmlns:a16="http://schemas.microsoft.com/office/drawing/2014/main" id="{BCD0F770-71B5-1CBC-64A4-7BE5F3F826C7}"/>
                  </a:ext>
                </a:extLst>
              </p:cNvPr>
              <p:cNvSpPr/>
              <p:nvPr/>
            </p:nvSpPr>
            <p:spPr>
              <a:xfrm>
                <a:off x="2299529" y="4506328"/>
                <a:ext cx="894929" cy="43102"/>
              </a:xfrm>
              <a:custGeom>
                <a:avLst/>
                <a:gdLst>
                  <a:gd name="csX0" fmla="*/ 29019 w 894929"/>
                  <a:gd name="csY0" fmla="*/ 28735 h 43102"/>
                  <a:gd name="csX1" fmla="*/ 866274 w 894929"/>
                  <a:gd name="csY1" fmla="*/ 28735 h 43102"/>
                  <a:gd name="csX2" fmla="*/ 891004 w 894929"/>
                  <a:gd name="csY2" fmla="*/ 43103 h 43102"/>
                  <a:gd name="csX3" fmla="*/ 880405 w 894929"/>
                  <a:gd name="csY3" fmla="*/ 3781 h 43102"/>
                  <a:gd name="csX4" fmla="*/ 866022 w 894929"/>
                  <a:gd name="csY4" fmla="*/ 0 h 43102"/>
                  <a:gd name="csX5" fmla="*/ 28766 w 894929"/>
                  <a:gd name="csY5" fmla="*/ 0 h 43102"/>
                  <a:gd name="csX6" fmla="*/ 0 w 894929"/>
                  <a:gd name="csY6" fmla="*/ 28735 h 43102"/>
                  <a:gd name="csX7" fmla="*/ 4037 w 894929"/>
                  <a:gd name="csY7" fmla="*/ 43103 h 43102"/>
                  <a:gd name="csX8" fmla="*/ 28766 w 894929"/>
                  <a:gd name="csY8" fmla="*/ 28735 h 43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94929" h="43102">
                    <a:moveTo>
                      <a:pt x="29019" y="28735"/>
                    </a:moveTo>
                    <a:lnTo>
                      <a:pt x="866274" y="28735"/>
                    </a:lnTo>
                    <a:cubicBezTo>
                      <a:pt x="876620" y="28735"/>
                      <a:pt x="885957" y="34280"/>
                      <a:pt x="891004" y="43103"/>
                    </a:cubicBezTo>
                    <a:cubicBezTo>
                      <a:pt x="899078" y="29239"/>
                      <a:pt x="894284" y="11595"/>
                      <a:pt x="880405" y="3781"/>
                    </a:cubicBezTo>
                    <a:cubicBezTo>
                      <a:pt x="876116" y="1260"/>
                      <a:pt x="871069" y="0"/>
                      <a:pt x="866022" y="0"/>
                    </a:cubicBezTo>
                    <a:lnTo>
                      <a:pt x="28766" y="0"/>
                    </a:lnTo>
                    <a:cubicBezTo>
                      <a:pt x="12869" y="0"/>
                      <a:pt x="0" y="12855"/>
                      <a:pt x="0" y="28735"/>
                    </a:cubicBezTo>
                    <a:cubicBezTo>
                      <a:pt x="0" y="33776"/>
                      <a:pt x="1514" y="38817"/>
                      <a:pt x="4037" y="43103"/>
                    </a:cubicBezTo>
                    <a:cubicBezTo>
                      <a:pt x="9084" y="34280"/>
                      <a:pt x="18673" y="28735"/>
                      <a:pt x="28766" y="28735"/>
                    </a:cubicBezTo>
                    <a:close/>
                  </a:path>
                </a:pathLst>
              </a:custGeom>
              <a:solidFill>
                <a:srgbClr val="75443B"/>
              </a:solidFill>
              <a:ln w="25230" cap="flat">
                <a:noFill/>
                <a:prstDash val="solid"/>
                <a:miter/>
              </a:ln>
            </p:spPr>
            <p:txBody>
              <a:bodyPr/>
              <a:lstStyle/>
              <a:p>
                <a:endParaRPr lang="ja-JP" altLang="en-US"/>
              </a:p>
            </p:txBody>
          </p:sp>
          <p:sp>
            <p:nvSpPr>
              <p:cNvPr id="64" name="フリーフォーム 63">
                <a:extLst>
                  <a:ext uri="{FF2B5EF4-FFF2-40B4-BE49-F238E27FC236}">
                    <a16:creationId xmlns:a16="http://schemas.microsoft.com/office/drawing/2014/main" id="{7BC5441E-56EC-81C5-121D-0EBD19AD5290}"/>
                  </a:ext>
                </a:extLst>
              </p:cNvPr>
              <p:cNvSpPr/>
              <p:nvPr/>
            </p:nvSpPr>
            <p:spPr>
              <a:xfrm>
                <a:off x="2328548" y="3814420"/>
                <a:ext cx="837507" cy="302725"/>
              </a:xfrm>
              <a:custGeom>
                <a:avLst/>
                <a:gdLst>
                  <a:gd name="csX0" fmla="*/ 765087 w 837507"/>
                  <a:gd name="csY0" fmla="*/ 262900 h 302725"/>
                  <a:gd name="csX1" fmla="*/ 418628 w 837507"/>
                  <a:gd name="csY1" fmla="*/ 72090 h 302725"/>
                  <a:gd name="csX2" fmla="*/ 72168 w 837507"/>
                  <a:gd name="csY2" fmla="*/ 262900 h 302725"/>
                  <a:gd name="csX3" fmla="*/ 0 w 837507"/>
                  <a:gd name="csY3" fmla="*/ 302726 h 302725"/>
                  <a:gd name="csX4" fmla="*/ 0 w 837507"/>
                  <a:gd name="csY4" fmla="*/ 230636 h 302725"/>
                  <a:gd name="csX5" fmla="*/ 115570 w 837507"/>
                  <a:gd name="csY5" fmla="*/ 167117 h 302725"/>
                  <a:gd name="csX6" fmla="*/ 231141 w 837507"/>
                  <a:gd name="csY6" fmla="*/ 103345 h 302725"/>
                  <a:gd name="csX7" fmla="*/ 418880 w 837507"/>
                  <a:gd name="csY7" fmla="*/ 0 h 302725"/>
                  <a:gd name="csX8" fmla="*/ 837508 w 837507"/>
                  <a:gd name="csY8" fmla="*/ 230636 h 302725"/>
                  <a:gd name="csX9" fmla="*/ 837508 w 837507"/>
                  <a:gd name="csY9" fmla="*/ 302726 h 302725"/>
                  <a:gd name="csX10" fmla="*/ 765339 w 837507"/>
                  <a:gd name="csY10" fmla="*/ 262900 h 3027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37507" h="302725">
                    <a:moveTo>
                      <a:pt x="765087" y="262900"/>
                    </a:moveTo>
                    <a:lnTo>
                      <a:pt x="418628" y="72090"/>
                    </a:lnTo>
                    <a:lnTo>
                      <a:pt x="72168" y="262900"/>
                    </a:lnTo>
                    <a:lnTo>
                      <a:pt x="0" y="302726"/>
                    </a:lnTo>
                    <a:lnTo>
                      <a:pt x="0" y="230636"/>
                    </a:lnTo>
                    <a:lnTo>
                      <a:pt x="115570" y="167117"/>
                    </a:lnTo>
                    <a:lnTo>
                      <a:pt x="231141" y="103345"/>
                    </a:lnTo>
                    <a:lnTo>
                      <a:pt x="418880" y="0"/>
                    </a:lnTo>
                    <a:lnTo>
                      <a:pt x="837508" y="230636"/>
                    </a:lnTo>
                    <a:lnTo>
                      <a:pt x="837508" y="302726"/>
                    </a:lnTo>
                    <a:lnTo>
                      <a:pt x="765339" y="262900"/>
                    </a:lnTo>
                    <a:close/>
                  </a:path>
                </a:pathLst>
              </a:custGeom>
              <a:solidFill>
                <a:srgbClr val="EC6844"/>
              </a:solidFill>
              <a:ln w="25230" cap="flat">
                <a:noFill/>
                <a:prstDash val="solid"/>
                <a:miter/>
              </a:ln>
            </p:spPr>
            <p:txBody>
              <a:bodyPr/>
              <a:lstStyle/>
              <a:p>
                <a:endParaRPr lang="ja-JP" altLang="en-US"/>
              </a:p>
            </p:txBody>
          </p:sp>
          <p:sp>
            <p:nvSpPr>
              <p:cNvPr id="65" name="フリーフォーム 64">
                <a:extLst>
                  <a:ext uri="{FF2B5EF4-FFF2-40B4-BE49-F238E27FC236}">
                    <a16:creationId xmlns:a16="http://schemas.microsoft.com/office/drawing/2014/main" id="{BE611295-3AB2-E4D0-ACE9-AD73512F60EE}"/>
                  </a:ext>
                </a:extLst>
              </p:cNvPr>
              <p:cNvSpPr/>
              <p:nvPr/>
            </p:nvSpPr>
            <p:spPr>
              <a:xfrm>
                <a:off x="2328548" y="3843155"/>
                <a:ext cx="837255" cy="273990"/>
              </a:xfrm>
              <a:custGeom>
                <a:avLst/>
                <a:gdLst>
                  <a:gd name="csX0" fmla="*/ 418628 w 837255"/>
                  <a:gd name="csY0" fmla="*/ 0 h 273990"/>
                  <a:gd name="csX1" fmla="*/ 72168 w 837255"/>
                  <a:gd name="csY1" fmla="*/ 190810 h 273990"/>
                  <a:gd name="csX2" fmla="*/ 0 w 837255"/>
                  <a:gd name="csY2" fmla="*/ 230636 h 273990"/>
                  <a:gd name="csX3" fmla="*/ 0 w 837255"/>
                  <a:gd name="csY3" fmla="*/ 273991 h 273990"/>
                  <a:gd name="csX4" fmla="*/ 72168 w 837255"/>
                  <a:gd name="csY4" fmla="*/ 234165 h 273990"/>
                  <a:gd name="csX5" fmla="*/ 418628 w 837255"/>
                  <a:gd name="csY5" fmla="*/ 43355 h 273990"/>
                  <a:gd name="csX6" fmla="*/ 765087 w 837255"/>
                  <a:gd name="csY6" fmla="*/ 234165 h 273990"/>
                  <a:gd name="csX7" fmla="*/ 837256 w 837255"/>
                  <a:gd name="csY7" fmla="*/ 273991 h 273990"/>
                  <a:gd name="csX8" fmla="*/ 837256 w 837255"/>
                  <a:gd name="csY8" fmla="*/ 230636 h 273990"/>
                  <a:gd name="csX9" fmla="*/ 765087 w 837255"/>
                  <a:gd name="csY9" fmla="*/ 190810 h 273990"/>
                  <a:gd name="csX10" fmla="*/ 418628 w 837255"/>
                  <a:gd name="csY10" fmla="*/ 0 h 2739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37255" h="273990">
                    <a:moveTo>
                      <a:pt x="418628" y="0"/>
                    </a:moveTo>
                    <a:lnTo>
                      <a:pt x="72168" y="190810"/>
                    </a:lnTo>
                    <a:lnTo>
                      <a:pt x="0" y="230636"/>
                    </a:lnTo>
                    <a:lnTo>
                      <a:pt x="0" y="273991"/>
                    </a:lnTo>
                    <a:lnTo>
                      <a:pt x="72168" y="234165"/>
                    </a:lnTo>
                    <a:lnTo>
                      <a:pt x="418628" y="43355"/>
                    </a:lnTo>
                    <a:lnTo>
                      <a:pt x="765087" y="234165"/>
                    </a:lnTo>
                    <a:lnTo>
                      <a:pt x="837256" y="273991"/>
                    </a:lnTo>
                    <a:lnTo>
                      <a:pt x="837256" y="230636"/>
                    </a:lnTo>
                    <a:lnTo>
                      <a:pt x="765087" y="190810"/>
                    </a:lnTo>
                    <a:lnTo>
                      <a:pt x="418628" y="0"/>
                    </a:lnTo>
                    <a:close/>
                  </a:path>
                </a:pathLst>
              </a:custGeom>
              <a:solidFill>
                <a:srgbClr val="E83521"/>
              </a:solidFill>
              <a:ln w="25230" cap="flat">
                <a:noFill/>
                <a:prstDash val="solid"/>
                <a:miter/>
              </a:ln>
            </p:spPr>
            <p:txBody>
              <a:bodyPr/>
              <a:lstStyle/>
              <a:p>
                <a:endParaRPr lang="ja-JP" altLang="en-US"/>
              </a:p>
            </p:txBody>
          </p:sp>
          <p:sp>
            <p:nvSpPr>
              <p:cNvPr id="66" name="フリーフォーム 65">
                <a:extLst>
                  <a:ext uri="{FF2B5EF4-FFF2-40B4-BE49-F238E27FC236}">
                    <a16:creationId xmlns:a16="http://schemas.microsoft.com/office/drawing/2014/main" id="{72A8B9B7-5C71-DF3B-D2CC-E5E1B59927FF}"/>
                  </a:ext>
                </a:extLst>
              </p:cNvPr>
              <p:cNvSpPr/>
              <p:nvPr/>
            </p:nvSpPr>
            <p:spPr>
              <a:xfrm>
                <a:off x="2400716" y="3886510"/>
                <a:ext cx="692918" cy="619818"/>
              </a:xfrm>
              <a:custGeom>
                <a:avLst/>
                <a:gdLst>
                  <a:gd name="csX0" fmla="*/ 692919 w 692918"/>
                  <a:gd name="csY0" fmla="*/ 190810 h 619818"/>
                  <a:gd name="csX1" fmla="*/ 692919 w 692918"/>
                  <a:gd name="csY1" fmla="*/ 619819 h 619818"/>
                  <a:gd name="csX2" fmla="*/ 259908 w 692918"/>
                  <a:gd name="csY2" fmla="*/ 619819 h 619818"/>
                  <a:gd name="csX3" fmla="*/ 259908 w 692918"/>
                  <a:gd name="csY3" fmla="*/ 245004 h 619818"/>
                  <a:gd name="csX4" fmla="*/ 57785 w 692918"/>
                  <a:gd name="csY4" fmla="*/ 245004 h 619818"/>
                  <a:gd name="csX5" fmla="*/ 57785 w 692918"/>
                  <a:gd name="csY5" fmla="*/ 619819 h 619818"/>
                  <a:gd name="csX6" fmla="*/ 0 w 692918"/>
                  <a:gd name="csY6" fmla="*/ 619819 h 619818"/>
                  <a:gd name="csX7" fmla="*/ 0 w 692918"/>
                  <a:gd name="csY7" fmla="*/ 190810 h 619818"/>
                  <a:gd name="csX8" fmla="*/ 346459 w 692918"/>
                  <a:gd name="csY8" fmla="*/ 0 h 619818"/>
                  <a:gd name="csX9" fmla="*/ 692919 w 692918"/>
                  <a:gd name="csY9" fmla="*/ 190810 h 619818"/>
                  <a:gd name="csX10" fmla="*/ 635133 w 692918"/>
                  <a:gd name="csY10" fmla="*/ 389183 h 619818"/>
                  <a:gd name="csX11" fmla="*/ 635133 w 692918"/>
                  <a:gd name="csY11" fmla="*/ 273739 h 619818"/>
                  <a:gd name="csX12" fmla="*/ 606367 w 692918"/>
                  <a:gd name="csY12" fmla="*/ 245004 h 619818"/>
                  <a:gd name="csX13" fmla="*/ 346459 w 692918"/>
                  <a:gd name="csY13" fmla="*/ 245004 h 619818"/>
                  <a:gd name="csX14" fmla="*/ 317693 w 692918"/>
                  <a:gd name="csY14" fmla="*/ 273739 h 619818"/>
                  <a:gd name="csX15" fmla="*/ 317693 w 692918"/>
                  <a:gd name="csY15" fmla="*/ 389183 h 619818"/>
                  <a:gd name="csX16" fmla="*/ 346459 w 692918"/>
                  <a:gd name="csY16" fmla="*/ 417918 h 619818"/>
                  <a:gd name="csX17" fmla="*/ 606367 w 692918"/>
                  <a:gd name="csY17" fmla="*/ 417918 h 619818"/>
                  <a:gd name="csX18" fmla="*/ 635133 w 692918"/>
                  <a:gd name="csY18" fmla="*/ 389183 h 6198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692918" h="619818">
                    <a:moveTo>
                      <a:pt x="692919" y="190810"/>
                    </a:moveTo>
                    <a:lnTo>
                      <a:pt x="692919" y="619819"/>
                    </a:lnTo>
                    <a:lnTo>
                      <a:pt x="259908" y="619819"/>
                    </a:lnTo>
                    <a:cubicBezTo>
                      <a:pt x="259908" y="619819"/>
                      <a:pt x="259908" y="245004"/>
                      <a:pt x="259908" y="245004"/>
                    </a:cubicBezTo>
                    <a:lnTo>
                      <a:pt x="57785" y="245004"/>
                    </a:lnTo>
                    <a:cubicBezTo>
                      <a:pt x="57785" y="245004"/>
                      <a:pt x="57785" y="619819"/>
                      <a:pt x="57785" y="619819"/>
                    </a:cubicBezTo>
                    <a:lnTo>
                      <a:pt x="0" y="619819"/>
                    </a:lnTo>
                    <a:lnTo>
                      <a:pt x="0" y="190810"/>
                    </a:lnTo>
                    <a:lnTo>
                      <a:pt x="346459" y="0"/>
                    </a:lnTo>
                    <a:lnTo>
                      <a:pt x="692919" y="190810"/>
                    </a:lnTo>
                    <a:close/>
                    <a:moveTo>
                      <a:pt x="635133" y="389183"/>
                    </a:moveTo>
                    <a:lnTo>
                      <a:pt x="635133" y="273739"/>
                    </a:lnTo>
                    <a:cubicBezTo>
                      <a:pt x="635133" y="257859"/>
                      <a:pt x="622264" y="245004"/>
                      <a:pt x="606367" y="245004"/>
                    </a:cubicBezTo>
                    <a:lnTo>
                      <a:pt x="346459" y="245004"/>
                    </a:lnTo>
                    <a:cubicBezTo>
                      <a:pt x="330562" y="245004"/>
                      <a:pt x="317693" y="257859"/>
                      <a:pt x="317693" y="273739"/>
                    </a:cubicBezTo>
                    <a:lnTo>
                      <a:pt x="317693" y="389183"/>
                    </a:lnTo>
                    <a:cubicBezTo>
                      <a:pt x="317693" y="405063"/>
                      <a:pt x="330562" y="417918"/>
                      <a:pt x="346459" y="417918"/>
                    </a:cubicBezTo>
                    <a:lnTo>
                      <a:pt x="606367" y="417918"/>
                    </a:lnTo>
                    <a:cubicBezTo>
                      <a:pt x="622264" y="417918"/>
                      <a:pt x="635133" y="405063"/>
                      <a:pt x="635133" y="389183"/>
                    </a:cubicBezTo>
                    <a:close/>
                  </a:path>
                </a:pathLst>
              </a:custGeom>
              <a:solidFill>
                <a:srgbClr val="E3DDDA"/>
              </a:solidFill>
              <a:ln w="25230" cap="flat">
                <a:noFill/>
                <a:prstDash val="solid"/>
                <a:miter/>
              </a:ln>
            </p:spPr>
            <p:txBody>
              <a:bodyPr/>
              <a:lstStyle/>
              <a:p>
                <a:endParaRPr lang="ja-JP" altLang="en-US"/>
              </a:p>
            </p:txBody>
          </p:sp>
          <p:sp>
            <p:nvSpPr>
              <p:cNvPr id="67" name="フリーフォーム 66">
                <a:extLst>
                  <a:ext uri="{FF2B5EF4-FFF2-40B4-BE49-F238E27FC236}">
                    <a16:creationId xmlns:a16="http://schemas.microsoft.com/office/drawing/2014/main" id="{9D6CDCE6-4CE9-1A98-F2E9-3FB92BD00AA5}"/>
                  </a:ext>
                </a:extLst>
              </p:cNvPr>
              <p:cNvSpPr/>
              <p:nvPr/>
            </p:nvSpPr>
            <p:spPr>
              <a:xfrm>
                <a:off x="2400716" y="3886257"/>
                <a:ext cx="692918" cy="248532"/>
              </a:xfrm>
              <a:custGeom>
                <a:avLst/>
                <a:gdLst>
                  <a:gd name="csX0" fmla="*/ 346459 w 692918"/>
                  <a:gd name="csY0" fmla="*/ 0 h 248532"/>
                  <a:gd name="csX1" fmla="*/ 0 w 692918"/>
                  <a:gd name="csY1" fmla="*/ 190811 h 248532"/>
                  <a:gd name="csX2" fmla="*/ 0 w 692918"/>
                  <a:gd name="csY2" fmla="*/ 248532 h 248532"/>
                  <a:gd name="csX3" fmla="*/ 346459 w 692918"/>
                  <a:gd name="csY3" fmla="*/ 57722 h 248532"/>
                  <a:gd name="csX4" fmla="*/ 692919 w 692918"/>
                  <a:gd name="csY4" fmla="*/ 248532 h 248532"/>
                  <a:gd name="csX5" fmla="*/ 692919 w 692918"/>
                  <a:gd name="csY5" fmla="*/ 190811 h 248532"/>
                  <a:gd name="csX6" fmla="*/ 346459 w 692918"/>
                  <a:gd name="csY6" fmla="*/ 0 h 24853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92918" h="248532">
                    <a:moveTo>
                      <a:pt x="346459" y="0"/>
                    </a:moveTo>
                    <a:lnTo>
                      <a:pt x="0" y="190811"/>
                    </a:lnTo>
                    <a:lnTo>
                      <a:pt x="0" y="248532"/>
                    </a:lnTo>
                    <a:lnTo>
                      <a:pt x="346459" y="57722"/>
                    </a:lnTo>
                    <a:lnTo>
                      <a:pt x="692919" y="248532"/>
                    </a:lnTo>
                    <a:lnTo>
                      <a:pt x="692919" y="190811"/>
                    </a:lnTo>
                    <a:lnTo>
                      <a:pt x="346459" y="0"/>
                    </a:lnTo>
                    <a:close/>
                  </a:path>
                </a:pathLst>
              </a:custGeom>
              <a:solidFill>
                <a:srgbClr val="C1C2C2"/>
              </a:solidFill>
              <a:ln w="25230" cap="flat">
                <a:noFill/>
                <a:prstDash val="solid"/>
                <a:miter/>
              </a:ln>
            </p:spPr>
            <p:txBody>
              <a:bodyPr/>
              <a:lstStyle/>
              <a:p>
                <a:endParaRPr lang="ja-JP" altLang="en-US"/>
              </a:p>
            </p:txBody>
          </p:sp>
          <p:sp>
            <p:nvSpPr>
              <p:cNvPr id="68" name="フリーフォーム 67">
                <a:extLst>
                  <a:ext uri="{FF2B5EF4-FFF2-40B4-BE49-F238E27FC236}">
                    <a16:creationId xmlns:a16="http://schemas.microsoft.com/office/drawing/2014/main" id="{B4ED9E1C-CE8E-F8DF-9D8A-0A194B7DBFF4}"/>
                  </a:ext>
                </a:extLst>
              </p:cNvPr>
              <p:cNvSpPr/>
              <p:nvPr/>
            </p:nvSpPr>
            <p:spPr>
              <a:xfrm>
                <a:off x="2906148" y="4217970"/>
                <a:ext cx="129953" cy="86457"/>
              </a:xfrm>
              <a:custGeom>
                <a:avLst/>
                <a:gdLst>
                  <a:gd name="csX0" fmla="*/ 129701 w 129953"/>
                  <a:gd name="csY0" fmla="*/ 0 h 86457"/>
                  <a:gd name="csX1" fmla="*/ 129701 w 129953"/>
                  <a:gd name="csY1" fmla="*/ 57722 h 86457"/>
                  <a:gd name="csX2" fmla="*/ 100935 w 129953"/>
                  <a:gd name="csY2" fmla="*/ 86457 h 86457"/>
                  <a:gd name="csX3" fmla="*/ 0 w 129953"/>
                  <a:gd name="csY3" fmla="*/ 86457 h 86457"/>
                  <a:gd name="csX4" fmla="*/ 0 w 129953"/>
                  <a:gd name="csY4" fmla="*/ 0 h 86457"/>
                  <a:gd name="csX5" fmla="*/ 129954 w 129953"/>
                  <a:gd name="csY5" fmla="*/ 0 h 86457"/>
                </a:gdLst>
                <a:ahLst/>
                <a:cxnLst>
                  <a:cxn ang="0">
                    <a:pos x="csX0" y="csY0"/>
                  </a:cxn>
                  <a:cxn ang="0">
                    <a:pos x="csX1" y="csY1"/>
                  </a:cxn>
                  <a:cxn ang="0">
                    <a:pos x="csX2" y="csY2"/>
                  </a:cxn>
                  <a:cxn ang="0">
                    <a:pos x="csX3" y="csY3"/>
                  </a:cxn>
                  <a:cxn ang="0">
                    <a:pos x="csX4" y="csY4"/>
                  </a:cxn>
                  <a:cxn ang="0">
                    <a:pos x="csX5" y="csY5"/>
                  </a:cxn>
                </a:cxnLst>
                <a:rect l="l" t="t" r="r" b="b"/>
                <a:pathLst>
                  <a:path w="129953" h="86457">
                    <a:moveTo>
                      <a:pt x="129701" y="0"/>
                    </a:moveTo>
                    <a:lnTo>
                      <a:pt x="129701" y="57722"/>
                    </a:lnTo>
                    <a:cubicBezTo>
                      <a:pt x="129701" y="73602"/>
                      <a:pt x="116832" y="86457"/>
                      <a:pt x="100935" y="86457"/>
                    </a:cubicBezTo>
                    <a:lnTo>
                      <a:pt x="0" y="86457"/>
                    </a:lnTo>
                    <a:cubicBezTo>
                      <a:pt x="0" y="86457"/>
                      <a:pt x="0" y="0"/>
                      <a:pt x="0" y="0"/>
                    </a:cubicBezTo>
                    <a:lnTo>
                      <a:pt x="129954" y="0"/>
                    </a:lnTo>
                    <a:close/>
                  </a:path>
                </a:pathLst>
              </a:custGeom>
              <a:solidFill>
                <a:srgbClr val="81BEE8"/>
              </a:solidFill>
              <a:ln w="25230" cap="flat">
                <a:noFill/>
                <a:prstDash val="solid"/>
                <a:miter/>
              </a:ln>
            </p:spPr>
            <p:txBody>
              <a:bodyPr/>
              <a:lstStyle/>
              <a:p>
                <a:endParaRPr lang="ja-JP" altLang="en-US"/>
              </a:p>
            </p:txBody>
          </p:sp>
          <p:sp>
            <p:nvSpPr>
              <p:cNvPr id="69" name="フリーフォーム 68">
                <a:extLst>
                  <a:ext uri="{FF2B5EF4-FFF2-40B4-BE49-F238E27FC236}">
                    <a16:creationId xmlns:a16="http://schemas.microsoft.com/office/drawing/2014/main" id="{A7F6FF32-16E7-CB6D-9CD9-D0501413D8FC}"/>
                  </a:ext>
                </a:extLst>
              </p:cNvPr>
              <p:cNvSpPr/>
              <p:nvPr/>
            </p:nvSpPr>
            <p:spPr>
              <a:xfrm>
                <a:off x="2905896" y="4131513"/>
                <a:ext cx="129953" cy="86457"/>
              </a:xfrm>
              <a:custGeom>
                <a:avLst/>
                <a:gdLst>
                  <a:gd name="csX0" fmla="*/ 129954 w 129953"/>
                  <a:gd name="csY0" fmla="*/ 28735 h 86457"/>
                  <a:gd name="csX1" fmla="*/ 129954 w 129953"/>
                  <a:gd name="csY1" fmla="*/ 86457 h 86457"/>
                  <a:gd name="csX2" fmla="*/ 0 w 129953"/>
                  <a:gd name="csY2" fmla="*/ 86457 h 86457"/>
                  <a:gd name="csX3" fmla="*/ 0 w 129953"/>
                  <a:gd name="csY3" fmla="*/ 0 h 86457"/>
                  <a:gd name="csX4" fmla="*/ 100935 w 129953"/>
                  <a:gd name="csY4" fmla="*/ 0 h 86457"/>
                  <a:gd name="csX5" fmla="*/ 129701 w 129953"/>
                  <a:gd name="csY5" fmla="*/ 28735 h 86457"/>
                </a:gdLst>
                <a:ahLst/>
                <a:cxnLst>
                  <a:cxn ang="0">
                    <a:pos x="csX0" y="csY0"/>
                  </a:cxn>
                  <a:cxn ang="0">
                    <a:pos x="csX1" y="csY1"/>
                  </a:cxn>
                  <a:cxn ang="0">
                    <a:pos x="csX2" y="csY2"/>
                  </a:cxn>
                  <a:cxn ang="0">
                    <a:pos x="csX3" y="csY3"/>
                  </a:cxn>
                  <a:cxn ang="0">
                    <a:pos x="csX4" y="csY4"/>
                  </a:cxn>
                  <a:cxn ang="0">
                    <a:pos x="csX5" y="csY5"/>
                  </a:cxn>
                </a:cxnLst>
                <a:rect l="l" t="t" r="r" b="b"/>
                <a:pathLst>
                  <a:path w="129953" h="86457">
                    <a:moveTo>
                      <a:pt x="129954" y="28735"/>
                    </a:moveTo>
                    <a:lnTo>
                      <a:pt x="129954" y="86457"/>
                    </a:lnTo>
                    <a:lnTo>
                      <a:pt x="0" y="86457"/>
                    </a:lnTo>
                    <a:lnTo>
                      <a:pt x="0" y="0"/>
                    </a:lnTo>
                    <a:lnTo>
                      <a:pt x="100935" y="0"/>
                    </a:lnTo>
                    <a:cubicBezTo>
                      <a:pt x="116832" y="0"/>
                      <a:pt x="129701" y="12855"/>
                      <a:pt x="129701" y="28735"/>
                    </a:cubicBezTo>
                    <a:close/>
                  </a:path>
                </a:pathLst>
              </a:custGeom>
              <a:solidFill>
                <a:srgbClr val="1A90D1"/>
              </a:solidFill>
              <a:ln w="25230" cap="flat">
                <a:noFill/>
                <a:prstDash val="solid"/>
                <a:miter/>
              </a:ln>
            </p:spPr>
            <p:txBody>
              <a:bodyPr/>
              <a:lstStyle/>
              <a:p>
                <a:endParaRPr lang="ja-JP" altLang="en-US"/>
              </a:p>
            </p:txBody>
          </p:sp>
          <p:sp>
            <p:nvSpPr>
              <p:cNvPr id="70" name="フリーフォーム 69">
                <a:extLst>
                  <a:ext uri="{FF2B5EF4-FFF2-40B4-BE49-F238E27FC236}">
                    <a16:creationId xmlns:a16="http://schemas.microsoft.com/office/drawing/2014/main" id="{7D554D3C-6E45-B158-15C3-A8C655EABF27}"/>
                  </a:ext>
                </a:extLst>
              </p:cNvPr>
              <p:cNvSpPr/>
              <p:nvPr/>
            </p:nvSpPr>
            <p:spPr>
              <a:xfrm>
                <a:off x="2848111" y="4131513"/>
                <a:ext cx="57785" cy="172914"/>
              </a:xfrm>
              <a:custGeom>
                <a:avLst/>
                <a:gdLst>
                  <a:gd name="csX0" fmla="*/ 57785 w 57785"/>
                  <a:gd name="csY0" fmla="*/ 86457 h 172914"/>
                  <a:gd name="csX1" fmla="*/ 57785 w 57785"/>
                  <a:gd name="csY1" fmla="*/ 172914 h 172914"/>
                  <a:gd name="csX2" fmla="*/ 0 w 57785"/>
                  <a:gd name="csY2" fmla="*/ 172914 h 172914"/>
                  <a:gd name="csX3" fmla="*/ 0 w 57785"/>
                  <a:gd name="csY3" fmla="*/ 0 h 172914"/>
                  <a:gd name="csX4" fmla="*/ 57785 w 57785"/>
                  <a:gd name="csY4" fmla="*/ 0 h 172914"/>
                  <a:gd name="csX5" fmla="*/ 57785 w 57785"/>
                  <a:gd name="csY5" fmla="*/ 86457 h 172914"/>
                </a:gdLst>
                <a:ahLst/>
                <a:cxnLst>
                  <a:cxn ang="0">
                    <a:pos x="csX0" y="csY0"/>
                  </a:cxn>
                  <a:cxn ang="0">
                    <a:pos x="csX1" y="csY1"/>
                  </a:cxn>
                  <a:cxn ang="0">
                    <a:pos x="csX2" y="csY2"/>
                  </a:cxn>
                  <a:cxn ang="0">
                    <a:pos x="csX3" y="csY3"/>
                  </a:cxn>
                  <a:cxn ang="0">
                    <a:pos x="csX4" y="csY4"/>
                  </a:cxn>
                  <a:cxn ang="0">
                    <a:pos x="csX5" y="csY5"/>
                  </a:cxn>
                </a:cxnLst>
                <a:rect l="l" t="t" r="r" b="b"/>
                <a:pathLst>
                  <a:path w="57785" h="172914">
                    <a:moveTo>
                      <a:pt x="57785" y="86457"/>
                    </a:moveTo>
                    <a:lnTo>
                      <a:pt x="57785" y="172914"/>
                    </a:lnTo>
                    <a:lnTo>
                      <a:pt x="0" y="172914"/>
                    </a:lnTo>
                    <a:lnTo>
                      <a:pt x="0" y="0"/>
                    </a:lnTo>
                    <a:lnTo>
                      <a:pt x="57785" y="0"/>
                    </a:lnTo>
                    <a:lnTo>
                      <a:pt x="57785" y="86457"/>
                    </a:lnTo>
                    <a:close/>
                  </a:path>
                </a:pathLst>
              </a:custGeom>
              <a:solidFill>
                <a:srgbClr val="98644C"/>
              </a:solidFill>
              <a:ln w="25230" cap="flat">
                <a:noFill/>
                <a:prstDash val="solid"/>
                <a:miter/>
              </a:ln>
            </p:spPr>
            <p:txBody>
              <a:bodyPr/>
              <a:lstStyle/>
              <a:p>
                <a:endParaRPr lang="ja-JP" altLang="en-US"/>
              </a:p>
            </p:txBody>
          </p:sp>
          <p:sp>
            <p:nvSpPr>
              <p:cNvPr id="71" name="フリーフォーム 70">
                <a:extLst>
                  <a:ext uri="{FF2B5EF4-FFF2-40B4-BE49-F238E27FC236}">
                    <a16:creationId xmlns:a16="http://schemas.microsoft.com/office/drawing/2014/main" id="{78F8CC83-846E-7001-686E-EBF5B8D7E290}"/>
                  </a:ext>
                </a:extLst>
              </p:cNvPr>
              <p:cNvSpPr/>
              <p:nvPr/>
            </p:nvSpPr>
            <p:spPr>
              <a:xfrm>
                <a:off x="2877129" y="4131513"/>
                <a:ext cx="28766" cy="172914"/>
              </a:xfrm>
              <a:custGeom>
                <a:avLst/>
                <a:gdLst>
                  <a:gd name="csX0" fmla="*/ 28766 w 28766"/>
                  <a:gd name="csY0" fmla="*/ 86457 h 172914"/>
                  <a:gd name="csX1" fmla="*/ 28766 w 28766"/>
                  <a:gd name="csY1" fmla="*/ 172914 h 172914"/>
                  <a:gd name="csX2" fmla="*/ 0 w 28766"/>
                  <a:gd name="csY2" fmla="*/ 172914 h 172914"/>
                  <a:gd name="csX3" fmla="*/ 0 w 28766"/>
                  <a:gd name="csY3" fmla="*/ 0 h 172914"/>
                  <a:gd name="csX4" fmla="*/ 28766 w 28766"/>
                  <a:gd name="csY4" fmla="*/ 0 h 172914"/>
                  <a:gd name="csX5" fmla="*/ 28766 w 28766"/>
                  <a:gd name="csY5" fmla="*/ 86457 h 172914"/>
                </a:gdLst>
                <a:ahLst/>
                <a:cxnLst>
                  <a:cxn ang="0">
                    <a:pos x="csX0" y="csY0"/>
                  </a:cxn>
                  <a:cxn ang="0">
                    <a:pos x="csX1" y="csY1"/>
                  </a:cxn>
                  <a:cxn ang="0">
                    <a:pos x="csX2" y="csY2"/>
                  </a:cxn>
                  <a:cxn ang="0">
                    <a:pos x="csX3" y="csY3"/>
                  </a:cxn>
                  <a:cxn ang="0">
                    <a:pos x="csX4" y="csY4"/>
                  </a:cxn>
                  <a:cxn ang="0">
                    <a:pos x="csX5" y="csY5"/>
                  </a:cxn>
                </a:cxnLst>
                <a:rect l="l" t="t" r="r" b="b"/>
                <a:pathLst>
                  <a:path w="28766" h="172914">
                    <a:moveTo>
                      <a:pt x="28766" y="86457"/>
                    </a:moveTo>
                    <a:lnTo>
                      <a:pt x="28766" y="172914"/>
                    </a:lnTo>
                    <a:lnTo>
                      <a:pt x="0" y="172914"/>
                    </a:lnTo>
                    <a:lnTo>
                      <a:pt x="0" y="0"/>
                    </a:lnTo>
                    <a:lnTo>
                      <a:pt x="28766" y="0"/>
                    </a:lnTo>
                    <a:lnTo>
                      <a:pt x="28766" y="86457"/>
                    </a:lnTo>
                    <a:close/>
                  </a:path>
                </a:pathLst>
              </a:custGeom>
              <a:solidFill>
                <a:srgbClr val="75443B"/>
              </a:solidFill>
              <a:ln w="25230" cap="flat">
                <a:noFill/>
                <a:prstDash val="solid"/>
                <a:miter/>
              </a:ln>
            </p:spPr>
            <p:txBody>
              <a:bodyPr/>
              <a:lstStyle/>
              <a:p>
                <a:endParaRPr lang="ja-JP" altLang="en-US"/>
              </a:p>
            </p:txBody>
          </p:sp>
          <p:sp>
            <p:nvSpPr>
              <p:cNvPr id="72" name="フリーフォーム 71">
                <a:extLst>
                  <a:ext uri="{FF2B5EF4-FFF2-40B4-BE49-F238E27FC236}">
                    <a16:creationId xmlns:a16="http://schemas.microsoft.com/office/drawing/2014/main" id="{DC6AB34C-17FB-561F-D8B6-5897C5E43231}"/>
                  </a:ext>
                </a:extLst>
              </p:cNvPr>
              <p:cNvSpPr/>
              <p:nvPr/>
            </p:nvSpPr>
            <p:spPr>
              <a:xfrm>
                <a:off x="2718409" y="4217970"/>
                <a:ext cx="129953" cy="86457"/>
              </a:xfrm>
              <a:custGeom>
                <a:avLst/>
                <a:gdLst>
                  <a:gd name="csX0" fmla="*/ 129701 w 129953"/>
                  <a:gd name="csY0" fmla="*/ 0 h 86457"/>
                  <a:gd name="csX1" fmla="*/ 129701 w 129953"/>
                  <a:gd name="csY1" fmla="*/ 86457 h 86457"/>
                  <a:gd name="csX2" fmla="*/ 28766 w 129953"/>
                  <a:gd name="csY2" fmla="*/ 86457 h 86457"/>
                  <a:gd name="csX3" fmla="*/ 0 w 129953"/>
                  <a:gd name="csY3" fmla="*/ 57722 h 86457"/>
                  <a:gd name="csX4" fmla="*/ 0 w 129953"/>
                  <a:gd name="csY4" fmla="*/ 0 h 86457"/>
                  <a:gd name="csX5" fmla="*/ 129954 w 129953"/>
                  <a:gd name="csY5" fmla="*/ 0 h 86457"/>
                </a:gdLst>
                <a:ahLst/>
                <a:cxnLst>
                  <a:cxn ang="0">
                    <a:pos x="csX0" y="csY0"/>
                  </a:cxn>
                  <a:cxn ang="0">
                    <a:pos x="csX1" y="csY1"/>
                  </a:cxn>
                  <a:cxn ang="0">
                    <a:pos x="csX2" y="csY2"/>
                  </a:cxn>
                  <a:cxn ang="0">
                    <a:pos x="csX3" y="csY3"/>
                  </a:cxn>
                  <a:cxn ang="0">
                    <a:pos x="csX4" y="csY4"/>
                  </a:cxn>
                  <a:cxn ang="0">
                    <a:pos x="csX5" y="csY5"/>
                  </a:cxn>
                </a:cxnLst>
                <a:rect l="l" t="t" r="r" b="b"/>
                <a:pathLst>
                  <a:path w="129953" h="86457">
                    <a:moveTo>
                      <a:pt x="129701" y="0"/>
                    </a:moveTo>
                    <a:lnTo>
                      <a:pt x="129701" y="86457"/>
                    </a:lnTo>
                    <a:lnTo>
                      <a:pt x="28766" y="86457"/>
                    </a:lnTo>
                    <a:cubicBezTo>
                      <a:pt x="12869" y="86457"/>
                      <a:pt x="0" y="73602"/>
                      <a:pt x="0" y="57722"/>
                    </a:cubicBezTo>
                    <a:lnTo>
                      <a:pt x="0" y="0"/>
                    </a:lnTo>
                    <a:lnTo>
                      <a:pt x="129954" y="0"/>
                    </a:lnTo>
                    <a:close/>
                  </a:path>
                </a:pathLst>
              </a:custGeom>
              <a:solidFill>
                <a:srgbClr val="1A90D1"/>
              </a:solidFill>
              <a:ln w="25230" cap="flat">
                <a:noFill/>
                <a:prstDash val="solid"/>
                <a:miter/>
              </a:ln>
            </p:spPr>
            <p:txBody>
              <a:bodyPr/>
              <a:lstStyle/>
              <a:p>
                <a:endParaRPr lang="ja-JP" altLang="en-US"/>
              </a:p>
            </p:txBody>
          </p:sp>
          <p:sp>
            <p:nvSpPr>
              <p:cNvPr id="73" name="フリーフォーム 72">
                <a:extLst>
                  <a:ext uri="{FF2B5EF4-FFF2-40B4-BE49-F238E27FC236}">
                    <a16:creationId xmlns:a16="http://schemas.microsoft.com/office/drawing/2014/main" id="{30F58E96-5B39-331D-5671-55160B04B888}"/>
                  </a:ext>
                </a:extLst>
              </p:cNvPr>
              <p:cNvSpPr/>
              <p:nvPr/>
            </p:nvSpPr>
            <p:spPr>
              <a:xfrm>
                <a:off x="2718157" y="4131513"/>
                <a:ext cx="129953" cy="86457"/>
              </a:xfrm>
              <a:custGeom>
                <a:avLst/>
                <a:gdLst>
                  <a:gd name="csX0" fmla="*/ 129954 w 129953"/>
                  <a:gd name="csY0" fmla="*/ 0 h 86457"/>
                  <a:gd name="csX1" fmla="*/ 129954 w 129953"/>
                  <a:gd name="csY1" fmla="*/ 86457 h 86457"/>
                  <a:gd name="csX2" fmla="*/ 0 w 129953"/>
                  <a:gd name="csY2" fmla="*/ 86457 h 86457"/>
                  <a:gd name="csX3" fmla="*/ 0 w 129953"/>
                  <a:gd name="csY3" fmla="*/ 28735 h 86457"/>
                  <a:gd name="csX4" fmla="*/ 28766 w 129953"/>
                  <a:gd name="csY4" fmla="*/ 0 h 86457"/>
                  <a:gd name="csX5" fmla="*/ 129701 w 129953"/>
                  <a:gd name="csY5" fmla="*/ 0 h 86457"/>
                </a:gdLst>
                <a:ahLst/>
                <a:cxnLst>
                  <a:cxn ang="0">
                    <a:pos x="csX0" y="csY0"/>
                  </a:cxn>
                  <a:cxn ang="0">
                    <a:pos x="csX1" y="csY1"/>
                  </a:cxn>
                  <a:cxn ang="0">
                    <a:pos x="csX2" y="csY2"/>
                  </a:cxn>
                  <a:cxn ang="0">
                    <a:pos x="csX3" y="csY3"/>
                  </a:cxn>
                  <a:cxn ang="0">
                    <a:pos x="csX4" y="csY4"/>
                  </a:cxn>
                  <a:cxn ang="0">
                    <a:pos x="csX5" y="csY5"/>
                  </a:cxn>
                </a:cxnLst>
                <a:rect l="l" t="t" r="r" b="b"/>
                <a:pathLst>
                  <a:path w="129953" h="86457">
                    <a:moveTo>
                      <a:pt x="129954" y="0"/>
                    </a:moveTo>
                    <a:lnTo>
                      <a:pt x="129954" y="86457"/>
                    </a:lnTo>
                    <a:lnTo>
                      <a:pt x="0" y="86457"/>
                    </a:lnTo>
                    <a:lnTo>
                      <a:pt x="0" y="28735"/>
                    </a:lnTo>
                    <a:cubicBezTo>
                      <a:pt x="0" y="12855"/>
                      <a:pt x="12869" y="0"/>
                      <a:pt x="28766" y="0"/>
                    </a:cubicBezTo>
                    <a:lnTo>
                      <a:pt x="129701" y="0"/>
                    </a:lnTo>
                    <a:close/>
                  </a:path>
                </a:pathLst>
              </a:custGeom>
              <a:solidFill>
                <a:srgbClr val="81BEE8"/>
              </a:solidFill>
              <a:ln w="25230" cap="flat">
                <a:noFill/>
                <a:prstDash val="solid"/>
                <a:miter/>
              </a:ln>
            </p:spPr>
            <p:txBody>
              <a:bodyPr/>
              <a:lstStyle/>
              <a:p>
                <a:endParaRPr lang="ja-JP" altLang="en-US"/>
              </a:p>
            </p:txBody>
          </p:sp>
          <p:sp>
            <p:nvSpPr>
              <p:cNvPr id="74" name="フリーフォーム 73">
                <a:extLst>
                  <a:ext uri="{FF2B5EF4-FFF2-40B4-BE49-F238E27FC236}">
                    <a16:creationId xmlns:a16="http://schemas.microsoft.com/office/drawing/2014/main" id="{0DE2FA95-218F-8E05-01D4-2D90351728A0}"/>
                  </a:ext>
                </a:extLst>
              </p:cNvPr>
              <p:cNvSpPr/>
              <p:nvPr/>
            </p:nvSpPr>
            <p:spPr>
              <a:xfrm>
                <a:off x="2458502" y="4131513"/>
                <a:ext cx="202122" cy="374815"/>
              </a:xfrm>
              <a:custGeom>
                <a:avLst/>
                <a:gdLst>
                  <a:gd name="csX0" fmla="*/ 0 w 202122"/>
                  <a:gd name="csY0" fmla="*/ 0 h 374815"/>
                  <a:gd name="csX1" fmla="*/ 202122 w 202122"/>
                  <a:gd name="csY1" fmla="*/ 0 h 374815"/>
                  <a:gd name="csX2" fmla="*/ 202122 w 202122"/>
                  <a:gd name="csY2" fmla="*/ 374815 h 374815"/>
                  <a:gd name="csX3" fmla="*/ 0 w 202122"/>
                  <a:gd name="csY3" fmla="*/ 374815 h 374815"/>
                  <a:gd name="csX4" fmla="*/ 0 w 202122"/>
                  <a:gd name="csY4" fmla="*/ 0 h 374815"/>
                </a:gdLst>
                <a:ahLst/>
                <a:cxnLst>
                  <a:cxn ang="0">
                    <a:pos x="csX0" y="csY0"/>
                  </a:cxn>
                  <a:cxn ang="0">
                    <a:pos x="csX1" y="csY1"/>
                  </a:cxn>
                  <a:cxn ang="0">
                    <a:pos x="csX2" y="csY2"/>
                  </a:cxn>
                  <a:cxn ang="0">
                    <a:pos x="csX3" y="csY3"/>
                  </a:cxn>
                  <a:cxn ang="0">
                    <a:pos x="csX4" y="csY4"/>
                  </a:cxn>
                </a:cxnLst>
                <a:rect l="l" t="t" r="r" b="b"/>
                <a:pathLst>
                  <a:path w="202122" h="374815">
                    <a:moveTo>
                      <a:pt x="0" y="0"/>
                    </a:moveTo>
                    <a:lnTo>
                      <a:pt x="202122" y="0"/>
                    </a:lnTo>
                    <a:lnTo>
                      <a:pt x="202122" y="374815"/>
                    </a:lnTo>
                    <a:lnTo>
                      <a:pt x="0" y="374815"/>
                    </a:lnTo>
                    <a:lnTo>
                      <a:pt x="0" y="0"/>
                    </a:lnTo>
                    <a:close/>
                  </a:path>
                </a:pathLst>
              </a:custGeom>
              <a:solidFill>
                <a:srgbClr val="E8BE87"/>
              </a:solidFill>
              <a:ln w="25230" cap="flat">
                <a:noFill/>
                <a:prstDash val="solid"/>
                <a:miter/>
              </a:ln>
            </p:spPr>
            <p:txBody>
              <a:bodyPr/>
              <a:lstStyle/>
              <a:p>
                <a:endParaRPr lang="ja-JP" altLang="en-US"/>
              </a:p>
            </p:txBody>
          </p:sp>
          <p:sp>
            <p:nvSpPr>
              <p:cNvPr id="75" name="フリーフォーム 74">
                <a:extLst>
                  <a:ext uri="{FF2B5EF4-FFF2-40B4-BE49-F238E27FC236}">
                    <a16:creationId xmlns:a16="http://schemas.microsoft.com/office/drawing/2014/main" id="{853E6B81-9D57-281B-982E-E12B400B135A}"/>
                  </a:ext>
                </a:extLst>
              </p:cNvPr>
              <p:cNvSpPr/>
              <p:nvPr/>
            </p:nvSpPr>
            <p:spPr>
              <a:xfrm>
                <a:off x="2458502" y="4131513"/>
                <a:ext cx="202122" cy="375067"/>
              </a:xfrm>
              <a:custGeom>
                <a:avLst/>
                <a:gdLst>
                  <a:gd name="csX0" fmla="*/ 0 w 202122"/>
                  <a:gd name="csY0" fmla="*/ 0 h 375067"/>
                  <a:gd name="csX1" fmla="*/ 0 w 202122"/>
                  <a:gd name="csY1" fmla="*/ 43354 h 375067"/>
                  <a:gd name="csX2" fmla="*/ 100935 w 202122"/>
                  <a:gd name="csY2" fmla="*/ 43354 h 375067"/>
                  <a:gd name="csX3" fmla="*/ 158720 w 202122"/>
                  <a:gd name="csY3" fmla="*/ 101077 h 375067"/>
                  <a:gd name="csX4" fmla="*/ 158720 w 202122"/>
                  <a:gd name="csY4" fmla="*/ 375067 h 375067"/>
                  <a:gd name="csX5" fmla="*/ 202122 w 202122"/>
                  <a:gd name="csY5" fmla="*/ 375067 h 375067"/>
                  <a:gd name="csX6" fmla="*/ 202122 w 202122"/>
                  <a:gd name="csY6" fmla="*/ 252 h 375067"/>
                  <a:gd name="csX7" fmla="*/ 0 w 202122"/>
                  <a:gd name="csY7" fmla="*/ 252 h 3750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02122" h="375067">
                    <a:moveTo>
                      <a:pt x="0" y="0"/>
                    </a:moveTo>
                    <a:lnTo>
                      <a:pt x="0" y="43354"/>
                    </a:lnTo>
                    <a:lnTo>
                      <a:pt x="100935" y="43354"/>
                    </a:lnTo>
                    <a:cubicBezTo>
                      <a:pt x="132730" y="43354"/>
                      <a:pt x="158720" y="69065"/>
                      <a:pt x="158720" y="101077"/>
                    </a:cubicBezTo>
                    <a:lnTo>
                      <a:pt x="158720" y="375067"/>
                    </a:lnTo>
                    <a:lnTo>
                      <a:pt x="202122" y="375067"/>
                    </a:lnTo>
                    <a:lnTo>
                      <a:pt x="202122" y="252"/>
                    </a:lnTo>
                    <a:lnTo>
                      <a:pt x="0" y="252"/>
                    </a:lnTo>
                    <a:close/>
                  </a:path>
                </a:pathLst>
              </a:custGeom>
              <a:solidFill>
                <a:srgbClr val="E5A064"/>
              </a:solidFill>
              <a:ln w="25230" cap="flat">
                <a:noFill/>
                <a:prstDash val="solid"/>
                <a:miter/>
              </a:ln>
            </p:spPr>
            <p:txBody>
              <a:bodyPr/>
              <a:lstStyle/>
              <a:p>
                <a:endParaRPr lang="ja-JP" altLang="en-US"/>
              </a:p>
            </p:txBody>
          </p:sp>
          <p:sp>
            <p:nvSpPr>
              <p:cNvPr id="76" name="フリーフォーム 75">
                <a:extLst>
                  <a:ext uri="{FF2B5EF4-FFF2-40B4-BE49-F238E27FC236}">
                    <a16:creationId xmlns:a16="http://schemas.microsoft.com/office/drawing/2014/main" id="{0CE77746-5A9A-AADB-5424-3DDA7D6B7267}"/>
                  </a:ext>
                </a:extLst>
              </p:cNvPr>
              <p:cNvSpPr/>
              <p:nvPr/>
            </p:nvSpPr>
            <p:spPr>
              <a:xfrm>
                <a:off x="2429483" y="3785433"/>
                <a:ext cx="144337" cy="57722"/>
              </a:xfrm>
              <a:custGeom>
                <a:avLst/>
                <a:gdLst>
                  <a:gd name="csX0" fmla="*/ 144337 w 144337"/>
                  <a:gd name="csY0" fmla="*/ 0 h 57722"/>
                  <a:gd name="csX1" fmla="*/ 144337 w 144337"/>
                  <a:gd name="csY1" fmla="*/ 57722 h 57722"/>
                  <a:gd name="csX2" fmla="*/ 0 w 144337"/>
                  <a:gd name="csY2" fmla="*/ 57722 h 57722"/>
                  <a:gd name="csX3" fmla="*/ 0 w 144337"/>
                  <a:gd name="csY3" fmla="*/ 0 h 57722"/>
                  <a:gd name="csX4" fmla="*/ 144337 w 144337"/>
                  <a:gd name="csY4" fmla="*/ 0 h 57722"/>
                </a:gdLst>
                <a:ahLst/>
                <a:cxnLst>
                  <a:cxn ang="0">
                    <a:pos x="csX0" y="csY0"/>
                  </a:cxn>
                  <a:cxn ang="0">
                    <a:pos x="csX1" y="csY1"/>
                  </a:cxn>
                  <a:cxn ang="0">
                    <a:pos x="csX2" y="csY2"/>
                  </a:cxn>
                  <a:cxn ang="0">
                    <a:pos x="csX3" y="csY3"/>
                  </a:cxn>
                  <a:cxn ang="0">
                    <a:pos x="csX4" y="csY4"/>
                  </a:cxn>
                </a:cxnLst>
                <a:rect l="l" t="t" r="r" b="b"/>
                <a:pathLst>
                  <a:path w="144337" h="57722">
                    <a:moveTo>
                      <a:pt x="144337" y="0"/>
                    </a:moveTo>
                    <a:lnTo>
                      <a:pt x="144337" y="57722"/>
                    </a:lnTo>
                    <a:lnTo>
                      <a:pt x="0" y="57722"/>
                    </a:lnTo>
                    <a:lnTo>
                      <a:pt x="0" y="0"/>
                    </a:lnTo>
                    <a:lnTo>
                      <a:pt x="144337" y="0"/>
                    </a:lnTo>
                    <a:close/>
                  </a:path>
                </a:pathLst>
              </a:custGeom>
              <a:solidFill>
                <a:srgbClr val="EC6844"/>
              </a:solidFill>
              <a:ln w="25230" cap="flat">
                <a:noFill/>
                <a:prstDash val="solid"/>
                <a:miter/>
              </a:ln>
            </p:spPr>
            <p:txBody>
              <a:bodyPr/>
              <a:lstStyle/>
              <a:p>
                <a:endParaRPr lang="ja-JP" altLang="en-US"/>
              </a:p>
            </p:txBody>
          </p:sp>
          <p:sp>
            <p:nvSpPr>
              <p:cNvPr id="77" name="フリーフォーム 76">
                <a:extLst>
                  <a:ext uri="{FF2B5EF4-FFF2-40B4-BE49-F238E27FC236}">
                    <a16:creationId xmlns:a16="http://schemas.microsoft.com/office/drawing/2014/main" id="{BE6E11DD-9569-5773-6EC2-2BFDCF0D6B5E}"/>
                  </a:ext>
                </a:extLst>
              </p:cNvPr>
              <p:cNvSpPr/>
              <p:nvPr/>
            </p:nvSpPr>
            <p:spPr>
              <a:xfrm>
                <a:off x="2429483" y="3814168"/>
                <a:ext cx="144337" cy="28734"/>
              </a:xfrm>
              <a:custGeom>
                <a:avLst/>
                <a:gdLst>
                  <a:gd name="csX0" fmla="*/ 144337 w 144337"/>
                  <a:gd name="csY0" fmla="*/ 0 h 28734"/>
                  <a:gd name="csX1" fmla="*/ 144337 w 144337"/>
                  <a:gd name="csY1" fmla="*/ 28735 h 28734"/>
                  <a:gd name="csX2" fmla="*/ 0 w 144337"/>
                  <a:gd name="csY2" fmla="*/ 28735 h 28734"/>
                  <a:gd name="csX3" fmla="*/ 0 w 144337"/>
                  <a:gd name="csY3" fmla="*/ 0 h 28734"/>
                  <a:gd name="csX4" fmla="*/ 144337 w 144337"/>
                  <a:gd name="csY4" fmla="*/ 0 h 28734"/>
                </a:gdLst>
                <a:ahLst/>
                <a:cxnLst>
                  <a:cxn ang="0">
                    <a:pos x="csX0" y="csY0"/>
                  </a:cxn>
                  <a:cxn ang="0">
                    <a:pos x="csX1" y="csY1"/>
                  </a:cxn>
                  <a:cxn ang="0">
                    <a:pos x="csX2" y="csY2"/>
                  </a:cxn>
                  <a:cxn ang="0">
                    <a:pos x="csX3" y="csY3"/>
                  </a:cxn>
                  <a:cxn ang="0">
                    <a:pos x="csX4" y="csY4"/>
                  </a:cxn>
                </a:cxnLst>
                <a:rect l="l" t="t" r="r" b="b"/>
                <a:pathLst>
                  <a:path w="144337" h="28734">
                    <a:moveTo>
                      <a:pt x="144337" y="0"/>
                    </a:moveTo>
                    <a:lnTo>
                      <a:pt x="144337" y="28735"/>
                    </a:lnTo>
                    <a:lnTo>
                      <a:pt x="0" y="28735"/>
                    </a:lnTo>
                    <a:lnTo>
                      <a:pt x="0" y="0"/>
                    </a:lnTo>
                    <a:lnTo>
                      <a:pt x="144337" y="0"/>
                    </a:lnTo>
                    <a:close/>
                  </a:path>
                </a:pathLst>
              </a:custGeom>
              <a:solidFill>
                <a:srgbClr val="E83521"/>
              </a:solidFill>
              <a:ln w="25230" cap="flat">
                <a:noFill/>
                <a:prstDash val="solid"/>
                <a:miter/>
              </a:ln>
            </p:spPr>
            <p:txBody>
              <a:bodyPr/>
              <a:lstStyle/>
              <a:p>
                <a:endParaRPr lang="ja-JP" altLang="en-US"/>
              </a:p>
            </p:txBody>
          </p:sp>
          <p:sp>
            <p:nvSpPr>
              <p:cNvPr id="78" name="フリーフォーム 77">
                <a:extLst>
                  <a:ext uri="{FF2B5EF4-FFF2-40B4-BE49-F238E27FC236}">
                    <a16:creationId xmlns:a16="http://schemas.microsoft.com/office/drawing/2014/main" id="{D314CD6F-815D-D70C-6B13-533DE15ACCD0}"/>
                  </a:ext>
                </a:extLst>
              </p:cNvPr>
              <p:cNvSpPr/>
              <p:nvPr/>
            </p:nvSpPr>
            <p:spPr>
              <a:xfrm>
                <a:off x="2443866" y="3843155"/>
                <a:ext cx="115570" cy="138381"/>
              </a:xfrm>
              <a:custGeom>
                <a:avLst/>
                <a:gdLst>
                  <a:gd name="csX0" fmla="*/ 115571 w 115570"/>
                  <a:gd name="csY0" fmla="*/ 0 h 138381"/>
                  <a:gd name="csX1" fmla="*/ 115571 w 115570"/>
                  <a:gd name="csY1" fmla="*/ 74610 h 138381"/>
                  <a:gd name="csX2" fmla="*/ 0 w 115570"/>
                  <a:gd name="csY2" fmla="*/ 138382 h 138381"/>
                  <a:gd name="csX3" fmla="*/ 0 w 115570"/>
                  <a:gd name="csY3" fmla="*/ 0 h 138381"/>
                  <a:gd name="csX4" fmla="*/ 115571 w 115570"/>
                  <a:gd name="csY4" fmla="*/ 0 h 138381"/>
                </a:gdLst>
                <a:ahLst/>
                <a:cxnLst>
                  <a:cxn ang="0">
                    <a:pos x="csX0" y="csY0"/>
                  </a:cxn>
                  <a:cxn ang="0">
                    <a:pos x="csX1" y="csY1"/>
                  </a:cxn>
                  <a:cxn ang="0">
                    <a:pos x="csX2" y="csY2"/>
                  </a:cxn>
                  <a:cxn ang="0">
                    <a:pos x="csX3" y="csY3"/>
                  </a:cxn>
                  <a:cxn ang="0">
                    <a:pos x="csX4" y="csY4"/>
                  </a:cxn>
                </a:cxnLst>
                <a:rect l="l" t="t" r="r" b="b"/>
                <a:pathLst>
                  <a:path w="115570" h="138381">
                    <a:moveTo>
                      <a:pt x="115571" y="0"/>
                    </a:moveTo>
                    <a:lnTo>
                      <a:pt x="115571" y="74610"/>
                    </a:lnTo>
                    <a:lnTo>
                      <a:pt x="0" y="138382"/>
                    </a:lnTo>
                    <a:lnTo>
                      <a:pt x="0" y="0"/>
                    </a:lnTo>
                    <a:lnTo>
                      <a:pt x="115571" y="0"/>
                    </a:lnTo>
                    <a:close/>
                  </a:path>
                </a:pathLst>
              </a:custGeom>
              <a:solidFill>
                <a:srgbClr val="98644C"/>
              </a:solidFill>
              <a:ln w="25230" cap="flat">
                <a:noFill/>
                <a:prstDash val="solid"/>
                <a:miter/>
              </a:ln>
            </p:spPr>
            <p:txBody>
              <a:bodyPr/>
              <a:lstStyle/>
              <a:p>
                <a:endParaRPr lang="ja-JP" altLang="en-US"/>
              </a:p>
            </p:txBody>
          </p:sp>
          <p:sp>
            <p:nvSpPr>
              <p:cNvPr id="79" name="フリーフォーム 78">
                <a:extLst>
                  <a:ext uri="{FF2B5EF4-FFF2-40B4-BE49-F238E27FC236}">
                    <a16:creationId xmlns:a16="http://schemas.microsoft.com/office/drawing/2014/main" id="{7ED7B3A2-C747-06CD-1F9E-2FC14006172A}"/>
                  </a:ext>
                </a:extLst>
              </p:cNvPr>
              <p:cNvSpPr/>
              <p:nvPr/>
            </p:nvSpPr>
            <p:spPr>
              <a:xfrm>
                <a:off x="2444118" y="3843155"/>
                <a:ext cx="115570" cy="43354"/>
              </a:xfrm>
              <a:custGeom>
                <a:avLst/>
                <a:gdLst>
                  <a:gd name="csX0" fmla="*/ 0 w 115570"/>
                  <a:gd name="csY0" fmla="*/ 0 h 43354"/>
                  <a:gd name="csX1" fmla="*/ 115571 w 115570"/>
                  <a:gd name="csY1" fmla="*/ 0 h 43354"/>
                  <a:gd name="csX2" fmla="*/ 115571 w 115570"/>
                  <a:gd name="csY2" fmla="*/ 43355 h 43354"/>
                  <a:gd name="csX3" fmla="*/ 0 w 115570"/>
                  <a:gd name="csY3" fmla="*/ 43355 h 43354"/>
                  <a:gd name="csX4" fmla="*/ 0 w 115570"/>
                  <a:gd name="csY4" fmla="*/ 0 h 43354"/>
                </a:gdLst>
                <a:ahLst/>
                <a:cxnLst>
                  <a:cxn ang="0">
                    <a:pos x="csX0" y="csY0"/>
                  </a:cxn>
                  <a:cxn ang="0">
                    <a:pos x="csX1" y="csY1"/>
                  </a:cxn>
                  <a:cxn ang="0">
                    <a:pos x="csX2" y="csY2"/>
                  </a:cxn>
                  <a:cxn ang="0">
                    <a:pos x="csX3" y="csY3"/>
                  </a:cxn>
                  <a:cxn ang="0">
                    <a:pos x="csX4" y="csY4"/>
                  </a:cxn>
                </a:cxnLst>
                <a:rect l="l" t="t" r="r" b="b"/>
                <a:pathLst>
                  <a:path w="115570" h="43354">
                    <a:moveTo>
                      <a:pt x="0" y="0"/>
                    </a:moveTo>
                    <a:lnTo>
                      <a:pt x="115571" y="0"/>
                    </a:lnTo>
                    <a:lnTo>
                      <a:pt x="115571" y="43355"/>
                    </a:lnTo>
                    <a:lnTo>
                      <a:pt x="0" y="43355"/>
                    </a:lnTo>
                    <a:lnTo>
                      <a:pt x="0" y="0"/>
                    </a:lnTo>
                    <a:close/>
                  </a:path>
                </a:pathLst>
              </a:custGeom>
              <a:solidFill>
                <a:srgbClr val="75443B"/>
              </a:solidFill>
              <a:ln w="25230" cap="flat">
                <a:noFill/>
                <a:prstDash val="solid"/>
                <a:miter/>
              </a:ln>
            </p:spPr>
            <p:txBody>
              <a:bodyPr/>
              <a:lstStyle/>
              <a:p>
                <a:endParaRPr lang="ja-JP" altLang="en-US"/>
              </a:p>
            </p:txBody>
          </p:sp>
          <p:sp>
            <p:nvSpPr>
              <p:cNvPr id="80" name="フリーフォーム 79">
                <a:extLst>
                  <a:ext uri="{FF2B5EF4-FFF2-40B4-BE49-F238E27FC236}">
                    <a16:creationId xmlns:a16="http://schemas.microsoft.com/office/drawing/2014/main" id="{A20C620D-8A3A-D164-0A17-713E24322B16}"/>
                  </a:ext>
                </a:extLst>
              </p:cNvPr>
              <p:cNvSpPr/>
              <p:nvPr/>
            </p:nvSpPr>
            <p:spPr>
              <a:xfrm>
                <a:off x="2833727" y="4131513"/>
                <a:ext cx="28766" cy="172914"/>
              </a:xfrm>
              <a:custGeom>
                <a:avLst/>
                <a:gdLst>
                  <a:gd name="csX0" fmla="*/ 0 w 28766"/>
                  <a:gd name="csY0" fmla="*/ 0 h 172914"/>
                  <a:gd name="csX1" fmla="*/ 28766 w 28766"/>
                  <a:gd name="csY1" fmla="*/ 0 h 172914"/>
                  <a:gd name="csX2" fmla="*/ 28766 w 28766"/>
                  <a:gd name="csY2" fmla="*/ 172914 h 172914"/>
                  <a:gd name="csX3" fmla="*/ 0 w 28766"/>
                  <a:gd name="csY3" fmla="*/ 172914 h 172914"/>
                  <a:gd name="csX4" fmla="*/ 0 w 28766"/>
                  <a:gd name="csY4" fmla="*/ 0 h 172914"/>
                </a:gdLst>
                <a:ahLst/>
                <a:cxnLst>
                  <a:cxn ang="0">
                    <a:pos x="csX0" y="csY0"/>
                  </a:cxn>
                  <a:cxn ang="0">
                    <a:pos x="csX1" y="csY1"/>
                  </a:cxn>
                  <a:cxn ang="0">
                    <a:pos x="csX2" y="csY2"/>
                  </a:cxn>
                  <a:cxn ang="0">
                    <a:pos x="csX3" y="csY3"/>
                  </a:cxn>
                  <a:cxn ang="0">
                    <a:pos x="csX4" y="csY4"/>
                  </a:cxn>
                </a:cxnLst>
                <a:rect l="l" t="t" r="r" b="b"/>
                <a:pathLst>
                  <a:path w="28766" h="172914">
                    <a:moveTo>
                      <a:pt x="0" y="0"/>
                    </a:moveTo>
                    <a:lnTo>
                      <a:pt x="28766" y="0"/>
                    </a:lnTo>
                    <a:lnTo>
                      <a:pt x="28766" y="172914"/>
                    </a:lnTo>
                    <a:lnTo>
                      <a:pt x="0" y="172914"/>
                    </a:lnTo>
                    <a:lnTo>
                      <a:pt x="0" y="0"/>
                    </a:lnTo>
                    <a:close/>
                  </a:path>
                </a:pathLst>
              </a:custGeom>
              <a:solidFill>
                <a:srgbClr val="75443B"/>
              </a:solidFill>
              <a:ln w="25230" cap="flat">
                <a:noFill/>
                <a:prstDash val="solid"/>
                <a:miter/>
              </a:ln>
            </p:spPr>
            <p:txBody>
              <a:bodyPr/>
              <a:lstStyle/>
              <a:p>
                <a:endParaRPr lang="ja-JP" altLang="en-US"/>
              </a:p>
            </p:txBody>
          </p:sp>
          <p:sp>
            <p:nvSpPr>
              <p:cNvPr id="81" name="フリーフォーム 80">
                <a:extLst>
                  <a:ext uri="{FF2B5EF4-FFF2-40B4-BE49-F238E27FC236}">
                    <a16:creationId xmlns:a16="http://schemas.microsoft.com/office/drawing/2014/main" id="{B45971D7-9555-0A00-A0D5-1966584FAB9C}"/>
                  </a:ext>
                </a:extLst>
              </p:cNvPr>
              <p:cNvSpPr/>
              <p:nvPr/>
            </p:nvSpPr>
            <p:spPr>
              <a:xfrm>
                <a:off x="2718157" y="4203603"/>
                <a:ext cx="129953" cy="28735"/>
              </a:xfrm>
              <a:custGeom>
                <a:avLst/>
                <a:gdLst>
                  <a:gd name="csX0" fmla="*/ 0 w 129953"/>
                  <a:gd name="csY0" fmla="*/ 0 h 28735"/>
                  <a:gd name="csX1" fmla="*/ 129954 w 129953"/>
                  <a:gd name="csY1" fmla="*/ 0 h 28735"/>
                  <a:gd name="csX2" fmla="*/ 129954 w 129953"/>
                  <a:gd name="csY2" fmla="*/ 28735 h 28735"/>
                  <a:gd name="csX3" fmla="*/ 0 w 129953"/>
                  <a:gd name="csY3" fmla="*/ 28735 h 28735"/>
                  <a:gd name="csX4" fmla="*/ 0 w 129953"/>
                  <a:gd name="csY4" fmla="*/ 0 h 28735"/>
                </a:gdLst>
                <a:ahLst/>
                <a:cxnLst>
                  <a:cxn ang="0">
                    <a:pos x="csX0" y="csY0"/>
                  </a:cxn>
                  <a:cxn ang="0">
                    <a:pos x="csX1" y="csY1"/>
                  </a:cxn>
                  <a:cxn ang="0">
                    <a:pos x="csX2" y="csY2"/>
                  </a:cxn>
                  <a:cxn ang="0">
                    <a:pos x="csX3" y="csY3"/>
                  </a:cxn>
                  <a:cxn ang="0">
                    <a:pos x="csX4" y="csY4"/>
                  </a:cxn>
                </a:cxnLst>
                <a:rect l="l" t="t" r="r" b="b"/>
                <a:pathLst>
                  <a:path w="129953" h="28735">
                    <a:moveTo>
                      <a:pt x="0" y="0"/>
                    </a:moveTo>
                    <a:lnTo>
                      <a:pt x="129954" y="0"/>
                    </a:lnTo>
                    <a:lnTo>
                      <a:pt x="129954" y="28735"/>
                    </a:lnTo>
                    <a:lnTo>
                      <a:pt x="0" y="28735"/>
                    </a:lnTo>
                    <a:lnTo>
                      <a:pt x="0" y="0"/>
                    </a:lnTo>
                    <a:close/>
                  </a:path>
                </a:pathLst>
              </a:custGeom>
              <a:solidFill>
                <a:srgbClr val="75443B"/>
              </a:solidFill>
              <a:ln w="25230" cap="flat">
                <a:noFill/>
                <a:prstDash val="solid"/>
                <a:miter/>
              </a:ln>
            </p:spPr>
            <p:txBody>
              <a:bodyPr/>
              <a:lstStyle/>
              <a:p>
                <a:endParaRPr lang="ja-JP" altLang="en-US"/>
              </a:p>
            </p:txBody>
          </p:sp>
          <p:sp>
            <p:nvSpPr>
              <p:cNvPr id="82" name="フリーフォーム 81">
                <a:extLst>
                  <a:ext uri="{FF2B5EF4-FFF2-40B4-BE49-F238E27FC236}">
                    <a16:creationId xmlns:a16="http://schemas.microsoft.com/office/drawing/2014/main" id="{DA3DB7E9-B932-986C-F4C5-4ECC29BE67D2}"/>
                  </a:ext>
                </a:extLst>
              </p:cNvPr>
              <p:cNvSpPr/>
              <p:nvPr/>
            </p:nvSpPr>
            <p:spPr>
              <a:xfrm>
                <a:off x="2905896" y="4203603"/>
                <a:ext cx="129953" cy="28735"/>
              </a:xfrm>
              <a:custGeom>
                <a:avLst/>
                <a:gdLst>
                  <a:gd name="csX0" fmla="*/ 0 w 129953"/>
                  <a:gd name="csY0" fmla="*/ 0 h 28735"/>
                  <a:gd name="csX1" fmla="*/ 129954 w 129953"/>
                  <a:gd name="csY1" fmla="*/ 0 h 28735"/>
                  <a:gd name="csX2" fmla="*/ 129954 w 129953"/>
                  <a:gd name="csY2" fmla="*/ 28735 h 28735"/>
                  <a:gd name="csX3" fmla="*/ 0 w 129953"/>
                  <a:gd name="csY3" fmla="*/ 28735 h 28735"/>
                  <a:gd name="csX4" fmla="*/ 0 w 129953"/>
                  <a:gd name="csY4" fmla="*/ 0 h 28735"/>
                </a:gdLst>
                <a:ahLst/>
                <a:cxnLst>
                  <a:cxn ang="0">
                    <a:pos x="csX0" y="csY0"/>
                  </a:cxn>
                  <a:cxn ang="0">
                    <a:pos x="csX1" y="csY1"/>
                  </a:cxn>
                  <a:cxn ang="0">
                    <a:pos x="csX2" y="csY2"/>
                  </a:cxn>
                  <a:cxn ang="0">
                    <a:pos x="csX3" y="csY3"/>
                  </a:cxn>
                  <a:cxn ang="0">
                    <a:pos x="csX4" y="csY4"/>
                  </a:cxn>
                </a:cxnLst>
                <a:rect l="l" t="t" r="r" b="b"/>
                <a:pathLst>
                  <a:path w="129953" h="28735">
                    <a:moveTo>
                      <a:pt x="0" y="0"/>
                    </a:moveTo>
                    <a:lnTo>
                      <a:pt x="129954" y="0"/>
                    </a:lnTo>
                    <a:lnTo>
                      <a:pt x="129954" y="28735"/>
                    </a:lnTo>
                    <a:lnTo>
                      <a:pt x="0" y="28735"/>
                    </a:lnTo>
                    <a:lnTo>
                      <a:pt x="0" y="0"/>
                    </a:lnTo>
                    <a:close/>
                  </a:path>
                </a:pathLst>
              </a:custGeom>
              <a:solidFill>
                <a:srgbClr val="75443B"/>
              </a:solidFill>
              <a:ln w="25230" cap="flat">
                <a:noFill/>
                <a:prstDash val="solid"/>
                <a:miter/>
              </a:ln>
            </p:spPr>
            <p:txBody>
              <a:bodyPr/>
              <a:lstStyle/>
              <a:p>
                <a:endParaRPr lang="ja-JP" altLang="en-US"/>
              </a:p>
            </p:txBody>
          </p:sp>
        </p:grpSp>
        <p:sp>
          <p:nvSpPr>
            <p:cNvPr id="83" name="テキスト ボックス 82">
              <a:extLst>
                <a:ext uri="{FF2B5EF4-FFF2-40B4-BE49-F238E27FC236}">
                  <a16:creationId xmlns:a16="http://schemas.microsoft.com/office/drawing/2014/main" id="{0DBDF72C-2708-833D-7A8C-063C113F6CFD}"/>
                </a:ext>
              </a:extLst>
            </p:cNvPr>
            <p:cNvSpPr txBox="1"/>
            <p:nvPr/>
          </p:nvSpPr>
          <p:spPr>
            <a:xfrm>
              <a:off x="5452737" y="4943347"/>
              <a:ext cx="1439241" cy="584775"/>
            </a:xfrm>
            <a:prstGeom prst="rect">
              <a:avLst/>
            </a:prstGeom>
            <a:noFill/>
          </p:spPr>
          <p:txBody>
            <a:bodyPr wrap="none" rtlCol="0">
              <a:spAutoFit/>
            </a:bodyPr>
            <a:lstStyle/>
            <a:p>
              <a:pPr algn="ctr"/>
              <a:r>
                <a:rPr lang="ja-JP" altLang="en-US" sz="1600" spc="68" dirty="0">
                  <a:ln/>
                  <a:solidFill>
                    <a:srgbClr val="78A52D"/>
                  </a:solidFill>
                  <a:latin typeface="Meiryo UI" panose="020B0604030504040204" pitchFamily="34" charset="-128"/>
                  <a:ea typeface="Meiryo UI" panose="020B0604030504040204" pitchFamily="34" charset="-128"/>
                  <a:sym typeface="ＭＳ ゴシック"/>
                  <a:rtl val="0"/>
                </a:rPr>
                <a:t>病院での</a:t>
              </a:r>
              <a:endParaRPr lang="en-US" altLang="ja-JP" sz="1600" spc="68" dirty="0">
                <a:ln/>
                <a:solidFill>
                  <a:srgbClr val="78A52D"/>
                </a:solidFill>
                <a:latin typeface="Meiryo UI" panose="020B0604030504040204" pitchFamily="34" charset="-128"/>
                <a:ea typeface="Meiryo UI" panose="020B0604030504040204" pitchFamily="34" charset="-128"/>
                <a:sym typeface="ＭＳ ゴシック"/>
                <a:rtl val="0"/>
              </a:endParaRPr>
            </a:p>
            <a:p>
              <a:pPr algn="ctr"/>
              <a:r>
                <a:rPr lang="ja-JP" altLang="en-US" sz="1600" spc="68" dirty="0">
                  <a:ln/>
                  <a:solidFill>
                    <a:srgbClr val="78A52D"/>
                  </a:solidFill>
                  <a:latin typeface="Meiryo UI" panose="020B0604030504040204" pitchFamily="34" charset="-128"/>
                  <a:ea typeface="Meiryo UI" panose="020B0604030504040204" pitchFamily="34" charset="-128"/>
                  <a:sym typeface="ＭＳ ゴシック"/>
                  <a:rtl val="0"/>
                </a:rPr>
                <a:t>専門的な治療</a:t>
              </a:r>
            </a:p>
          </p:txBody>
        </p:sp>
        <p:grpSp>
          <p:nvGrpSpPr>
            <p:cNvPr id="84" name="グループ化 83">
              <a:extLst>
                <a:ext uri="{FF2B5EF4-FFF2-40B4-BE49-F238E27FC236}">
                  <a16:creationId xmlns:a16="http://schemas.microsoft.com/office/drawing/2014/main" id="{D253DC2E-AE5C-31F0-26DD-584369ACF94F}"/>
                </a:ext>
              </a:extLst>
            </p:cNvPr>
            <p:cNvGrpSpPr/>
            <p:nvPr/>
          </p:nvGrpSpPr>
          <p:grpSpPr>
            <a:xfrm>
              <a:off x="2107598" y="3260292"/>
              <a:ext cx="742376" cy="414136"/>
              <a:chOff x="2250749" y="2970081"/>
              <a:chExt cx="742376" cy="414136"/>
            </a:xfrm>
          </p:grpSpPr>
          <p:sp>
            <p:nvSpPr>
              <p:cNvPr id="85" name="角丸四角形 84">
                <a:extLst>
                  <a:ext uri="{FF2B5EF4-FFF2-40B4-BE49-F238E27FC236}">
                    <a16:creationId xmlns:a16="http://schemas.microsoft.com/office/drawing/2014/main" id="{3A235154-F2FF-AFA0-2E7F-93EF550E5D7D}"/>
                  </a:ext>
                </a:extLst>
              </p:cNvPr>
              <p:cNvSpPr/>
              <p:nvPr/>
            </p:nvSpPr>
            <p:spPr>
              <a:xfrm>
                <a:off x="2250749" y="2970081"/>
                <a:ext cx="742376" cy="414136"/>
              </a:xfrm>
              <a:prstGeom prst="roundRect">
                <a:avLst>
                  <a:gd name="adj" fmla="val 27175"/>
                </a:avLst>
              </a:prstGeom>
              <a:solidFill>
                <a:srgbClr val="008DCB"/>
              </a:solidFill>
              <a:ln w="25400" cap="flat">
                <a:solidFill>
                  <a:schemeClr val="bg1"/>
                </a:solidFill>
                <a:prstDash val="solid"/>
                <a:miter/>
              </a:ln>
              <a:effectLst>
                <a:outerShdw blurRad="63500" sx="102000" sy="102000" algn="ctr" rotWithShape="0">
                  <a:prstClr val="black">
                    <a:alpha val="40000"/>
                  </a:prstClr>
                </a:outerShdw>
              </a:effectLst>
            </p:spPr>
            <p:txBody>
              <a:bodyPr/>
              <a:lstStyle/>
              <a:p>
                <a:endParaRPr lang="ja-JP" altLang="en-US"/>
              </a:p>
            </p:txBody>
          </p:sp>
          <p:sp>
            <p:nvSpPr>
              <p:cNvPr id="86" name="テキスト ボックス 85">
                <a:extLst>
                  <a:ext uri="{FF2B5EF4-FFF2-40B4-BE49-F238E27FC236}">
                    <a16:creationId xmlns:a16="http://schemas.microsoft.com/office/drawing/2014/main" id="{2BDFD0EC-F13F-EAFB-F62C-9687ED6686C9}"/>
                  </a:ext>
                </a:extLst>
              </p:cNvPr>
              <p:cNvSpPr txBox="1"/>
              <p:nvPr/>
            </p:nvSpPr>
            <p:spPr>
              <a:xfrm>
                <a:off x="2278648" y="2996952"/>
                <a:ext cx="686578" cy="338554"/>
              </a:xfrm>
              <a:prstGeom prst="rect">
                <a:avLst/>
              </a:prstGeom>
              <a:noFill/>
            </p:spPr>
            <p:txBody>
              <a:bodyPr wrap="square" rtlCol="0">
                <a:spAutoFit/>
              </a:bodyPr>
              <a:lstStyle/>
              <a:p>
                <a:pPr algn="ctr"/>
                <a:r>
                  <a:rPr lang="ja-JP" altLang="en-US" sz="1600" spc="34" baseline="0">
                    <a:ln/>
                    <a:solidFill>
                      <a:srgbClr val="FFFFFF"/>
                    </a:solidFill>
                    <a:latin typeface="Meiryo UI" panose="020B0604030504040204" pitchFamily="34" charset="-128"/>
                    <a:ea typeface="Meiryo UI" panose="020B0604030504040204" pitchFamily="34" charset="-128"/>
                    <a:sym typeface="ＭＳ ゴシック"/>
                    <a:rtl val="0"/>
                  </a:rPr>
                  <a:t>悪化</a:t>
                </a:r>
              </a:p>
            </p:txBody>
          </p:sp>
        </p:grpSp>
        <p:grpSp>
          <p:nvGrpSpPr>
            <p:cNvPr id="87" name="グループ化 86">
              <a:extLst>
                <a:ext uri="{FF2B5EF4-FFF2-40B4-BE49-F238E27FC236}">
                  <a16:creationId xmlns:a16="http://schemas.microsoft.com/office/drawing/2014/main" id="{C33E2BED-AA70-63FA-E897-9EA93017F1B9}"/>
                </a:ext>
              </a:extLst>
            </p:cNvPr>
            <p:cNvGrpSpPr/>
            <p:nvPr/>
          </p:nvGrpSpPr>
          <p:grpSpPr>
            <a:xfrm>
              <a:off x="2107598" y="5973512"/>
              <a:ext cx="742376" cy="414136"/>
              <a:chOff x="2250749" y="2970081"/>
              <a:chExt cx="742376" cy="414136"/>
            </a:xfrm>
          </p:grpSpPr>
          <p:sp>
            <p:nvSpPr>
              <p:cNvPr id="88" name="角丸四角形 87">
                <a:extLst>
                  <a:ext uri="{FF2B5EF4-FFF2-40B4-BE49-F238E27FC236}">
                    <a16:creationId xmlns:a16="http://schemas.microsoft.com/office/drawing/2014/main" id="{F62E2045-6744-64F3-B07A-ED82C3ADA9CD}"/>
                  </a:ext>
                </a:extLst>
              </p:cNvPr>
              <p:cNvSpPr/>
              <p:nvPr/>
            </p:nvSpPr>
            <p:spPr>
              <a:xfrm>
                <a:off x="2250749" y="2970081"/>
                <a:ext cx="742376" cy="414136"/>
              </a:xfrm>
              <a:prstGeom prst="roundRect">
                <a:avLst>
                  <a:gd name="adj" fmla="val 27175"/>
                </a:avLst>
              </a:prstGeom>
              <a:solidFill>
                <a:srgbClr val="008DCB"/>
              </a:solidFill>
              <a:ln w="25400" cap="flat">
                <a:solidFill>
                  <a:schemeClr val="bg1"/>
                </a:solidFill>
                <a:prstDash val="solid"/>
                <a:miter/>
              </a:ln>
              <a:effectLst>
                <a:outerShdw blurRad="63500" sx="102000" sy="102000" algn="ctr" rotWithShape="0">
                  <a:prstClr val="black">
                    <a:alpha val="40000"/>
                  </a:prstClr>
                </a:outerShdw>
              </a:effectLst>
            </p:spPr>
            <p:txBody>
              <a:bodyPr/>
              <a:lstStyle/>
              <a:p>
                <a:endParaRPr lang="ja-JP" altLang="en-US"/>
              </a:p>
            </p:txBody>
          </p:sp>
          <p:sp>
            <p:nvSpPr>
              <p:cNvPr id="89" name="テキスト ボックス 88">
                <a:extLst>
                  <a:ext uri="{FF2B5EF4-FFF2-40B4-BE49-F238E27FC236}">
                    <a16:creationId xmlns:a16="http://schemas.microsoft.com/office/drawing/2014/main" id="{48AF93FF-2954-C7D1-A047-47BE243E1548}"/>
                  </a:ext>
                </a:extLst>
              </p:cNvPr>
              <p:cNvSpPr txBox="1"/>
              <p:nvPr/>
            </p:nvSpPr>
            <p:spPr>
              <a:xfrm>
                <a:off x="2278648" y="2996952"/>
                <a:ext cx="686578" cy="338554"/>
              </a:xfrm>
              <a:prstGeom prst="rect">
                <a:avLst/>
              </a:prstGeom>
              <a:noFill/>
            </p:spPr>
            <p:txBody>
              <a:bodyPr wrap="square" rtlCol="0">
                <a:spAutoFit/>
              </a:bodyPr>
              <a:lstStyle/>
              <a:p>
                <a:pPr algn="ctr"/>
                <a:r>
                  <a:rPr lang="ja-JP" altLang="en-US" sz="1600" spc="34" baseline="0">
                    <a:ln/>
                    <a:solidFill>
                      <a:srgbClr val="FFFFFF"/>
                    </a:solidFill>
                    <a:latin typeface="Meiryo UI" panose="020B0604030504040204" pitchFamily="34" charset="-128"/>
                    <a:ea typeface="Meiryo UI" panose="020B0604030504040204" pitchFamily="34" charset="-128"/>
                    <a:sym typeface="ＭＳ ゴシック"/>
                    <a:rtl val="0"/>
                  </a:rPr>
                  <a:t>維持</a:t>
                </a:r>
              </a:p>
            </p:txBody>
          </p:sp>
        </p:grpSp>
        <p:grpSp>
          <p:nvGrpSpPr>
            <p:cNvPr id="90" name="グループ化 89">
              <a:extLst>
                <a:ext uri="{FF2B5EF4-FFF2-40B4-BE49-F238E27FC236}">
                  <a16:creationId xmlns:a16="http://schemas.microsoft.com/office/drawing/2014/main" id="{E330C268-31AB-3C84-21B7-45B33E8A4AD2}"/>
                </a:ext>
              </a:extLst>
            </p:cNvPr>
            <p:cNvGrpSpPr/>
            <p:nvPr/>
          </p:nvGrpSpPr>
          <p:grpSpPr>
            <a:xfrm>
              <a:off x="2919651" y="5617460"/>
              <a:ext cx="742376" cy="414136"/>
              <a:chOff x="2250749" y="2970081"/>
              <a:chExt cx="742376" cy="414136"/>
            </a:xfrm>
          </p:grpSpPr>
          <p:sp>
            <p:nvSpPr>
              <p:cNvPr id="91" name="角丸四角形 90">
                <a:extLst>
                  <a:ext uri="{FF2B5EF4-FFF2-40B4-BE49-F238E27FC236}">
                    <a16:creationId xmlns:a16="http://schemas.microsoft.com/office/drawing/2014/main" id="{547816C4-AD88-3943-FA12-89FEE82FD337}"/>
                  </a:ext>
                </a:extLst>
              </p:cNvPr>
              <p:cNvSpPr/>
              <p:nvPr/>
            </p:nvSpPr>
            <p:spPr>
              <a:xfrm>
                <a:off x="2250749" y="2970081"/>
                <a:ext cx="742376" cy="414136"/>
              </a:xfrm>
              <a:prstGeom prst="roundRect">
                <a:avLst>
                  <a:gd name="adj" fmla="val 27175"/>
                </a:avLst>
              </a:prstGeom>
              <a:solidFill>
                <a:srgbClr val="008DCB"/>
              </a:solidFill>
              <a:ln w="25400" cap="flat">
                <a:solidFill>
                  <a:schemeClr val="bg1"/>
                </a:solidFill>
                <a:prstDash val="solid"/>
                <a:miter/>
              </a:ln>
              <a:effectLst>
                <a:outerShdw blurRad="63500" sx="102000" sy="102000" algn="ctr" rotWithShape="0">
                  <a:prstClr val="black">
                    <a:alpha val="40000"/>
                  </a:prstClr>
                </a:outerShdw>
              </a:effectLst>
            </p:spPr>
            <p:txBody>
              <a:bodyPr/>
              <a:lstStyle/>
              <a:p>
                <a:endParaRPr lang="ja-JP" altLang="en-US"/>
              </a:p>
            </p:txBody>
          </p:sp>
          <p:sp>
            <p:nvSpPr>
              <p:cNvPr id="92" name="テキスト ボックス 91">
                <a:extLst>
                  <a:ext uri="{FF2B5EF4-FFF2-40B4-BE49-F238E27FC236}">
                    <a16:creationId xmlns:a16="http://schemas.microsoft.com/office/drawing/2014/main" id="{E5C222C4-8092-C002-ADD7-E68074CFE152}"/>
                  </a:ext>
                </a:extLst>
              </p:cNvPr>
              <p:cNvSpPr txBox="1"/>
              <p:nvPr/>
            </p:nvSpPr>
            <p:spPr>
              <a:xfrm>
                <a:off x="2278648" y="2996952"/>
                <a:ext cx="686578" cy="338554"/>
              </a:xfrm>
              <a:prstGeom prst="rect">
                <a:avLst/>
              </a:prstGeom>
              <a:noFill/>
            </p:spPr>
            <p:txBody>
              <a:bodyPr wrap="square" rtlCol="0">
                <a:spAutoFit/>
              </a:bodyPr>
              <a:lstStyle/>
              <a:p>
                <a:pPr algn="ctr"/>
                <a:r>
                  <a:rPr lang="ja-JP" altLang="en-US" sz="1600" spc="34" baseline="0">
                    <a:ln/>
                    <a:solidFill>
                      <a:srgbClr val="FFFFFF"/>
                    </a:solidFill>
                    <a:latin typeface="Meiryo UI" panose="020B0604030504040204" pitchFamily="34" charset="-128"/>
                    <a:ea typeface="Meiryo UI" panose="020B0604030504040204" pitchFamily="34" charset="-128"/>
                    <a:sym typeface="ＭＳ ゴシック"/>
                    <a:rtl val="0"/>
                  </a:rPr>
                  <a:t>回復</a:t>
                </a:r>
              </a:p>
            </p:txBody>
          </p:sp>
        </p:grpSp>
        <p:grpSp>
          <p:nvGrpSpPr>
            <p:cNvPr id="93" name="グループ化 92">
              <a:extLst>
                <a:ext uri="{FF2B5EF4-FFF2-40B4-BE49-F238E27FC236}">
                  <a16:creationId xmlns:a16="http://schemas.microsoft.com/office/drawing/2014/main" id="{83FCD9F5-3789-9D8C-8AAE-C83024C6D520}"/>
                </a:ext>
              </a:extLst>
            </p:cNvPr>
            <p:cNvGrpSpPr/>
            <p:nvPr/>
          </p:nvGrpSpPr>
          <p:grpSpPr>
            <a:xfrm>
              <a:off x="4011349" y="5465315"/>
              <a:ext cx="742376" cy="414136"/>
              <a:chOff x="2250749" y="2970081"/>
              <a:chExt cx="742376" cy="414136"/>
            </a:xfrm>
          </p:grpSpPr>
          <p:sp>
            <p:nvSpPr>
              <p:cNvPr id="94" name="角丸四角形 93">
                <a:extLst>
                  <a:ext uri="{FF2B5EF4-FFF2-40B4-BE49-F238E27FC236}">
                    <a16:creationId xmlns:a16="http://schemas.microsoft.com/office/drawing/2014/main" id="{BC589291-93B0-3F7E-BF1E-DC36DBC262DF}"/>
                  </a:ext>
                </a:extLst>
              </p:cNvPr>
              <p:cNvSpPr/>
              <p:nvPr/>
            </p:nvSpPr>
            <p:spPr>
              <a:xfrm>
                <a:off x="2250749" y="2970081"/>
                <a:ext cx="742376" cy="414136"/>
              </a:xfrm>
              <a:prstGeom prst="roundRect">
                <a:avLst>
                  <a:gd name="adj" fmla="val 27175"/>
                </a:avLst>
              </a:prstGeom>
              <a:solidFill>
                <a:srgbClr val="008DCB"/>
              </a:solidFill>
              <a:ln w="25400" cap="flat">
                <a:solidFill>
                  <a:schemeClr val="bg1"/>
                </a:solidFill>
                <a:prstDash val="solid"/>
                <a:miter/>
              </a:ln>
              <a:effectLst>
                <a:outerShdw blurRad="63500" sx="102000" sy="102000" algn="ctr" rotWithShape="0">
                  <a:prstClr val="black">
                    <a:alpha val="40000"/>
                  </a:prstClr>
                </a:outerShdw>
              </a:effectLst>
            </p:spPr>
            <p:txBody>
              <a:bodyPr/>
              <a:lstStyle/>
              <a:p>
                <a:endParaRPr lang="ja-JP" altLang="en-US"/>
              </a:p>
            </p:txBody>
          </p:sp>
          <p:sp>
            <p:nvSpPr>
              <p:cNvPr id="95" name="テキスト ボックス 94">
                <a:extLst>
                  <a:ext uri="{FF2B5EF4-FFF2-40B4-BE49-F238E27FC236}">
                    <a16:creationId xmlns:a16="http://schemas.microsoft.com/office/drawing/2014/main" id="{6678D619-340B-AAE3-37B0-506C97BDBE9C}"/>
                  </a:ext>
                </a:extLst>
              </p:cNvPr>
              <p:cNvSpPr txBox="1"/>
              <p:nvPr/>
            </p:nvSpPr>
            <p:spPr>
              <a:xfrm>
                <a:off x="2278648" y="2996952"/>
                <a:ext cx="686578" cy="338554"/>
              </a:xfrm>
              <a:prstGeom prst="rect">
                <a:avLst/>
              </a:prstGeom>
              <a:noFill/>
            </p:spPr>
            <p:txBody>
              <a:bodyPr wrap="square" rtlCol="0">
                <a:spAutoFit/>
              </a:bodyPr>
              <a:lstStyle/>
              <a:p>
                <a:pPr algn="ctr"/>
                <a:r>
                  <a:rPr lang="ja-JP" altLang="en-US" sz="1600" spc="34" baseline="0">
                    <a:ln/>
                    <a:solidFill>
                      <a:srgbClr val="FFFFFF"/>
                    </a:solidFill>
                    <a:latin typeface="Meiryo UI" panose="020B0604030504040204" pitchFamily="34" charset="-128"/>
                    <a:ea typeface="Meiryo UI" panose="020B0604030504040204" pitchFamily="34" charset="-128"/>
                    <a:sym typeface="ＭＳ ゴシック"/>
                    <a:rtl val="0"/>
                  </a:rPr>
                  <a:t>悪化</a:t>
                </a:r>
              </a:p>
            </p:txBody>
          </p:sp>
        </p:grpSp>
        <p:grpSp>
          <p:nvGrpSpPr>
            <p:cNvPr id="96" name="グループ化 95">
              <a:extLst>
                <a:ext uri="{FF2B5EF4-FFF2-40B4-BE49-F238E27FC236}">
                  <a16:creationId xmlns:a16="http://schemas.microsoft.com/office/drawing/2014/main" id="{9C612AED-AF39-0174-9C3F-FF6E47D1E1F8}"/>
                </a:ext>
              </a:extLst>
            </p:cNvPr>
            <p:cNvGrpSpPr/>
            <p:nvPr/>
          </p:nvGrpSpPr>
          <p:grpSpPr>
            <a:xfrm>
              <a:off x="4795575" y="5851692"/>
              <a:ext cx="742376" cy="414136"/>
              <a:chOff x="2250749" y="2970081"/>
              <a:chExt cx="742376" cy="414136"/>
            </a:xfrm>
          </p:grpSpPr>
          <p:sp>
            <p:nvSpPr>
              <p:cNvPr id="97" name="角丸四角形 96">
                <a:extLst>
                  <a:ext uri="{FF2B5EF4-FFF2-40B4-BE49-F238E27FC236}">
                    <a16:creationId xmlns:a16="http://schemas.microsoft.com/office/drawing/2014/main" id="{35BDA9CF-5351-688E-C4CF-342C42CD0964}"/>
                  </a:ext>
                </a:extLst>
              </p:cNvPr>
              <p:cNvSpPr/>
              <p:nvPr/>
            </p:nvSpPr>
            <p:spPr>
              <a:xfrm>
                <a:off x="2250749" y="2970081"/>
                <a:ext cx="742376" cy="414136"/>
              </a:xfrm>
              <a:prstGeom prst="roundRect">
                <a:avLst>
                  <a:gd name="adj" fmla="val 27175"/>
                </a:avLst>
              </a:prstGeom>
              <a:solidFill>
                <a:srgbClr val="008DCB"/>
              </a:solidFill>
              <a:ln w="25400" cap="flat">
                <a:solidFill>
                  <a:schemeClr val="bg1"/>
                </a:solidFill>
                <a:prstDash val="solid"/>
                <a:miter/>
              </a:ln>
              <a:effectLst>
                <a:outerShdw blurRad="63500" sx="102000" sy="102000" algn="ctr" rotWithShape="0">
                  <a:prstClr val="black">
                    <a:alpha val="40000"/>
                  </a:prstClr>
                </a:outerShdw>
              </a:effectLst>
            </p:spPr>
            <p:txBody>
              <a:bodyPr/>
              <a:lstStyle/>
              <a:p>
                <a:endParaRPr lang="ja-JP" altLang="en-US"/>
              </a:p>
            </p:txBody>
          </p:sp>
          <p:sp>
            <p:nvSpPr>
              <p:cNvPr id="98" name="テキスト ボックス 97">
                <a:extLst>
                  <a:ext uri="{FF2B5EF4-FFF2-40B4-BE49-F238E27FC236}">
                    <a16:creationId xmlns:a16="http://schemas.microsoft.com/office/drawing/2014/main" id="{8A899DBD-AFA7-9111-1D93-875AB5935E15}"/>
                  </a:ext>
                </a:extLst>
              </p:cNvPr>
              <p:cNvSpPr txBox="1"/>
              <p:nvPr/>
            </p:nvSpPr>
            <p:spPr>
              <a:xfrm>
                <a:off x="2278648" y="2996952"/>
                <a:ext cx="686578" cy="338554"/>
              </a:xfrm>
              <a:prstGeom prst="rect">
                <a:avLst/>
              </a:prstGeom>
              <a:noFill/>
            </p:spPr>
            <p:txBody>
              <a:bodyPr wrap="square" rtlCol="0">
                <a:spAutoFit/>
              </a:bodyPr>
              <a:lstStyle/>
              <a:p>
                <a:pPr algn="ctr"/>
                <a:r>
                  <a:rPr lang="ja-JP" altLang="en-US" sz="1600" spc="34" baseline="0">
                    <a:ln/>
                    <a:solidFill>
                      <a:srgbClr val="FFFFFF"/>
                    </a:solidFill>
                    <a:latin typeface="Meiryo UI" panose="020B0604030504040204" pitchFamily="34" charset="-128"/>
                    <a:ea typeface="Meiryo UI" panose="020B0604030504040204" pitchFamily="34" charset="-128"/>
                    <a:sym typeface="ＭＳ ゴシック"/>
                    <a:rtl val="0"/>
                  </a:rPr>
                  <a:t>受診</a:t>
                </a:r>
              </a:p>
            </p:txBody>
          </p:sp>
        </p:grpSp>
        <p:grpSp>
          <p:nvGrpSpPr>
            <p:cNvPr id="99" name="グループ化 98">
              <a:extLst>
                <a:ext uri="{FF2B5EF4-FFF2-40B4-BE49-F238E27FC236}">
                  <a16:creationId xmlns:a16="http://schemas.microsoft.com/office/drawing/2014/main" id="{A46F1BC1-CB98-7521-3042-1F785195B86B}"/>
                </a:ext>
              </a:extLst>
            </p:cNvPr>
            <p:cNvGrpSpPr/>
            <p:nvPr/>
          </p:nvGrpSpPr>
          <p:grpSpPr>
            <a:xfrm>
              <a:off x="4419972" y="4880295"/>
              <a:ext cx="742376" cy="414136"/>
              <a:chOff x="2250749" y="2970081"/>
              <a:chExt cx="742376" cy="414136"/>
            </a:xfrm>
          </p:grpSpPr>
          <p:sp>
            <p:nvSpPr>
              <p:cNvPr id="100" name="角丸四角形 99">
                <a:extLst>
                  <a:ext uri="{FF2B5EF4-FFF2-40B4-BE49-F238E27FC236}">
                    <a16:creationId xmlns:a16="http://schemas.microsoft.com/office/drawing/2014/main" id="{6DAF215E-BB99-2011-531C-1044A81B9692}"/>
                  </a:ext>
                </a:extLst>
              </p:cNvPr>
              <p:cNvSpPr/>
              <p:nvPr/>
            </p:nvSpPr>
            <p:spPr>
              <a:xfrm>
                <a:off x="2250749" y="2970081"/>
                <a:ext cx="742376" cy="414136"/>
              </a:xfrm>
              <a:prstGeom prst="roundRect">
                <a:avLst>
                  <a:gd name="adj" fmla="val 27175"/>
                </a:avLst>
              </a:prstGeom>
              <a:solidFill>
                <a:srgbClr val="008DCB"/>
              </a:solidFill>
              <a:ln w="25400" cap="flat">
                <a:solidFill>
                  <a:schemeClr val="bg1"/>
                </a:solidFill>
                <a:prstDash val="solid"/>
                <a:miter/>
              </a:ln>
              <a:effectLst>
                <a:outerShdw blurRad="63500" sx="102000" sy="102000" algn="ctr" rotWithShape="0">
                  <a:prstClr val="black">
                    <a:alpha val="40000"/>
                  </a:prstClr>
                </a:outerShdw>
              </a:effectLst>
            </p:spPr>
            <p:txBody>
              <a:bodyPr/>
              <a:lstStyle/>
              <a:p>
                <a:endParaRPr lang="ja-JP" altLang="en-US"/>
              </a:p>
            </p:txBody>
          </p:sp>
          <p:sp>
            <p:nvSpPr>
              <p:cNvPr id="101" name="テキスト ボックス 100">
                <a:extLst>
                  <a:ext uri="{FF2B5EF4-FFF2-40B4-BE49-F238E27FC236}">
                    <a16:creationId xmlns:a16="http://schemas.microsoft.com/office/drawing/2014/main" id="{BC1E7E6B-85B5-A506-DB41-FDB5B9AC73DB}"/>
                  </a:ext>
                </a:extLst>
              </p:cNvPr>
              <p:cNvSpPr txBox="1"/>
              <p:nvPr/>
            </p:nvSpPr>
            <p:spPr>
              <a:xfrm>
                <a:off x="2278648" y="2996952"/>
                <a:ext cx="686578" cy="338554"/>
              </a:xfrm>
              <a:prstGeom prst="rect">
                <a:avLst/>
              </a:prstGeom>
              <a:noFill/>
            </p:spPr>
            <p:txBody>
              <a:bodyPr wrap="square" rtlCol="0">
                <a:spAutoFit/>
              </a:bodyPr>
              <a:lstStyle/>
              <a:p>
                <a:pPr algn="ctr"/>
                <a:r>
                  <a:rPr lang="ja-JP" altLang="en-US" sz="1600" spc="34" baseline="0">
                    <a:ln/>
                    <a:solidFill>
                      <a:srgbClr val="FFFFFF"/>
                    </a:solidFill>
                    <a:latin typeface="Meiryo UI" panose="020B0604030504040204" pitchFamily="34" charset="-128"/>
                    <a:ea typeface="Meiryo UI" panose="020B0604030504040204" pitchFamily="34" charset="-128"/>
                    <a:sym typeface="ＭＳ ゴシック"/>
                    <a:rtl val="0"/>
                  </a:rPr>
                  <a:t>回復</a:t>
                </a:r>
              </a:p>
            </p:txBody>
          </p:sp>
        </p:grpSp>
        <p:grpSp>
          <p:nvGrpSpPr>
            <p:cNvPr id="102" name="グループ化 101">
              <a:extLst>
                <a:ext uri="{FF2B5EF4-FFF2-40B4-BE49-F238E27FC236}">
                  <a16:creationId xmlns:a16="http://schemas.microsoft.com/office/drawing/2014/main" id="{A8E6B3AB-25D5-F41B-58D4-1EA91575019B}"/>
                </a:ext>
              </a:extLst>
            </p:cNvPr>
            <p:cNvGrpSpPr/>
            <p:nvPr/>
          </p:nvGrpSpPr>
          <p:grpSpPr>
            <a:xfrm>
              <a:off x="7024372" y="3844909"/>
              <a:ext cx="742376" cy="414136"/>
              <a:chOff x="2250749" y="2970081"/>
              <a:chExt cx="742376" cy="414136"/>
            </a:xfrm>
          </p:grpSpPr>
          <p:sp>
            <p:nvSpPr>
              <p:cNvPr id="103" name="角丸四角形 102">
                <a:extLst>
                  <a:ext uri="{FF2B5EF4-FFF2-40B4-BE49-F238E27FC236}">
                    <a16:creationId xmlns:a16="http://schemas.microsoft.com/office/drawing/2014/main" id="{01DCC89A-29F8-8DFB-358A-390282AC4F6E}"/>
                  </a:ext>
                </a:extLst>
              </p:cNvPr>
              <p:cNvSpPr/>
              <p:nvPr/>
            </p:nvSpPr>
            <p:spPr>
              <a:xfrm>
                <a:off x="2250749" y="2970081"/>
                <a:ext cx="742376" cy="414136"/>
              </a:xfrm>
              <a:prstGeom prst="roundRect">
                <a:avLst>
                  <a:gd name="adj" fmla="val 27175"/>
                </a:avLst>
              </a:prstGeom>
              <a:solidFill>
                <a:srgbClr val="78A52D"/>
              </a:solidFill>
              <a:ln w="25400" cap="flat">
                <a:solidFill>
                  <a:schemeClr val="bg1"/>
                </a:solidFill>
                <a:prstDash val="solid"/>
                <a:miter/>
              </a:ln>
              <a:effectLst>
                <a:outerShdw blurRad="63500" sx="102000" sy="102000" algn="ctr" rotWithShape="0">
                  <a:prstClr val="black">
                    <a:alpha val="40000"/>
                  </a:prstClr>
                </a:outerShdw>
              </a:effectLst>
            </p:spPr>
            <p:txBody>
              <a:bodyPr/>
              <a:lstStyle/>
              <a:p>
                <a:endParaRPr lang="ja-JP" altLang="en-US"/>
              </a:p>
            </p:txBody>
          </p:sp>
          <p:sp>
            <p:nvSpPr>
              <p:cNvPr id="104" name="テキスト ボックス 103">
                <a:extLst>
                  <a:ext uri="{FF2B5EF4-FFF2-40B4-BE49-F238E27FC236}">
                    <a16:creationId xmlns:a16="http://schemas.microsoft.com/office/drawing/2014/main" id="{B9BB09D3-DA2D-9481-DC49-36D3926D72C1}"/>
                  </a:ext>
                </a:extLst>
              </p:cNvPr>
              <p:cNvSpPr txBox="1"/>
              <p:nvPr/>
            </p:nvSpPr>
            <p:spPr>
              <a:xfrm>
                <a:off x="2278648" y="2996952"/>
                <a:ext cx="686578" cy="338554"/>
              </a:xfrm>
              <a:prstGeom prst="rect">
                <a:avLst/>
              </a:prstGeom>
              <a:noFill/>
            </p:spPr>
            <p:txBody>
              <a:bodyPr wrap="square" rtlCol="0">
                <a:spAutoFit/>
              </a:bodyPr>
              <a:lstStyle/>
              <a:p>
                <a:pPr algn="ctr"/>
                <a:r>
                  <a:rPr lang="ja-JP" altLang="en-US" sz="1600" spc="34" baseline="0">
                    <a:ln/>
                    <a:solidFill>
                      <a:srgbClr val="FFFFFF"/>
                    </a:solidFill>
                    <a:latin typeface="Meiryo UI" panose="020B0604030504040204" pitchFamily="34" charset="-128"/>
                    <a:ea typeface="Meiryo UI" panose="020B0604030504040204" pitchFamily="34" charset="-128"/>
                    <a:sym typeface="ＭＳ ゴシック"/>
                    <a:rtl val="0"/>
                  </a:rPr>
                  <a:t>治療</a:t>
                </a:r>
              </a:p>
            </p:txBody>
          </p:sp>
        </p:grpSp>
        <p:grpSp>
          <p:nvGrpSpPr>
            <p:cNvPr id="105" name="グループ化 104">
              <a:extLst>
                <a:ext uri="{FF2B5EF4-FFF2-40B4-BE49-F238E27FC236}">
                  <a16:creationId xmlns:a16="http://schemas.microsoft.com/office/drawing/2014/main" id="{29152FD5-3686-0995-0293-43836A3C68AB}"/>
                </a:ext>
              </a:extLst>
            </p:cNvPr>
            <p:cNvGrpSpPr/>
            <p:nvPr/>
          </p:nvGrpSpPr>
          <p:grpSpPr>
            <a:xfrm>
              <a:off x="6988187" y="5087363"/>
              <a:ext cx="824134" cy="648072"/>
              <a:chOff x="7131338" y="4797152"/>
              <a:chExt cx="824134" cy="648072"/>
            </a:xfrm>
          </p:grpSpPr>
          <p:sp>
            <p:nvSpPr>
              <p:cNvPr id="106" name="角丸四角形 105">
                <a:extLst>
                  <a:ext uri="{FF2B5EF4-FFF2-40B4-BE49-F238E27FC236}">
                    <a16:creationId xmlns:a16="http://schemas.microsoft.com/office/drawing/2014/main" id="{BDE2A4F4-29DC-E498-2C96-AB0CF348BE14}"/>
                  </a:ext>
                </a:extLst>
              </p:cNvPr>
              <p:cNvSpPr/>
              <p:nvPr/>
            </p:nvSpPr>
            <p:spPr>
              <a:xfrm>
                <a:off x="7172217" y="4797152"/>
                <a:ext cx="742376" cy="648072"/>
              </a:xfrm>
              <a:prstGeom prst="roundRect">
                <a:avLst>
                  <a:gd name="adj" fmla="val 12704"/>
                </a:avLst>
              </a:prstGeom>
              <a:solidFill>
                <a:srgbClr val="78A52D"/>
              </a:solidFill>
              <a:ln w="25400" cap="flat">
                <a:solidFill>
                  <a:schemeClr val="bg1"/>
                </a:solidFill>
                <a:prstDash val="solid"/>
                <a:miter/>
              </a:ln>
              <a:effectLst>
                <a:outerShdw blurRad="63500" sx="102000" sy="102000" algn="ctr" rotWithShape="0">
                  <a:prstClr val="black">
                    <a:alpha val="40000"/>
                  </a:prstClr>
                </a:outerShdw>
              </a:effectLst>
            </p:spPr>
            <p:txBody>
              <a:bodyPr/>
              <a:lstStyle/>
              <a:p>
                <a:endParaRPr lang="ja-JP" altLang="en-US"/>
              </a:p>
            </p:txBody>
          </p:sp>
          <p:sp>
            <p:nvSpPr>
              <p:cNvPr id="107" name="テキスト ボックス 106">
                <a:extLst>
                  <a:ext uri="{FF2B5EF4-FFF2-40B4-BE49-F238E27FC236}">
                    <a16:creationId xmlns:a16="http://schemas.microsoft.com/office/drawing/2014/main" id="{B9AC0450-A179-5ADC-5953-874F39F1FFB7}"/>
                  </a:ext>
                </a:extLst>
              </p:cNvPr>
              <p:cNvSpPr txBox="1"/>
              <p:nvPr/>
            </p:nvSpPr>
            <p:spPr>
              <a:xfrm>
                <a:off x="7131338" y="4828800"/>
                <a:ext cx="824134" cy="584775"/>
              </a:xfrm>
              <a:prstGeom prst="rect">
                <a:avLst/>
              </a:prstGeom>
              <a:noFill/>
            </p:spPr>
            <p:txBody>
              <a:bodyPr wrap="square" rtlCol="0">
                <a:spAutoFit/>
              </a:bodyPr>
              <a:lstStyle/>
              <a:p>
                <a:pPr algn="ctr"/>
                <a:r>
                  <a:rPr lang="ja-JP" altLang="en-US" sz="1600" spc="34" baseline="0" dirty="0">
                    <a:ln/>
                    <a:solidFill>
                      <a:srgbClr val="FFFFFF"/>
                    </a:solidFill>
                    <a:latin typeface="Meiryo UI" panose="020B0604030504040204" pitchFamily="34" charset="-128"/>
                    <a:ea typeface="Meiryo UI" panose="020B0604030504040204" pitchFamily="34" charset="-128"/>
                    <a:sym typeface="ＭＳ ゴシック"/>
                    <a:rtl val="0"/>
                  </a:rPr>
                  <a:t>正しい診断</a:t>
                </a:r>
              </a:p>
            </p:txBody>
          </p:sp>
        </p:grpSp>
        <p:grpSp>
          <p:nvGrpSpPr>
            <p:cNvPr id="108" name="グループ化 107">
              <a:extLst>
                <a:ext uri="{FF2B5EF4-FFF2-40B4-BE49-F238E27FC236}">
                  <a16:creationId xmlns:a16="http://schemas.microsoft.com/office/drawing/2014/main" id="{8B28405C-7ABD-F837-850A-BBCFF27DDE6D}"/>
                </a:ext>
              </a:extLst>
            </p:cNvPr>
            <p:cNvGrpSpPr/>
            <p:nvPr/>
          </p:nvGrpSpPr>
          <p:grpSpPr>
            <a:xfrm>
              <a:off x="4780606" y="3324126"/>
              <a:ext cx="824134" cy="823232"/>
              <a:chOff x="6246832" y="2848274"/>
              <a:chExt cx="824134" cy="823232"/>
            </a:xfrm>
          </p:grpSpPr>
          <p:sp>
            <p:nvSpPr>
              <p:cNvPr id="109" name="フリーフォーム 108">
                <a:extLst>
                  <a:ext uri="{FF2B5EF4-FFF2-40B4-BE49-F238E27FC236}">
                    <a16:creationId xmlns:a16="http://schemas.microsoft.com/office/drawing/2014/main" id="{77515196-E082-EBEC-8B18-FC8102C2A604}"/>
                  </a:ext>
                </a:extLst>
              </p:cNvPr>
              <p:cNvSpPr/>
              <p:nvPr/>
            </p:nvSpPr>
            <p:spPr>
              <a:xfrm>
                <a:off x="6246832" y="2848274"/>
                <a:ext cx="824134" cy="823232"/>
              </a:xfrm>
              <a:custGeom>
                <a:avLst/>
                <a:gdLst>
                  <a:gd name="csX0" fmla="*/ 824134 w 824134"/>
                  <a:gd name="csY0" fmla="*/ 411616 h 823232"/>
                  <a:gd name="csX1" fmla="*/ 412067 w 824134"/>
                  <a:gd name="csY1" fmla="*/ 0 h 823232"/>
                  <a:gd name="csX2" fmla="*/ 0 w 824134"/>
                  <a:gd name="csY2" fmla="*/ 411616 h 823232"/>
                  <a:gd name="csX3" fmla="*/ 412067 w 824134"/>
                  <a:gd name="csY3" fmla="*/ 823232 h 823232"/>
                  <a:gd name="csX4" fmla="*/ 824134 w 824134"/>
                  <a:gd name="csY4" fmla="*/ 411616 h 823232"/>
                </a:gdLst>
                <a:ahLst/>
                <a:cxnLst>
                  <a:cxn ang="0">
                    <a:pos x="csX0" y="csY0"/>
                  </a:cxn>
                  <a:cxn ang="0">
                    <a:pos x="csX1" y="csY1"/>
                  </a:cxn>
                  <a:cxn ang="0">
                    <a:pos x="csX2" y="csY2"/>
                  </a:cxn>
                  <a:cxn ang="0">
                    <a:pos x="csX3" y="csY3"/>
                  </a:cxn>
                  <a:cxn ang="0">
                    <a:pos x="csX4" y="csY4"/>
                  </a:cxn>
                </a:cxnLst>
                <a:rect l="l" t="t" r="r" b="b"/>
                <a:pathLst>
                  <a:path w="824134" h="823232">
                    <a:moveTo>
                      <a:pt x="824134" y="411616"/>
                    </a:moveTo>
                    <a:cubicBezTo>
                      <a:pt x="824134" y="184257"/>
                      <a:pt x="639676" y="0"/>
                      <a:pt x="412067" y="0"/>
                    </a:cubicBezTo>
                    <a:cubicBezTo>
                      <a:pt x="184459" y="0"/>
                      <a:pt x="0" y="184257"/>
                      <a:pt x="0" y="411616"/>
                    </a:cubicBezTo>
                    <a:cubicBezTo>
                      <a:pt x="0" y="638975"/>
                      <a:pt x="184459" y="823232"/>
                      <a:pt x="412067" y="823232"/>
                    </a:cubicBezTo>
                    <a:cubicBezTo>
                      <a:pt x="639676" y="823232"/>
                      <a:pt x="824134" y="638975"/>
                      <a:pt x="824134" y="411616"/>
                    </a:cubicBezTo>
                    <a:close/>
                  </a:path>
                </a:pathLst>
              </a:custGeom>
              <a:solidFill>
                <a:srgbClr val="D6224C"/>
              </a:solidFill>
              <a:ln w="19050" cap="flat">
                <a:solidFill>
                  <a:schemeClr val="bg1"/>
                </a:solidFill>
                <a:prstDash val="solid"/>
                <a:miter/>
              </a:ln>
            </p:spPr>
            <p:txBody>
              <a:bodyPr/>
              <a:lstStyle/>
              <a:p>
                <a:endParaRPr lang="ja-JP" altLang="en-US"/>
              </a:p>
            </p:txBody>
          </p:sp>
          <p:sp>
            <p:nvSpPr>
              <p:cNvPr id="110" name="テキスト ボックス 109">
                <a:extLst>
                  <a:ext uri="{FF2B5EF4-FFF2-40B4-BE49-F238E27FC236}">
                    <a16:creationId xmlns:a16="http://schemas.microsoft.com/office/drawing/2014/main" id="{EAEAAC9A-EEC9-D2BE-8884-8B513215A9E1}"/>
                  </a:ext>
                </a:extLst>
              </p:cNvPr>
              <p:cNvSpPr txBox="1"/>
              <p:nvPr/>
            </p:nvSpPr>
            <p:spPr>
              <a:xfrm>
                <a:off x="6306013" y="2958185"/>
                <a:ext cx="694421" cy="584775"/>
              </a:xfrm>
              <a:prstGeom prst="rect">
                <a:avLst/>
              </a:prstGeom>
              <a:noFill/>
            </p:spPr>
            <p:txBody>
              <a:bodyPr wrap="none" rtlCol="0">
                <a:spAutoFit/>
              </a:bodyPr>
              <a:lstStyle/>
              <a:p>
                <a:r>
                  <a:rPr lang="ja-JP" altLang="en-US" sz="1600" b="1" dirty="0">
                    <a:ln/>
                    <a:solidFill>
                      <a:schemeClr val="bg1"/>
                    </a:solidFill>
                    <a:latin typeface="Meiryo UI" panose="020B0604030504040204" pitchFamily="34" charset="-128"/>
                    <a:ea typeface="Meiryo UI" panose="020B0604030504040204" pitchFamily="34" charset="-128"/>
                    <a:sym typeface="ＭＳ ゴシック"/>
                    <a:rtl val="0"/>
                  </a:rPr>
                  <a:t>ネイル</a:t>
                </a:r>
                <a:endParaRPr lang="en-US" altLang="ja-JP" sz="1600" b="1" dirty="0">
                  <a:ln/>
                  <a:solidFill>
                    <a:schemeClr val="bg1"/>
                  </a:solidFill>
                  <a:latin typeface="Meiryo UI" panose="020B0604030504040204" pitchFamily="34" charset="-128"/>
                  <a:ea typeface="Meiryo UI" panose="020B0604030504040204" pitchFamily="34" charset="-128"/>
                  <a:sym typeface="ＭＳ ゴシック"/>
                  <a:rtl val="0"/>
                </a:endParaRPr>
              </a:p>
              <a:p>
                <a:r>
                  <a:rPr lang="ja-JP" altLang="en-US" sz="1600" b="1" dirty="0">
                    <a:ln/>
                    <a:solidFill>
                      <a:schemeClr val="bg1"/>
                    </a:solidFill>
                    <a:latin typeface="Meiryo UI" panose="020B0604030504040204" pitchFamily="34" charset="-128"/>
                    <a:ea typeface="Meiryo UI" panose="020B0604030504040204" pitchFamily="34" charset="-128"/>
                    <a:sym typeface="ＭＳ ゴシック"/>
                    <a:rtl val="0"/>
                  </a:rPr>
                  <a:t>アクト</a:t>
                </a:r>
                <a:endParaRPr lang="ja-JP" altLang="en-US" sz="1600" b="1" baseline="30000" dirty="0">
                  <a:ln/>
                  <a:solidFill>
                    <a:schemeClr val="bg1"/>
                  </a:solidFill>
                  <a:latin typeface="Meiryo UI" panose="020B0604030504040204" pitchFamily="34" charset="-128"/>
                  <a:ea typeface="Meiryo UI" panose="020B0604030504040204" pitchFamily="34" charset="-128"/>
                  <a:sym typeface="ＭＳ ゴシック"/>
                  <a:rtl val="0"/>
                </a:endParaRPr>
              </a:p>
            </p:txBody>
          </p:sp>
        </p:grpSp>
        <p:grpSp>
          <p:nvGrpSpPr>
            <p:cNvPr id="111" name="グループ化 110">
              <a:extLst>
                <a:ext uri="{FF2B5EF4-FFF2-40B4-BE49-F238E27FC236}">
                  <a16:creationId xmlns:a16="http://schemas.microsoft.com/office/drawing/2014/main" id="{B0E0C4B6-E69A-39BB-EAB0-7472F4728A2E}"/>
                </a:ext>
              </a:extLst>
            </p:cNvPr>
            <p:cNvGrpSpPr/>
            <p:nvPr/>
          </p:nvGrpSpPr>
          <p:grpSpPr>
            <a:xfrm>
              <a:off x="3050280" y="3324126"/>
              <a:ext cx="824134" cy="823232"/>
              <a:chOff x="6246832" y="2848274"/>
              <a:chExt cx="824134" cy="823232"/>
            </a:xfrm>
          </p:grpSpPr>
          <p:sp>
            <p:nvSpPr>
              <p:cNvPr id="112" name="フリーフォーム 111">
                <a:extLst>
                  <a:ext uri="{FF2B5EF4-FFF2-40B4-BE49-F238E27FC236}">
                    <a16:creationId xmlns:a16="http://schemas.microsoft.com/office/drawing/2014/main" id="{5232B46D-5BB7-027F-E212-C610804AA633}"/>
                  </a:ext>
                </a:extLst>
              </p:cNvPr>
              <p:cNvSpPr/>
              <p:nvPr/>
            </p:nvSpPr>
            <p:spPr>
              <a:xfrm>
                <a:off x="6246832" y="2848274"/>
                <a:ext cx="824134" cy="823232"/>
              </a:xfrm>
              <a:custGeom>
                <a:avLst/>
                <a:gdLst>
                  <a:gd name="csX0" fmla="*/ 824134 w 824134"/>
                  <a:gd name="csY0" fmla="*/ 411616 h 823232"/>
                  <a:gd name="csX1" fmla="*/ 412067 w 824134"/>
                  <a:gd name="csY1" fmla="*/ 0 h 823232"/>
                  <a:gd name="csX2" fmla="*/ 0 w 824134"/>
                  <a:gd name="csY2" fmla="*/ 411616 h 823232"/>
                  <a:gd name="csX3" fmla="*/ 412067 w 824134"/>
                  <a:gd name="csY3" fmla="*/ 823232 h 823232"/>
                  <a:gd name="csX4" fmla="*/ 824134 w 824134"/>
                  <a:gd name="csY4" fmla="*/ 411616 h 823232"/>
                </a:gdLst>
                <a:ahLst/>
                <a:cxnLst>
                  <a:cxn ang="0">
                    <a:pos x="csX0" y="csY0"/>
                  </a:cxn>
                  <a:cxn ang="0">
                    <a:pos x="csX1" y="csY1"/>
                  </a:cxn>
                  <a:cxn ang="0">
                    <a:pos x="csX2" y="csY2"/>
                  </a:cxn>
                  <a:cxn ang="0">
                    <a:pos x="csX3" y="csY3"/>
                  </a:cxn>
                  <a:cxn ang="0">
                    <a:pos x="csX4" y="csY4"/>
                  </a:cxn>
                </a:cxnLst>
                <a:rect l="l" t="t" r="r" b="b"/>
                <a:pathLst>
                  <a:path w="824134" h="823232">
                    <a:moveTo>
                      <a:pt x="824134" y="411616"/>
                    </a:moveTo>
                    <a:cubicBezTo>
                      <a:pt x="824134" y="184257"/>
                      <a:pt x="639676" y="0"/>
                      <a:pt x="412067" y="0"/>
                    </a:cubicBezTo>
                    <a:cubicBezTo>
                      <a:pt x="184459" y="0"/>
                      <a:pt x="0" y="184257"/>
                      <a:pt x="0" y="411616"/>
                    </a:cubicBezTo>
                    <a:cubicBezTo>
                      <a:pt x="0" y="638975"/>
                      <a:pt x="184459" y="823232"/>
                      <a:pt x="412067" y="823232"/>
                    </a:cubicBezTo>
                    <a:cubicBezTo>
                      <a:pt x="639676" y="823232"/>
                      <a:pt x="824134" y="638975"/>
                      <a:pt x="824134" y="411616"/>
                    </a:cubicBezTo>
                    <a:close/>
                  </a:path>
                </a:pathLst>
              </a:custGeom>
              <a:solidFill>
                <a:srgbClr val="D6224C"/>
              </a:solidFill>
              <a:ln w="19050" cap="flat">
                <a:solidFill>
                  <a:schemeClr val="bg1"/>
                </a:solidFill>
                <a:prstDash val="solid"/>
                <a:miter/>
              </a:ln>
            </p:spPr>
            <p:txBody>
              <a:bodyPr/>
              <a:lstStyle/>
              <a:p>
                <a:endParaRPr lang="ja-JP" altLang="en-US"/>
              </a:p>
            </p:txBody>
          </p:sp>
          <p:sp>
            <p:nvSpPr>
              <p:cNvPr id="113" name="テキスト ボックス 112">
                <a:extLst>
                  <a:ext uri="{FF2B5EF4-FFF2-40B4-BE49-F238E27FC236}">
                    <a16:creationId xmlns:a16="http://schemas.microsoft.com/office/drawing/2014/main" id="{68E2FB82-86B2-7612-D66E-7C49167F5786}"/>
                  </a:ext>
                </a:extLst>
              </p:cNvPr>
              <p:cNvSpPr txBox="1"/>
              <p:nvPr/>
            </p:nvSpPr>
            <p:spPr>
              <a:xfrm>
                <a:off x="6306013" y="2958185"/>
                <a:ext cx="694421" cy="584775"/>
              </a:xfrm>
              <a:prstGeom prst="rect">
                <a:avLst/>
              </a:prstGeom>
              <a:noFill/>
            </p:spPr>
            <p:txBody>
              <a:bodyPr wrap="none" rtlCol="0">
                <a:spAutoFit/>
              </a:bodyPr>
              <a:lstStyle/>
              <a:p>
                <a:r>
                  <a:rPr lang="ja-JP" altLang="en-US" sz="1600" b="1" dirty="0">
                    <a:ln/>
                    <a:solidFill>
                      <a:schemeClr val="bg1"/>
                    </a:solidFill>
                    <a:latin typeface="Meiryo UI" panose="020B0604030504040204" pitchFamily="34" charset="-128"/>
                    <a:ea typeface="Meiryo UI" panose="020B0604030504040204" pitchFamily="34" charset="-128"/>
                    <a:sym typeface="ＭＳ ゴシック"/>
                    <a:rtl val="0"/>
                  </a:rPr>
                  <a:t>ネイル</a:t>
                </a:r>
                <a:endParaRPr lang="en-US" altLang="ja-JP" sz="1600" b="1" dirty="0">
                  <a:ln/>
                  <a:solidFill>
                    <a:schemeClr val="bg1"/>
                  </a:solidFill>
                  <a:latin typeface="Meiryo UI" panose="020B0604030504040204" pitchFamily="34" charset="-128"/>
                  <a:ea typeface="Meiryo UI" panose="020B0604030504040204" pitchFamily="34" charset="-128"/>
                  <a:sym typeface="ＭＳ ゴシック"/>
                  <a:rtl val="0"/>
                </a:endParaRPr>
              </a:p>
              <a:p>
                <a:r>
                  <a:rPr lang="ja-JP" altLang="en-US" sz="1600" b="1" dirty="0">
                    <a:ln/>
                    <a:solidFill>
                      <a:schemeClr val="bg1"/>
                    </a:solidFill>
                    <a:latin typeface="Meiryo UI" panose="020B0604030504040204" pitchFamily="34" charset="-128"/>
                    <a:ea typeface="Meiryo UI" panose="020B0604030504040204" pitchFamily="34" charset="-128"/>
                    <a:sym typeface="ＭＳ ゴシック"/>
                    <a:rtl val="0"/>
                  </a:rPr>
                  <a:t>アクト</a:t>
                </a:r>
                <a:endParaRPr lang="ja-JP" altLang="en-US" sz="1600" b="1" baseline="30000" dirty="0">
                  <a:ln/>
                  <a:solidFill>
                    <a:schemeClr val="bg1"/>
                  </a:solidFill>
                  <a:latin typeface="Meiryo UI" panose="020B0604030504040204" pitchFamily="34" charset="-128"/>
                  <a:ea typeface="Meiryo UI" panose="020B0604030504040204" pitchFamily="34" charset="-128"/>
                  <a:sym typeface="ＭＳ ゴシック"/>
                  <a:rtl val="0"/>
                </a:endParaRPr>
              </a:p>
            </p:txBody>
          </p:sp>
        </p:grpSp>
        <p:grpSp>
          <p:nvGrpSpPr>
            <p:cNvPr id="114" name="グループ化 113">
              <a:extLst>
                <a:ext uri="{FF2B5EF4-FFF2-40B4-BE49-F238E27FC236}">
                  <a16:creationId xmlns:a16="http://schemas.microsoft.com/office/drawing/2014/main" id="{FE2F860A-D1E1-4473-F46C-675AB1486B12}"/>
                </a:ext>
              </a:extLst>
            </p:cNvPr>
            <p:cNvGrpSpPr/>
            <p:nvPr/>
          </p:nvGrpSpPr>
          <p:grpSpPr>
            <a:xfrm>
              <a:off x="827584" y="4773098"/>
              <a:ext cx="824134" cy="823232"/>
              <a:chOff x="6246832" y="2848274"/>
              <a:chExt cx="824134" cy="823232"/>
            </a:xfrm>
          </p:grpSpPr>
          <p:sp>
            <p:nvSpPr>
              <p:cNvPr id="115" name="フリーフォーム 114">
                <a:extLst>
                  <a:ext uri="{FF2B5EF4-FFF2-40B4-BE49-F238E27FC236}">
                    <a16:creationId xmlns:a16="http://schemas.microsoft.com/office/drawing/2014/main" id="{7B9F6611-72A9-4E05-1CC0-705157A8AE0A}"/>
                  </a:ext>
                </a:extLst>
              </p:cNvPr>
              <p:cNvSpPr/>
              <p:nvPr/>
            </p:nvSpPr>
            <p:spPr>
              <a:xfrm>
                <a:off x="6246832" y="2848274"/>
                <a:ext cx="824134" cy="823232"/>
              </a:xfrm>
              <a:custGeom>
                <a:avLst/>
                <a:gdLst>
                  <a:gd name="csX0" fmla="*/ 824134 w 824134"/>
                  <a:gd name="csY0" fmla="*/ 411616 h 823232"/>
                  <a:gd name="csX1" fmla="*/ 412067 w 824134"/>
                  <a:gd name="csY1" fmla="*/ 0 h 823232"/>
                  <a:gd name="csX2" fmla="*/ 0 w 824134"/>
                  <a:gd name="csY2" fmla="*/ 411616 h 823232"/>
                  <a:gd name="csX3" fmla="*/ 412067 w 824134"/>
                  <a:gd name="csY3" fmla="*/ 823232 h 823232"/>
                  <a:gd name="csX4" fmla="*/ 824134 w 824134"/>
                  <a:gd name="csY4" fmla="*/ 411616 h 823232"/>
                </a:gdLst>
                <a:ahLst/>
                <a:cxnLst>
                  <a:cxn ang="0">
                    <a:pos x="csX0" y="csY0"/>
                  </a:cxn>
                  <a:cxn ang="0">
                    <a:pos x="csX1" y="csY1"/>
                  </a:cxn>
                  <a:cxn ang="0">
                    <a:pos x="csX2" y="csY2"/>
                  </a:cxn>
                  <a:cxn ang="0">
                    <a:pos x="csX3" y="csY3"/>
                  </a:cxn>
                  <a:cxn ang="0">
                    <a:pos x="csX4" y="csY4"/>
                  </a:cxn>
                </a:cxnLst>
                <a:rect l="l" t="t" r="r" b="b"/>
                <a:pathLst>
                  <a:path w="824134" h="823232">
                    <a:moveTo>
                      <a:pt x="824134" y="411616"/>
                    </a:moveTo>
                    <a:cubicBezTo>
                      <a:pt x="824134" y="184257"/>
                      <a:pt x="639676" y="0"/>
                      <a:pt x="412067" y="0"/>
                    </a:cubicBezTo>
                    <a:cubicBezTo>
                      <a:pt x="184459" y="0"/>
                      <a:pt x="0" y="184257"/>
                      <a:pt x="0" y="411616"/>
                    </a:cubicBezTo>
                    <a:cubicBezTo>
                      <a:pt x="0" y="638975"/>
                      <a:pt x="184459" y="823232"/>
                      <a:pt x="412067" y="823232"/>
                    </a:cubicBezTo>
                    <a:cubicBezTo>
                      <a:pt x="639676" y="823232"/>
                      <a:pt x="824134" y="638975"/>
                      <a:pt x="824134" y="411616"/>
                    </a:cubicBezTo>
                    <a:close/>
                  </a:path>
                </a:pathLst>
              </a:custGeom>
              <a:solidFill>
                <a:srgbClr val="D6224C"/>
              </a:solidFill>
              <a:ln w="19050" cap="flat">
                <a:solidFill>
                  <a:schemeClr val="bg1"/>
                </a:solidFill>
                <a:prstDash val="solid"/>
                <a:miter/>
              </a:ln>
            </p:spPr>
            <p:txBody>
              <a:bodyPr/>
              <a:lstStyle/>
              <a:p>
                <a:endParaRPr lang="ja-JP" altLang="en-US"/>
              </a:p>
            </p:txBody>
          </p:sp>
          <p:sp>
            <p:nvSpPr>
              <p:cNvPr id="116" name="テキスト ボックス 115">
                <a:extLst>
                  <a:ext uri="{FF2B5EF4-FFF2-40B4-BE49-F238E27FC236}">
                    <a16:creationId xmlns:a16="http://schemas.microsoft.com/office/drawing/2014/main" id="{9D6252A7-B6F8-AB37-148A-45A62C30E153}"/>
                  </a:ext>
                </a:extLst>
              </p:cNvPr>
              <p:cNvSpPr txBox="1"/>
              <p:nvPr/>
            </p:nvSpPr>
            <p:spPr>
              <a:xfrm>
                <a:off x="6306013" y="2958185"/>
                <a:ext cx="694421" cy="584775"/>
              </a:xfrm>
              <a:prstGeom prst="rect">
                <a:avLst/>
              </a:prstGeom>
              <a:noFill/>
            </p:spPr>
            <p:txBody>
              <a:bodyPr wrap="none" rtlCol="0">
                <a:spAutoFit/>
              </a:bodyPr>
              <a:lstStyle/>
              <a:p>
                <a:r>
                  <a:rPr lang="ja-JP" altLang="en-US" sz="1600" b="1" dirty="0">
                    <a:ln/>
                    <a:solidFill>
                      <a:schemeClr val="bg1"/>
                    </a:solidFill>
                    <a:latin typeface="Meiryo UI" panose="020B0604030504040204" pitchFamily="34" charset="-128"/>
                    <a:ea typeface="Meiryo UI" panose="020B0604030504040204" pitchFamily="34" charset="-128"/>
                    <a:sym typeface="ＭＳ ゴシック"/>
                    <a:rtl val="0"/>
                  </a:rPr>
                  <a:t>ネイル</a:t>
                </a:r>
                <a:endParaRPr lang="en-US" altLang="ja-JP" sz="1600" b="1" dirty="0">
                  <a:ln/>
                  <a:solidFill>
                    <a:schemeClr val="bg1"/>
                  </a:solidFill>
                  <a:latin typeface="Meiryo UI" panose="020B0604030504040204" pitchFamily="34" charset="-128"/>
                  <a:ea typeface="Meiryo UI" panose="020B0604030504040204" pitchFamily="34" charset="-128"/>
                  <a:sym typeface="ＭＳ ゴシック"/>
                  <a:rtl val="0"/>
                </a:endParaRPr>
              </a:p>
              <a:p>
                <a:r>
                  <a:rPr lang="ja-JP" altLang="en-US" sz="1600" b="1" dirty="0">
                    <a:ln/>
                    <a:solidFill>
                      <a:schemeClr val="bg1"/>
                    </a:solidFill>
                    <a:latin typeface="Meiryo UI" panose="020B0604030504040204" pitchFamily="34" charset="-128"/>
                    <a:ea typeface="Meiryo UI" panose="020B0604030504040204" pitchFamily="34" charset="-128"/>
                    <a:sym typeface="ＭＳ ゴシック"/>
                    <a:rtl val="0"/>
                  </a:rPr>
                  <a:t>アクト</a:t>
                </a:r>
                <a:endParaRPr lang="ja-JP" altLang="en-US" sz="1600" b="1" baseline="30000" dirty="0">
                  <a:ln/>
                  <a:solidFill>
                    <a:schemeClr val="bg1"/>
                  </a:solidFill>
                  <a:latin typeface="Meiryo UI" panose="020B0604030504040204" pitchFamily="34" charset="-128"/>
                  <a:ea typeface="Meiryo UI" panose="020B0604030504040204" pitchFamily="34" charset="-128"/>
                  <a:sym typeface="ＭＳ ゴシック"/>
                  <a:rtl val="0"/>
                </a:endParaRPr>
              </a:p>
            </p:txBody>
          </p:sp>
        </p:grpSp>
      </p:grpSp>
    </p:spTree>
    <p:extLst>
      <p:ext uri="{BB962C8B-B14F-4D97-AF65-F5344CB8AC3E}">
        <p14:creationId xmlns:p14="http://schemas.microsoft.com/office/powerpoint/2010/main" val="317871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grpSp>
        <p:nvGrpSpPr>
          <p:cNvPr id="12" name="グループ化 11"/>
          <p:cNvGrpSpPr/>
          <p:nvPr/>
        </p:nvGrpSpPr>
        <p:grpSpPr>
          <a:xfrm>
            <a:off x="250443" y="1722926"/>
            <a:ext cx="4756772" cy="2088649"/>
            <a:chOff x="148935" y="2973756"/>
            <a:chExt cx="8846130" cy="3884244"/>
          </a:xfrm>
        </p:grpSpPr>
        <p:pic>
          <p:nvPicPr>
            <p:cNvPr id="4" name="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8935" y="2973756"/>
              <a:ext cx="8846130" cy="3884244"/>
            </a:xfrm>
            <a:prstGeom prst="rect">
              <a:avLst/>
            </a:prstGeom>
          </p:spPr>
        </p:pic>
        <p:sp>
          <p:nvSpPr>
            <p:cNvPr id="5" name="テキスト ボックス 4"/>
            <p:cNvSpPr txBox="1"/>
            <p:nvPr/>
          </p:nvSpPr>
          <p:spPr>
            <a:xfrm>
              <a:off x="4061135" y="3692263"/>
              <a:ext cx="1292578" cy="497808"/>
            </a:xfrm>
            <a:prstGeom prst="rect">
              <a:avLst/>
            </a:prstGeom>
            <a:noFill/>
          </p:spPr>
          <p:txBody>
            <a:bodyPr wrap="square" lIns="99569" tIns="49785" rIns="99569" bIns="49785" rtlCol="0">
              <a:spAutoFit/>
            </a:bodyPr>
            <a:lstStyle/>
            <a:p>
              <a:pPr algn="ctr"/>
              <a:r>
                <a:rPr lang="ja-JP" altLang="en-US" sz="1200" dirty="0">
                  <a:latin typeface="Meiryo UI" panose="020B0604030504040204" pitchFamily="50" charset="-128"/>
                  <a:ea typeface="Meiryo UI" panose="020B0604030504040204" pitchFamily="50" charset="-128"/>
                </a:rPr>
                <a:t>爪の裏</a:t>
              </a:r>
            </a:p>
          </p:txBody>
        </p:sp>
        <p:sp>
          <p:nvSpPr>
            <p:cNvPr id="6" name="テキスト ボックス 5"/>
            <p:cNvSpPr txBox="1"/>
            <p:nvPr/>
          </p:nvSpPr>
          <p:spPr>
            <a:xfrm>
              <a:off x="1249462" y="3673554"/>
              <a:ext cx="1292578" cy="497808"/>
            </a:xfrm>
            <a:prstGeom prst="rect">
              <a:avLst/>
            </a:prstGeom>
            <a:noFill/>
          </p:spPr>
          <p:txBody>
            <a:bodyPr wrap="square" lIns="99569" tIns="49785" rIns="99569" bIns="49785" rtlCol="0">
              <a:spAutoFit/>
            </a:bodyPr>
            <a:lstStyle/>
            <a:p>
              <a:pPr algn="ctr"/>
              <a:r>
                <a:rPr lang="ja-JP" altLang="en-US" sz="1200" dirty="0">
                  <a:latin typeface="Meiryo UI" panose="020B0604030504040204" pitchFamily="50" charset="-128"/>
                  <a:ea typeface="Meiryo UI" panose="020B0604030504040204" pitchFamily="50" charset="-128"/>
                </a:rPr>
                <a:t>爪の溝</a:t>
              </a:r>
            </a:p>
          </p:txBody>
        </p:sp>
      </p:grpSp>
      <p:pic>
        <p:nvPicPr>
          <p:cNvPr id="29" name="図 2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6208" y="3709830"/>
            <a:ext cx="1018727" cy="583490"/>
          </a:xfrm>
          <a:prstGeom prst="rect">
            <a:avLst/>
          </a:prstGeom>
        </p:spPr>
      </p:pic>
      <p:pic>
        <p:nvPicPr>
          <p:cNvPr id="9" name="図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7826" y="457200"/>
            <a:ext cx="1018727" cy="583490"/>
          </a:xfrm>
          <a:prstGeom prst="rect">
            <a:avLst/>
          </a:prstGeom>
        </p:spPr>
      </p:pic>
      <p:sp>
        <p:nvSpPr>
          <p:cNvPr id="2" name="タイトル 1"/>
          <p:cNvSpPr>
            <a:spLocks noGrp="1"/>
          </p:cNvSpPr>
          <p:nvPr>
            <p:ph type="title"/>
          </p:nvPr>
        </p:nvSpPr>
        <p:spPr>
          <a:xfrm>
            <a:off x="629237" y="477233"/>
            <a:ext cx="3384709" cy="595120"/>
          </a:xfrm>
        </p:spPr>
        <p:txBody>
          <a:bodyPr>
            <a:noAutofit/>
          </a:bodyPr>
          <a:lstStyle/>
          <a:p>
            <a:r>
              <a:rPr kumimoji="1" lang="ja-JP" altLang="en-US" sz="2400" b="1" dirty="0">
                <a:solidFill>
                  <a:srgbClr val="00589A"/>
                </a:solidFill>
                <a:latin typeface="Meiryo UI" panose="020B0604030504040204" pitchFamily="50" charset="-128"/>
                <a:ea typeface="Meiryo UI" panose="020B0604030504040204" pitchFamily="50" charset="-128"/>
              </a:rPr>
              <a:t>爪を清潔に保ちましょう</a:t>
            </a:r>
          </a:p>
        </p:txBody>
      </p:sp>
      <p:sp>
        <p:nvSpPr>
          <p:cNvPr id="11" name="テキスト ボックス 10"/>
          <p:cNvSpPr txBox="1"/>
          <p:nvPr/>
        </p:nvSpPr>
        <p:spPr>
          <a:xfrm>
            <a:off x="470931" y="1084837"/>
            <a:ext cx="4114792" cy="830997"/>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角質は、</a:t>
            </a:r>
            <a:r>
              <a:rPr lang="ja-JP" altLang="en-US" sz="1600" dirty="0">
                <a:solidFill>
                  <a:srgbClr val="FF3333"/>
                </a:solidFill>
                <a:latin typeface="Meiryo UI" panose="020B0604030504040204" pitchFamily="50" charset="-128"/>
                <a:ea typeface="Meiryo UI" panose="020B0604030504040204" pitchFamily="50" charset="-128"/>
              </a:rPr>
              <a:t>爪の溝</a:t>
            </a:r>
            <a:r>
              <a:rPr lang="ja-JP" altLang="en-US" sz="1600" dirty="0">
                <a:latin typeface="Meiryo UI" panose="020B0604030504040204" pitchFamily="50" charset="-128"/>
                <a:ea typeface="Meiryo UI" panose="020B0604030504040204" pitchFamily="50" charset="-128"/>
              </a:rPr>
              <a:t>や</a:t>
            </a:r>
            <a:r>
              <a:rPr lang="ja-JP" altLang="en-US" sz="1600" dirty="0">
                <a:solidFill>
                  <a:srgbClr val="FF3333"/>
                </a:solidFill>
                <a:latin typeface="Meiryo UI" panose="020B0604030504040204" pitchFamily="50" charset="-128"/>
                <a:ea typeface="Meiryo UI" panose="020B0604030504040204" pitchFamily="50" charset="-128"/>
              </a:rPr>
              <a:t>爪の裏</a:t>
            </a:r>
            <a:r>
              <a:rPr lang="ja-JP" altLang="en-US" sz="1600" dirty="0">
                <a:latin typeface="Meiryo UI" panose="020B0604030504040204" pitchFamily="50" charset="-128"/>
                <a:ea typeface="Meiryo UI" panose="020B0604030504040204" pitchFamily="50" charset="-128"/>
              </a:rPr>
              <a:t>にたまりやすいです。</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柔らかい毛のブラシを用いて、泡立てた石けんで</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やさしく洗いましょう。</a:t>
            </a:r>
            <a:endParaRPr kumimoji="1" lang="en-US" altLang="ja-JP" sz="1600" dirty="0">
              <a:latin typeface="Meiryo UI" panose="020B0604030504040204" pitchFamily="50" charset="-128"/>
              <a:ea typeface="Meiryo UI" panose="020B0604030504040204" pitchFamily="50" charset="-128"/>
            </a:endParaRPr>
          </a:p>
        </p:txBody>
      </p:sp>
      <p:sp>
        <p:nvSpPr>
          <p:cNvPr id="3" name="テキスト ボックス 2"/>
          <p:cNvSpPr txBox="1"/>
          <p:nvPr/>
        </p:nvSpPr>
        <p:spPr>
          <a:xfrm>
            <a:off x="2062221" y="6348192"/>
            <a:ext cx="7081779" cy="276999"/>
          </a:xfrm>
          <a:prstGeom prst="rect">
            <a:avLst/>
          </a:prstGeom>
          <a:noFill/>
        </p:spPr>
        <p:txBody>
          <a:bodyPr wrap="square" rtlCol="0">
            <a:spAutoFit/>
          </a:bodyPr>
          <a:lstStyle/>
          <a:p>
            <a:pPr algn="r"/>
            <a:r>
              <a:rPr kumimoji="1" lang="ja-JP" altLang="en-US" sz="1200" dirty="0">
                <a:latin typeface="Meiryo UI" panose="020B0604030504040204" pitchFamily="50" charset="-128"/>
                <a:ea typeface="Meiryo UI" panose="020B0604030504040204" pitchFamily="50" charset="-128"/>
              </a:rPr>
              <a:t>監修：埼玉県済生会川口総合病院　皮膚科主任部長　高山 かおる</a:t>
            </a:r>
          </a:p>
        </p:txBody>
      </p:sp>
      <p:pic>
        <p:nvPicPr>
          <p:cNvPr id="13" name="図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39073" y="1768851"/>
            <a:ext cx="3796977" cy="2337567"/>
          </a:xfrm>
          <a:prstGeom prst="rect">
            <a:avLst/>
          </a:prstGeom>
        </p:spPr>
      </p:pic>
      <p:sp>
        <p:nvSpPr>
          <p:cNvPr id="16" name="テキスト ボックス 15"/>
          <p:cNvSpPr txBox="1"/>
          <p:nvPr/>
        </p:nvSpPr>
        <p:spPr>
          <a:xfrm>
            <a:off x="5053502" y="1084837"/>
            <a:ext cx="4055001" cy="830997"/>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爪を中心に、爪の溝・根元・爪の下の指先も保湿しましょう。</a:t>
            </a:r>
            <a:r>
              <a:rPr lang="ja-JP" altLang="en-US" sz="1600" dirty="0">
                <a:latin typeface="Meiryo UI" panose="020B0604030504040204" pitchFamily="50" charset="-128"/>
                <a:ea typeface="Meiryo UI" panose="020B0604030504040204" pitchFamily="50" charset="-128"/>
              </a:rPr>
              <a:t>保湿剤はべたつきの少ないクリーム剤が良いでしょう。</a:t>
            </a:r>
            <a:endParaRPr kumimoji="1" lang="en-US" altLang="ja-JP" sz="1600" dirty="0">
              <a:latin typeface="Meiryo UI" panose="020B0604030504040204" pitchFamily="50" charset="-128"/>
              <a:ea typeface="Meiryo UI" panose="020B0604030504040204" pitchFamily="50" charset="-128"/>
            </a:endParaRPr>
          </a:p>
        </p:txBody>
      </p:sp>
      <p:pic>
        <p:nvPicPr>
          <p:cNvPr id="17" name="図 1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54595" y="457200"/>
            <a:ext cx="1018727" cy="583490"/>
          </a:xfrm>
          <a:prstGeom prst="rect">
            <a:avLst/>
          </a:prstGeom>
        </p:spPr>
      </p:pic>
      <p:sp>
        <p:nvSpPr>
          <p:cNvPr id="18" name="タイトル 1"/>
          <p:cNvSpPr txBox="1">
            <a:spLocks/>
          </p:cNvSpPr>
          <p:nvPr/>
        </p:nvSpPr>
        <p:spPr>
          <a:xfrm>
            <a:off x="5239073" y="484833"/>
            <a:ext cx="2950186" cy="595120"/>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400" b="1" dirty="0">
                <a:solidFill>
                  <a:srgbClr val="00589A"/>
                </a:solidFill>
                <a:latin typeface="Meiryo UI" panose="020B0604030504040204" pitchFamily="50" charset="-128"/>
                <a:ea typeface="Meiryo UI" panose="020B0604030504040204" pitchFamily="50" charset="-128"/>
              </a:rPr>
              <a:t>毎日保湿しましょう</a:t>
            </a:r>
          </a:p>
        </p:txBody>
      </p:sp>
      <p:sp>
        <p:nvSpPr>
          <p:cNvPr id="21" name="テキスト ボックス 20"/>
          <p:cNvSpPr txBox="1"/>
          <p:nvPr/>
        </p:nvSpPr>
        <p:spPr>
          <a:xfrm>
            <a:off x="543890" y="4331513"/>
            <a:ext cx="5039583" cy="584775"/>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爪の</a:t>
            </a:r>
            <a:r>
              <a:rPr kumimoji="1" lang="ja-JP" altLang="en-US" sz="1600" dirty="0">
                <a:solidFill>
                  <a:srgbClr val="FF3333"/>
                </a:solidFill>
                <a:latin typeface="Meiryo UI" panose="020B0604030504040204" pitchFamily="50" charset="-128"/>
                <a:ea typeface="Meiryo UI" panose="020B0604030504040204" pitchFamily="50" charset="-128"/>
              </a:rPr>
              <a:t>先端は四角く</a:t>
            </a:r>
            <a:r>
              <a:rPr kumimoji="1" lang="ja-JP" altLang="en-US" sz="1600" dirty="0">
                <a:latin typeface="Meiryo UI" panose="020B0604030504040204" pitchFamily="50" charset="-128"/>
                <a:ea typeface="Meiryo UI" panose="020B0604030504040204" pitchFamily="50" charset="-128"/>
              </a:rPr>
              <a:t>、</a:t>
            </a:r>
            <a:r>
              <a:rPr kumimoji="1" lang="ja-JP" altLang="en-US" sz="1600" dirty="0">
                <a:solidFill>
                  <a:srgbClr val="FF3333"/>
                </a:solidFill>
                <a:latin typeface="Meiryo UI" panose="020B0604030504040204" pitchFamily="50" charset="-128"/>
                <a:ea typeface="Meiryo UI" panose="020B0604030504040204" pitchFamily="50" charset="-128"/>
              </a:rPr>
              <a:t>指と同じ長さ</a:t>
            </a:r>
            <a:r>
              <a:rPr kumimoji="1" lang="ja-JP" altLang="en-US" sz="1600" dirty="0">
                <a:latin typeface="Meiryo UI" panose="020B0604030504040204" pitchFamily="50" charset="-128"/>
                <a:ea typeface="Meiryo UI" panose="020B0604030504040204" pitchFamily="50" charset="-128"/>
              </a:rPr>
              <a:t>になるように切りましょう。</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とがった角はやすりがけをして、引っかからないようにしましょう。</a:t>
            </a:r>
            <a:endParaRPr kumimoji="1" lang="en-US" altLang="ja-JP" sz="1600" dirty="0">
              <a:latin typeface="Meiryo UI" panose="020B0604030504040204" pitchFamily="50" charset="-128"/>
              <a:ea typeface="Meiryo UI" panose="020B0604030504040204" pitchFamily="50" charset="-128"/>
            </a:endParaRPr>
          </a:p>
        </p:txBody>
      </p:sp>
      <p:pic>
        <p:nvPicPr>
          <p:cNvPr id="22" name="図 2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73185" y="5149340"/>
            <a:ext cx="1950620" cy="1535145"/>
          </a:xfrm>
          <a:prstGeom prst="rect">
            <a:avLst/>
          </a:prstGeom>
        </p:spPr>
      </p:pic>
      <p:pic>
        <p:nvPicPr>
          <p:cNvPr id="23" name="図 22"/>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47557" y="4954481"/>
            <a:ext cx="1598524" cy="1730004"/>
          </a:xfrm>
          <a:prstGeom prst="rect">
            <a:avLst/>
          </a:prstGeom>
        </p:spPr>
      </p:pic>
      <p:grpSp>
        <p:nvGrpSpPr>
          <p:cNvPr id="24" name="グループ化 23"/>
          <p:cNvGrpSpPr/>
          <p:nvPr/>
        </p:nvGrpSpPr>
        <p:grpSpPr>
          <a:xfrm>
            <a:off x="5806215" y="4148653"/>
            <a:ext cx="3114053" cy="2038907"/>
            <a:chOff x="4686861" y="3320437"/>
            <a:chExt cx="3311756" cy="2355493"/>
          </a:xfrm>
        </p:grpSpPr>
        <p:pic>
          <p:nvPicPr>
            <p:cNvPr id="25" name="図 2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728690" y="3320437"/>
              <a:ext cx="3269927" cy="2117940"/>
            </a:xfrm>
            <a:prstGeom prst="rect">
              <a:avLst/>
            </a:prstGeom>
          </p:spPr>
        </p:pic>
        <p:grpSp>
          <p:nvGrpSpPr>
            <p:cNvPr id="26" name="グループ化 25"/>
            <p:cNvGrpSpPr/>
            <p:nvPr/>
          </p:nvGrpSpPr>
          <p:grpSpPr>
            <a:xfrm>
              <a:off x="4686861" y="3399100"/>
              <a:ext cx="3288254" cy="2276830"/>
              <a:chOff x="4588456" y="3144209"/>
              <a:chExt cx="2510251" cy="2109178"/>
            </a:xfrm>
          </p:grpSpPr>
          <p:sp>
            <p:nvSpPr>
              <p:cNvPr id="27" name="角丸四角形吹き出し 18"/>
              <p:cNvSpPr/>
              <p:nvPr/>
            </p:nvSpPr>
            <p:spPr>
              <a:xfrm>
                <a:off x="4588456" y="3144209"/>
                <a:ext cx="2510251" cy="2109178"/>
              </a:xfrm>
              <a:custGeom>
                <a:avLst/>
                <a:gdLst>
                  <a:gd name="connsiteX0" fmla="*/ 0 w 2122724"/>
                  <a:gd name="connsiteY0" fmla="*/ 298570 h 1791383"/>
                  <a:gd name="connsiteX1" fmla="*/ 298570 w 2122724"/>
                  <a:gd name="connsiteY1" fmla="*/ 0 h 1791383"/>
                  <a:gd name="connsiteX2" fmla="*/ 353787 w 2122724"/>
                  <a:gd name="connsiteY2" fmla="*/ 0 h 1791383"/>
                  <a:gd name="connsiteX3" fmla="*/ 353787 w 2122724"/>
                  <a:gd name="connsiteY3" fmla="*/ 0 h 1791383"/>
                  <a:gd name="connsiteX4" fmla="*/ 884468 w 2122724"/>
                  <a:gd name="connsiteY4" fmla="*/ 0 h 1791383"/>
                  <a:gd name="connsiteX5" fmla="*/ 1824154 w 2122724"/>
                  <a:gd name="connsiteY5" fmla="*/ 0 h 1791383"/>
                  <a:gd name="connsiteX6" fmla="*/ 2122724 w 2122724"/>
                  <a:gd name="connsiteY6" fmla="*/ 298570 h 1791383"/>
                  <a:gd name="connsiteX7" fmla="*/ 2122724 w 2122724"/>
                  <a:gd name="connsiteY7" fmla="*/ 298564 h 1791383"/>
                  <a:gd name="connsiteX8" fmla="*/ 2122724 w 2122724"/>
                  <a:gd name="connsiteY8" fmla="*/ 298564 h 1791383"/>
                  <a:gd name="connsiteX9" fmla="*/ 2122724 w 2122724"/>
                  <a:gd name="connsiteY9" fmla="*/ 746410 h 1791383"/>
                  <a:gd name="connsiteX10" fmla="*/ 2122724 w 2122724"/>
                  <a:gd name="connsiteY10" fmla="*/ 1492813 h 1791383"/>
                  <a:gd name="connsiteX11" fmla="*/ 1824154 w 2122724"/>
                  <a:gd name="connsiteY11" fmla="*/ 1791383 h 1791383"/>
                  <a:gd name="connsiteX12" fmla="*/ 884468 w 2122724"/>
                  <a:gd name="connsiteY12" fmla="*/ 1791383 h 1791383"/>
                  <a:gd name="connsiteX13" fmla="*/ 353787 w 2122724"/>
                  <a:gd name="connsiteY13" fmla="*/ 1791383 h 1791383"/>
                  <a:gd name="connsiteX14" fmla="*/ 353787 w 2122724"/>
                  <a:gd name="connsiteY14" fmla="*/ 1791383 h 1791383"/>
                  <a:gd name="connsiteX15" fmla="*/ 298570 w 2122724"/>
                  <a:gd name="connsiteY15" fmla="*/ 1791383 h 1791383"/>
                  <a:gd name="connsiteX16" fmla="*/ 0 w 2122724"/>
                  <a:gd name="connsiteY16" fmla="*/ 1492813 h 1791383"/>
                  <a:gd name="connsiteX17" fmla="*/ 0 w 2122724"/>
                  <a:gd name="connsiteY17" fmla="*/ 746410 h 1791383"/>
                  <a:gd name="connsiteX18" fmla="*/ -205522 w 2122724"/>
                  <a:gd name="connsiteY18" fmla="*/ 374972 h 1791383"/>
                  <a:gd name="connsiteX19" fmla="*/ 0 w 2122724"/>
                  <a:gd name="connsiteY19" fmla="*/ 298564 h 1791383"/>
                  <a:gd name="connsiteX20" fmla="*/ 0 w 2122724"/>
                  <a:gd name="connsiteY20" fmla="*/ 298570 h 1791383"/>
                  <a:gd name="connsiteX0" fmla="*/ 0 w 2122724"/>
                  <a:gd name="connsiteY0" fmla="*/ 298570 h 1791383"/>
                  <a:gd name="connsiteX1" fmla="*/ 298570 w 2122724"/>
                  <a:gd name="connsiteY1" fmla="*/ 0 h 1791383"/>
                  <a:gd name="connsiteX2" fmla="*/ 353787 w 2122724"/>
                  <a:gd name="connsiteY2" fmla="*/ 0 h 1791383"/>
                  <a:gd name="connsiteX3" fmla="*/ 353787 w 2122724"/>
                  <a:gd name="connsiteY3" fmla="*/ 0 h 1791383"/>
                  <a:gd name="connsiteX4" fmla="*/ 884468 w 2122724"/>
                  <a:gd name="connsiteY4" fmla="*/ 0 h 1791383"/>
                  <a:gd name="connsiteX5" fmla="*/ 1824154 w 2122724"/>
                  <a:gd name="connsiteY5" fmla="*/ 0 h 1791383"/>
                  <a:gd name="connsiteX6" fmla="*/ 2122724 w 2122724"/>
                  <a:gd name="connsiteY6" fmla="*/ 298570 h 1791383"/>
                  <a:gd name="connsiteX7" fmla="*/ 2122724 w 2122724"/>
                  <a:gd name="connsiteY7" fmla="*/ 298564 h 1791383"/>
                  <a:gd name="connsiteX8" fmla="*/ 2122724 w 2122724"/>
                  <a:gd name="connsiteY8" fmla="*/ 298564 h 1791383"/>
                  <a:gd name="connsiteX9" fmla="*/ 2122724 w 2122724"/>
                  <a:gd name="connsiteY9" fmla="*/ 746410 h 1791383"/>
                  <a:gd name="connsiteX10" fmla="*/ 2122724 w 2122724"/>
                  <a:gd name="connsiteY10" fmla="*/ 1492813 h 1791383"/>
                  <a:gd name="connsiteX11" fmla="*/ 1824154 w 2122724"/>
                  <a:gd name="connsiteY11" fmla="*/ 1791383 h 1791383"/>
                  <a:gd name="connsiteX12" fmla="*/ 884468 w 2122724"/>
                  <a:gd name="connsiteY12" fmla="*/ 1791383 h 1791383"/>
                  <a:gd name="connsiteX13" fmla="*/ 353787 w 2122724"/>
                  <a:gd name="connsiteY13" fmla="*/ 1791383 h 1791383"/>
                  <a:gd name="connsiteX14" fmla="*/ 353787 w 2122724"/>
                  <a:gd name="connsiteY14" fmla="*/ 1791383 h 1791383"/>
                  <a:gd name="connsiteX15" fmla="*/ 298570 w 2122724"/>
                  <a:gd name="connsiteY15" fmla="*/ 1791383 h 1791383"/>
                  <a:gd name="connsiteX16" fmla="*/ 0 w 2122724"/>
                  <a:gd name="connsiteY16" fmla="*/ 1492813 h 1791383"/>
                  <a:gd name="connsiteX17" fmla="*/ 0 w 2122724"/>
                  <a:gd name="connsiteY17" fmla="*/ 746410 h 1791383"/>
                  <a:gd name="connsiteX18" fmla="*/ 0 w 2122724"/>
                  <a:gd name="connsiteY18" fmla="*/ 298564 h 1791383"/>
                  <a:gd name="connsiteX19" fmla="*/ 0 w 2122724"/>
                  <a:gd name="connsiteY19" fmla="*/ 298570 h 1791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22724" h="1791383">
                    <a:moveTo>
                      <a:pt x="0" y="298570"/>
                    </a:moveTo>
                    <a:cubicBezTo>
                      <a:pt x="0" y="133674"/>
                      <a:pt x="133674" y="0"/>
                      <a:pt x="298570" y="0"/>
                    </a:cubicBezTo>
                    <a:lnTo>
                      <a:pt x="353787" y="0"/>
                    </a:lnTo>
                    <a:lnTo>
                      <a:pt x="353787" y="0"/>
                    </a:lnTo>
                    <a:lnTo>
                      <a:pt x="884468" y="0"/>
                    </a:lnTo>
                    <a:lnTo>
                      <a:pt x="1824154" y="0"/>
                    </a:lnTo>
                    <a:cubicBezTo>
                      <a:pt x="1989050" y="0"/>
                      <a:pt x="2122724" y="133674"/>
                      <a:pt x="2122724" y="298570"/>
                    </a:cubicBezTo>
                    <a:lnTo>
                      <a:pt x="2122724" y="298564"/>
                    </a:lnTo>
                    <a:lnTo>
                      <a:pt x="2122724" y="298564"/>
                    </a:lnTo>
                    <a:lnTo>
                      <a:pt x="2122724" y="746410"/>
                    </a:lnTo>
                    <a:lnTo>
                      <a:pt x="2122724" y="1492813"/>
                    </a:lnTo>
                    <a:cubicBezTo>
                      <a:pt x="2122724" y="1657709"/>
                      <a:pt x="1989050" y="1791383"/>
                      <a:pt x="1824154" y="1791383"/>
                    </a:cubicBezTo>
                    <a:lnTo>
                      <a:pt x="884468" y="1791383"/>
                    </a:lnTo>
                    <a:lnTo>
                      <a:pt x="353787" y="1791383"/>
                    </a:lnTo>
                    <a:lnTo>
                      <a:pt x="353787" y="1791383"/>
                    </a:lnTo>
                    <a:lnTo>
                      <a:pt x="298570" y="1791383"/>
                    </a:lnTo>
                    <a:cubicBezTo>
                      <a:pt x="133674" y="1791383"/>
                      <a:pt x="0" y="1657709"/>
                      <a:pt x="0" y="1492813"/>
                    </a:cubicBezTo>
                    <a:lnTo>
                      <a:pt x="0" y="746410"/>
                    </a:lnTo>
                    <a:lnTo>
                      <a:pt x="0" y="298564"/>
                    </a:lnTo>
                    <a:lnTo>
                      <a:pt x="0" y="298570"/>
                    </a:lnTo>
                    <a:close/>
                  </a:path>
                </a:pathLst>
              </a:custGeom>
              <a:noFill/>
              <a:ln>
                <a:solidFill>
                  <a:srgbClr val="FF9999"/>
                </a:solidFill>
                <a:prstDash val="sysDot"/>
              </a:ln>
            </p:spPr>
            <p:style>
              <a:lnRef idx="2">
                <a:schemeClr val="accent4"/>
              </a:lnRef>
              <a:fillRef idx="1">
                <a:schemeClr val="lt1"/>
              </a:fillRef>
              <a:effectRef idx="0">
                <a:schemeClr val="accent4"/>
              </a:effectRef>
              <a:fontRef idx="minor">
                <a:schemeClr val="dk1"/>
              </a:fontRef>
            </p:style>
            <p:txBody>
              <a:bodyPr lIns="36000" tIns="36000" rIns="36000" bIns="36000" rtlCol="0" anchor="b"/>
              <a:lstStyle/>
              <a:p>
                <a:pPr algn="ctr"/>
                <a:endParaRPr lang="ja-JP" altLang="en-US" sz="1000" dirty="0">
                  <a:latin typeface="Meiryo UI" panose="020B0604030504040204" pitchFamily="50" charset="-128"/>
                  <a:ea typeface="Meiryo UI" panose="020B0604030504040204" pitchFamily="50" charset="-128"/>
                </a:endParaRPr>
              </a:p>
            </p:txBody>
          </p:sp>
          <p:sp>
            <p:nvSpPr>
              <p:cNvPr id="28" name="正方形/長方形 27"/>
              <p:cNvSpPr/>
              <p:nvPr/>
            </p:nvSpPr>
            <p:spPr>
              <a:xfrm>
                <a:off x="4935271" y="4890768"/>
                <a:ext cx="1936188" cy="285114"/>
              </a:xfrm>
              <a:prstGeom prst="rect">
                <a:avLst/>
              </a:prstGeom>
            </p:spPr>
            <p:txBody>
              <a:bodyPr wrap="none">
                <a:spAutoFit/>
              </a:bodyPr>
              <a:lstStyle/>
              <a:p>
                <a:pPr algn="ctr"/>
                <a:r>
                  <a:rPr lang="ja-JP" altLang="en-US" sz="1400" dirty="0">
                    <a:latin typeface="Meiryo UI" panose="020B0604030504040204" pitchFamily="50" charset="-128"/>
                    <a:ea typeface="Meiryo UI" panose="020B0604030504040204" pitchFamily="50" charset="-128"/>
                  </a:rPr>
                  <a:t>足の爪切りは</a:t>
                </a:r>
                <a:r>
                  <a:rPr lang="ja-JP" altLang="en-US" sz="1400" dirty="0">
                    <a:solidFill>
                      <a:srgbClr val="FF3333"/>
                    </a:solidFill>
                    <a:latin typeface="Meiryo UI" panose="020B0604030504040204" pitchFamily="50" charset="-128"/>
                    <a:ea typeface="Meiryo UI" panose="020B0604030504040204" pitchFamily="50" charset="-128"/>
                  </a:rPr>
                  <a:t>直線刃</a:t>
                </a:r>
                <a:r>
                  <a:rPr lang="ja-JP" altLang="en-US" sz="1400" dirty="0">
                    <a:latin typeface="Meiryo UI" panose="020B0604030504040204" pitchFamily="50" charset="-128"/>
                    <a:ea typeface="Meiryo UI" panose="020B0604030504040204" pitchFamily="50" charset="-128"/>
                  </a:rPr>
                  <a:t>がオススメ！</a:t>
                </a:r>
              </a:p>
            </p:txBody>
          </p:sp>
        </p:grpSp>
      </p:grpSp>
      <p:sp>
        <p:nvSpPr>
          <p:cNvPr id="30" name="タイトル 1"/>
          <p:cNvSpPr txBox="1">
            <a:spLocks/>
          </p:cNvSpPr>
          <p:nvPr/>
        </p:nvSpPr>
        <p:spPr>
          <a:xfrm>
            <a:off x="473347" y="3761833"/>
            <a:ext cx="5708480" cy="595120"/>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400" b="1" dirty="0">
                <a:solidFill>
                  <a:srgbClr val="00589A"/>
                </a:solidFill>
                <a:latin typeface="Meiryo UI" panose="020B0604030504040204" pitchFamily="50" charset="-128"/>
                <a:ea typeface="Meiryo UI" panose="020B0604030504040204" pitchFamily="50" charset="-128"/>
              </a:rPr>
              <a:t>正しい方法で足の親指の爪を切りましょう</a:t>
            </a:r>
          </a:p>
        </p:txBody>
      </p:sp>
      <p:sp>
        <p:nvSpPr>
          <p:cNvPr id="7" name="テキスト ボックス 6"/>
          <p:cNvSpPr txBox="1"/>
          <p:nvPr/>
        </p:nvSpPr>
        <p:spPr>
          <a:xfrm>
            <a:off x="0" y="-8207"/>
            <a:ext cx="9144000" cy="369332"/>
          </a:xfrm>
          <a:prstGeom prst="rect">
            <a:avLst/>
          </a:prstGeom>
          <a:solidFill>
            <a:srgbClr val="0070C0"/>
          </a:solidFill>
        </p:spPr>
        <p:txBody>
          <a:bodyPr wrap="square" rtlCol="0">
            <a:spAutoFit/>
          </a:bodyPr>
          <a:lstStyle/>
          <a:p>
            <a:pPr algn="ctr"/>
            <a:r>
              <a:rPr kumimoji="1" lang="ja-JP" altLang="en-US" b="1" dirty="0">
                <a:solidFill>
                  <a:schemeClr val="bg1"/>
                </a:solidFill>
              </a:rPr>
              <a:t>巻き爪を予防するために</a:t>
            </a:r>
          </a:p>
        </p:txBody>
      </p:sp>
      <p:sp>
        <p:nvSpPr>
          <p:cNvPr id="8" name="正方形/長方形 7"/>
          <p:cNvSpPr/>
          <p:nvPr/>
        </p:nvSpPr>
        <p:spPr>
          <a:xfrm>
            <a:off x="5087159" y="6585216"/>
            <a:ext cx="4021344" cy="276999"/>
          </a:xfrm>
          <a:prstGeom prst="rect">
            <a:avLst/>
          </a:prstGeom>
        </p:spPr>
        <p:txBody>
          <a:bodyPr wrap="square">
            <a:spAutoFit/>
          </a:bodyPr>
          <a:lstStyle/>
          <a:p>
            <a:pPr algn="r"/>
            <a:r>
              <a:rPr lang="ja-JP" altLang="en-US" sz="1200" dirty="0"/>
              <a:t>マルホ（株）巻き爪を予防するために　より</a:t>
            </a:r>
          </a:p>
        </p:txBody>
      </p:sp>
    </p:spTree>
    <p:extLst>
      <p:ext uri="{BB962C8B-B14F-4D97-AF65-F5344CB8AC3E}">
        <p14:creationId xmlns:p14="http://schemas.microsoft.com/office/powerpoint/2010/main" val="3856777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9" name="図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88549"/>
            <a:ext cx="1861647" cy="1066284"/>
          </a:xfrm>
          <a:prstGeom prst="rect">
            <a:avLst/>
          </a:prstGeom>
        </p:spPr>
      </p:pic>
      <p:sp>
        <p:nvSpPr>
          <p:cNvPr id="2" name="タイトル 1"/>
          <p:cNvSpPr>
            <a:spLocks noGrp="1"/>
          </p:cNvSpPr>
          <p:nvPr>
            <p:ph type="title"/>
          </p:nvPr>
        </p:nvSpPr>
        <p:spPr>
          <a:xfrm>
            <a:off x="841766" y="426262"/>
            <a:ext cx="8266737" cy="1143000"/>
          </a:xfrm>
        </p:spPr>
        <p:txBody>
          <a:bodyPr>
            <a:normAutofit/>
          </a:bodyPr>
          <a:lstStyle/>
          <a:p>
            <a:r>
              <a:rPr kumimoji="1" lang="ja-JP" altLang="en-US" sz="3600" b="1" dirty="0">
                <a:solidFill>
                  <a:srgbClr val="00589A"/>
                </a:solidFill>
                <a:latin typeface="Meiryo UI" panose="020B0604030504040204" pitchFamily="50" charset="-128"/>
                <a:ea typeface="Meiryo UI" panose="020B0604030504040204" pitchFamily="50" charset="-128"/>
              </a:rPr>
              <a:t>自分の足の形に合った靴を選びましょう</a:t>
            </a:r>
          </a:p>
        </p:txBody>
      </p:sp>
      <p:sp>
        <p:nvSpPr>
          <p:cNvPr id="3" name="テキスト ボックス 2"/>
          <p:cNvSpPr txBox="1"/>
          <p:nvPr/>
        </p:nvSpPr>
        <p:spPr>
          <a:xfrm>
            <a:off x="2771800" y="6359395"/>
            <a:ext cx="6372200" cy="276999"/>
          </a:xfrm>
          <a:prstGeom prst="rect">
            <a:avLst/>
          </a:prstGeom>
          <a:noFill/>
        </p:spPr>
        <p:txBody>
          <a:bodyPr wrap="square" rtlCol="0">
            <a:spAutoFit/>
          </a:bodyPr>
          <a:lstStyle/>
          <a:p>
            <a:pPr algn="r"/>
            <a:r>
              <a:rPr kumimoji="1" lang="ja-JP" altLang="en-US" sz="1200" dirty="0">
                <a:latin typeface="Meiryo UI" panose="020B0604030504040204" pitchFamily="50" charset="-128"/>
                <a:ea typeface="Meiryo UI" panose="020B0604030504040204" pitchFamily="50" charset="-128"/>
              </a:rPr>
              <a:t>監修：</a:t>
            </a:r>
            <a:r>
              <a:rPr lang="ja-JP" altLang="en-US" sz="1200" dirty="0">
                <a:latin typeface="Meiryo UI" panose="020B0604030504040204" pitchFamily="50" charset="-128"/>
                <a:ea typeface="Meiryo UI" panose="020B0604030504040204" pitchFamily="50" charset="-128"/>
              </a:rPr>
              <a:t>一般社団法人　足と靴と健康協議会　研究員　上級シューフィッター　原田 繁</a:t>
            </a:r>
            <a:endParaRPr kumimoji="1" lang="en-US" altLang="ja-JP" sz="1200" dirty="0">
              <a:latin typeface="Meiryo UI" panose="020B0604030504040204" pitchFamily="50" charset="-128"/>
              <a:ea typeface="Meiryo UI" panose="020B0604030504040204" pitchFamily="50" charset="-128"/>
            </a:endParaRPr>
          </a:p>
        </p:txBody>
      </p:sp>
      <p:sp>
        <p:nvSpPr>
          <p:cNvPr id="43" name="正方形/長方形 42"/>
          <p:cNvSpPr/>
          <p:nvPr/>
        </p:nvSpPr>
        <p:spPr>
          <a:xfrm>
            <a:off x="771534" y="1447016"/>
            <a:ext cx="7455662" cy="402431"/>
          </a:xfrm>
          <a:prstGeom prst="rect">
            <a:avLst/>
          </a:prstGeom>
          <a:noFill/>
          <a:ln w="38100">
            <a:solidFill>
              <a:srgbClr val="FF9999"/>
            </a:solidFill>
            <a:prstDash val="sysDot"/>
          </a:ln>
          <a:effectLst/>
        </p:spPr>
        <p:style>
          <a:lnRef idx="1">
            <a:schemeClr val="accent1"/>
          </a:lnRef>
          <a:fillRef idx="2">
            <a:schemeClr val="accent1"/>
          </a:fillRef>
          <a:effectRef idx="1">
            <a:schemeClr val="accent1"/>
          </a:effectRef>
          <a:fontRef idx="minor">
            <a:schemeClr val="dk1"/>
          </a:fontRef>
        </p:style>
        <p:txBody>
          <a:bodyPr lIns="108000" tIns="216000" rIns="108000" bIns="216000" rtlCol="0" anchor="ctr"/>
          <a:lstStyle/>
          <a:p>
            <a:pPr algn="ctr"/>
            <a:r>
              <a:rPr lang="ja-JP" altLang="en-US" dirty="0">
                <a:latin typeface="Meiryo UI" panose="020B0604030504040204" pitchFamily="50" charset="-128"/>
                <a:ea typeface="Meiryo UI" panose="020B0604030504040204" pitchFamily="50" charset="-128"/>
              </a:rPr>
              <a:t>大きく分けて、足の形は</a:t>
            </a:r>
            <a:r>
              <a:rPr lang="en-US" altLang="ja-JP" sz="2000" dirty="0">
                <a:solidFill>
                  <a:srgbClr val="FF3333"/>
                </a:solidFill>
                <a:latin typeface="Meiryo UI" panose="020B0604030504040204" pitchFamily="50" charset="-128"/>
                <a:ea typeface="Meiryo UI" panose="020B0604030504040204" pitchFamily="50" charset="-128"/>
              </a:rPr>
              <a:t>3</a:t>
            </a:r>
            <a:r>
              <a:rPr lang="ja-JP" altLang="en-US" sz="2000" dirty="0">
                <a:solidFill>
                  <a:srgbClr val="FF3333"/>
                </a:solidFill>
                <a:latin typeface="Meiryo UI" panose="020B0604030504040204" pitchFamily="50" charset="-128"/>
                <a:ea typeface="Meiryo UI" panose="020B0604030504040204" pitchFamily="50" charset="-128"/>
              </a:rPr>
              <a:t>種類</a:t>
            </a:r>
            <a:r>
              <a:rPr lang="ja-JP" altLang="en-US" sz="2000" dirty="0">
                <a:solidFill>
                  <a:schemeClr val="tx1"/>
                </a:solidFill>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靴の先（トゥ）の形は</a:t>
            </a:r>
            <a:r>
              <a:rPr lang="en-US" altLang="ja-JP" sz="2000" dirty="0">
                <a:solidFill>
                  <a:srgbClr val="FF3333"/>
                </a:solidFill>
                <a:latin typeface="Meiryo UI" panose="020B0604030504040204" pitchFamily="50" charset="-128"/>
                <a:ea typeface="Meiryo UI" panose="020B0604030504040204" pitchFamily="50" charset="-128"/>
              </a:rPr>
              <a:t>4</a:t>
            </a:r>
            <a:r>
              <a:rPr lang="ja-JP" altLang="en-US" sz="2000" dirty="0">
                <a:solidFill>
                  <a:srgbClr val="FF3333"/>
                </a:solidFill>
                <a:latin typeface="Meiryo UI" panose="020B0604030504040204" pitchFamily="50" charset="-128"/>
                <a:ea typeface="Meiryo UI" panose="020B0604030504040204" pitchFamily="50" charset="-128"/>
              </a:rPr>
              <a:t>種類</a:t>
            </a:r>
            <a:r>
              <a:rPr lang="ja-JP" altLang="en-US" dirty="0">
                <a:latin typeface="Meiryo UI" panose="020B0604030504040204" pitchFamily="50" charset="-128"/>
                <a:ea typeface="Meiryo UI" panose="020B0604030504040204" pitchFamily="50" charset="-128"/>
              </a:rPr>
              <a:t>あります</a:t>
            </a:r>
          </a:p>
        </p:txBody>
      </p:sp>
      <p:sp>
        <p:nvSpPr>
          <p:cNvPr id="45" name="正方形/長方形 44"/>
          <p:cNvSpPr/>
          <p:nvPr/>
        </p:nvSpPr>
        <p:spPr>
          <a:xfrm>
            <a:off x="126655" y="5755969"/>
            <a:ext cx="8996083" cy="346764"/>
          </a:xfrm>
          <a:prstGeom prst="rect">
            <a:avLst/>
          </a:prstGeom>
        </p:spPr>
        <p:txBody>
          <a:bodyPr wrap="square" lIns="99569" tIns="49785" rIns="99569" bIns="49785">
            <a:spAutoFit/>
          </a:bodyPr>
          <a:lstStyle/>
          <a:p>
            <a:r>
              <a:rPr lang="ja-JP" altLang="en-US" sz="1600" dirty="0">
                <a:latin typeface="Meiryo UI" panose="020B0604030504040204" pitchFamily="50" charset="-128"/>
                <a:ea typeface="Meiryo UI" panose="020B0604030504040204" pitchFamily="50" charset="-128"/>
              </a:rPr>
              <a:t>＊上記の図はあくまでも参考です。靴を購入する前に必ず試着し、歩いてみて足に合っているか確かめましょう。</a:t>
            </a:r>
            <a:endParaRPr lang="en-US" altLang="ja-JP" sz="1600" dirty="0">
              <a:latin typeface="Meiryo UI" panose="020B0604030504040204" pitchFamily="50" charset="-128"/>
              <a:ea typeface="Meiryo UI" panose="020B0604030504040204" pitchFamily="50" charset="-128"/>
            </a:endParaRPr>
          </a:p>
        </p:txBody>
      </p:sp>
      <p:sp>
        <p:nvSpPr>
          <p:cNvPr id="47" name="テキスト ボックス 46"/>
          <p:cNvSpPr txBox="1"/>
          <p:nvPr/>
        </p:nvSpPr>
        <p:spPr>
          <a:xfrm>
            <a:off x="0" y="-8166"/>
            <a:ext cx="9144000" cy="369332"/>
          </a:xfrm>
          <a:prstGeom prst="rect">
            <a:avLst/>
          </a:prstGeom>
          <a:solidFill>
            <a:srgbClr val="0070C0"/>
          </a:solidFill>
        </p:spPr>
        <p:txBody>
          <a:bodyPr wrap="square" rtlCol="0">
            <a:spAutoFit/>
          </a:bodyPr>
          <a:lstStyle/>
          <a:p>
            <a:pPr algn="ctr"/>
            <a:r>
              <a:rPr kumimoji="1" lang="ja-JP" altLang="en-US" b="1" dirty="0">
                <a:solidFill>
                  <a:schemeClr val="bg1"/>
                </a:solidFill>
              </a:rPr>
              <a:t>巻き爪を予防するために</a:t>
            </a:r>
          </a:p>
        </p:txBody>
      </p:sp>
      <p:sp>
        <p:nvSpPr>
          <p:cNvPr id="44" name="正方形/長方形 43"/>
          <p:cNvSpPr/>
          <p:nvPr/>
        </p:nvSpPr>
        <p:spPr>
          <a:xfrm>
            <a:off x="5087159" y="6585216"/>
            <a:ext cx="4021344" cy="276999"/>
          </a:xfrm>
          <a:prstGeom prst="rect">
            <a:avLst/>
          </a:prstGeom>
        </p:spPr>
        <p:txBody>
          <a:bodyPr wrap="square">
            <a:spAutoFit/>
          </a:bodyPr>
          <a:lstStyle/>
          <a:p>
            <a:pPr algn="r"/>
            <a:r>
              <a:rPr lang="ja-JP" altLang="en-US" sz="1200" dirty="0"/>
              <a:t>マルホ（株）巻き爪を予防するために　より</a:t>
            </a:r>
          </a:p>
        </p:txBody>
      </p:sp>
      <p:grpSp>
        <p:nvGrpSpPr>
          <p:cNvPr id="4" name="グループ化 3">
            <a:extLst>
              <a:ext uri="{FF2B5EF4-FFF2-40B4-BE49-F238E27FC236}">
                <a16:creationId xmlns:a16="http://schemas.microsoft.com/office/drawing/2014/main" id="{495E24BE-FD9C-44C6-AB27-6E0B3DCC2B66}"/>
              </a:ext>
            </a:extLst>
          </p:cNvPr>
          <p:cNvGrpSpPr/>
          <p:nvPr/>
        </p:nvGrpSpPr>
        <p:grpSpPr>
          <a:xfrm>
            <a:off x="1560590" y="1870995"/>
            <a:ext cx="6307292" cy="3961658"/>
            <a:chOff x="1560590" y="1870995"/>
            <a:chExt cx="6307292" cy="3961658"/>
          </a:xfrm>
        </p:grpSpPr>
        <p:grpSp>
          <p:nvGrpSpPr>
            <p:cNvPr id="59" name="グループ化 58"/>
            <p:cNvGrpSpPr/>
            <p:nvPr/>
          </p:nvGrpSpPr>
          <p:grpSpPr>
            <a:xfrm>
              <a:off x="1560590" y="1870995"/>
              <a:ext cx="6307292" cy="3961658"/>
              <a:chOff x="1672911" y="1984035"/>
              <a:chExt cx="5617686" cy="3821229"/>
            </a:xfrm>
          </p:grpSpPr>
          <p:grpSp>
            <p:nvGrpSpPr>
              <p:cNvPr id="58" name="グループ化 57"/>
              <p:cNvGrpSpPr/>
              <p:nvPr/>
            </p:nvGrpSpPr>
            <p:grpSpPr>
              <a:xfrm>
                <a:off x="1672911" y="2216987"/>
                <a:ext cx="5617686" cy="3588277"/>
                <a:chOff x="1672911" y="2216987"/>
                <a:chExt cx="5617686" cy="3588277"/>
              </a:xfrm>
            </p:grpSpPr>
            <p:grpSp>
              <p:nvGrpSpPr>
                <p:cNvPr id="57" name="グループ化 56"/>
                <p:cNvGrpSpPr/>
                <p:nvPr/>
              </p:nvGrpSpPr>
              <p:grpSpPr>
                <a:xfrm>
                  <a:off x="1672911" y="2276872"/>
                  <a:ext cx="5617686" cy="3528392"/>
                  <a:chOff x="1672911" y="2276872"/>
                  <a:chExt cx="5617686" cy="3528392"/>
                </a:xfrm>
              </p:grpSpPr>
              <p:pic>
                <p:nvPicPr>
                  <p:cNvPr id="46" name="図 4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72911" y="2276872"/>
                    <a:ext cx="5617686" cy="3528392"/>
                  </a:xfrm>
                  <a:prstGeom prst="rect">
                    <a:avLst/>
                  </a:prstGeom>
                </p:spPr>
              </p:pic>
              <p:sp>
                <p:nvSpPr>
                  <p:cNvPr id="18" name="テキスト ボックス 17"/>
                  <p:cNvSpPr txBox="1"/>
                  <p:nvPr/>
                </p:nvSpPr>
                <p:spPr>
                  <a:xfrm>
                    <a:off x="1691680" y="5322694"/>
                    <a:ext cx="1409644" cy="356240"/>
                  </a:xfrm>
                  <a:prstGeom prst="rect">
                    <a:avLst/>
                  </a:prstGeom>
                  <a:noFill/>
                </p:spPr>
                <p:txBody>
                  <a:bodyPr wrap="square" rtlCol="0">
                    <a:spAutoFit/>
                  </a:bodyPr>
                  <a:lstStyle/>
                  <a:p>
                    <a:pPr algn="ctr"/>
                    <a:r>
                      <a:rPr lang="ja-JP" altLang="en-US" b="1" dirty="0">
                        <a:latin typeface="Meiryo UI" panose="020B0604030504040204" pitchFamily="50" charset="-128"/>
                        <a:ea typeface="Meiryo UI" panose="020B0604030504040204" pitchFamily="50" charset="-128"/>
                      </a:rPr>
                      <a:t>オブリークトゥ</a:t>
                    </a:r>
                    <a:endParaRPr lang="en-US" altLang="ja-JP" b="1" dirty="0">
                      <a:latin typeface="Meiryo UI" panose="020B0604030504040204" pitchFamily="50" charset="-128"/>
                      <a:ea typeface="Meiryo UI" panose="020B0604030504040204" pitchFamily="50" charset="-128"/>
                    </a:endParaRPr>
                  </a:p>
                </p:txBody>
              </p:sp>
              <p:sp>
                <p:nvSpPr>
                  <p:cNvPr id="19" name="テキスト ボックス 18"/>
                  <p:cNvSpPr txBox="1"/>
                  <p:nvPr/>
                </p:nvSpPr>
                <p:spPr>
                  <a:xfrm>
                    <a:off x="3107760" y="5322694"/>
                    <a:ext cx="1320224" cy="321258"/>
                  </a:xfrm>
                  <a:prstGeom prst="rect">
                    <a:avLst/>
                  </a:prstGeom>
                  <a:noFill/>
                </p:spPr>
                <p:txBody>
                  <a:bodyPr wrap="square" rtlCol="0">
                    <a:spAutoFit/>
                  </a:bodyPr>
                  <a:lstStyle/>
                  <a:p>
                    <a:pPr algn="ctr"/>
                    <a:r>
                      <a:rPr lang="ja-JP" altLang="en-US" b="1" dirty="0">
                        <a:latin typeface="Meiryo UI" panose="020B0604030504040204" pitchFamily="50" charset="-128"/>
                        <a:ea typeface="Meiryo UI" panose="020B0604030504040204" pitchFamily="50" charset="-128"/>
                      </a:rPr>
                      <a:t>ラウンドトゥ</a:t>
                    </a:r>
                    <a:endParaRPr lang="en-US" altLang="ja-JP" b="1" dirty="0">
                      <a:latin typeface="Meiryo UI" panose="020B0604030504040204" pitchFamily="50" charset="-128"/>
                      <a:ea typeface="Meiryo UI" panose="020B0604030504040204" pitchFamily="50" charset="-128"/>
                    </a:endParaRPr>
                  </a:p>
                </p:txBody>
              </p:sp>
              <p:sp>
                <p:nvSpPr>
                  <p:cNvPr id="20" name="テキスト ボックス 19"/>
                  <p:cNvSpPr txBox="1"/>
                  <p:nvPr/>
                </p:nvSpPr>
                <p:spPr>
                  <a:xfrm>
                    <a:off x="4427984" y="5322694"/>
                    <a:ext cx="1474836" cy="321258"/>
                  </a:xfrm>
                  <a:prstGeom prst="rect">
                    <a:avLst/>
                  </a:prstGeom>
                  <a:noFill/>
                </p:spPr>
                <p:txBody>
                  <a:bodyPr wrap="square" rtlCol="0">
                    <a:spAutoFit/>
                  </a:bodyPr>
                  <a:lstStyle/>
                  <a:p>
                    <a:pPr algn="ctr"/>
                    <a:r>
                      <a:rPr lang="ja-JP" altLang="en-US" b="1" dirty="0">
                        <a:latin typeface="Meiryo UI" panose="020B0604030504040204" pitchFamily="50" charset="-128"/>
                        <a:ea typeface="Meiryo UI" panose="020B0604030504040204" pitchFamily="50" charset="-128"/>
                      </a:rPr>
                      <a:t>ポインテッドトゥ</a:t>
                    </a:r>
                    <a:endParaRPr lang="en-US" altLang="ja-JP" b="1" dirty="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5940152" y="5322694"/>
                    <a:ext cx="1272318" cy="321258"/>
                  </a:xfrm>
                  <a:prstGeom prst="rect">
                    <a:avLst/>
                  </a:prstGeom>
                  <a:noFill/>
                </p:spPr>
                <p:txBody>
                  <a:bodyPr wrap="square" rtlCol="0">
                    <a:spAutoFit/>
                  </a:bodyPr>
                  <a:lstStyle/>
                  <a:p>
                    <a:pPr algn="ctr"/>
                    <a:r>
                      <a:rPr lang="ja-JP" altLang="en-US" b="1" dirty="0">
                        <a:latin typeface="Meiryo UI" panose="020B0604030504040204" pitchFamily="50" charset="-128"/>
                        <a:ea typeface="Meiryo UI" panose="020B0604030504040204" pitchFamily="50" charset="-128"/>
                      </a:rPr>
                      <a:t>スクエアトゥ</a:t>
                    </a:r>
                    <a:endParaRPr lang="en-US" altLang="ja-JP" b="1" dirty="0">
                      <a:latin typeface="Meiryo UI" panose="020B0604030504040204" pitchFamily="50" charset="-128"/>
                      <a:ea typeface="Meiryo UI" panose="020B0604030504040204" pitchFamily="50" charset="-128"/>
                    </a:endParaRPr>
                  </a:p>
                </p:txBody>
              </p:sp>
            </p:grpSp>
            <p:grpSp>
              <p:nvGrpSpPr>
                <p:cNvPr id="56" name="グループ化 55"/>
                <p:cNvGrpSpPr/>
                <p:nvPr/>
              </p:nvGrpSpPr>
              <p:grpSpPr>
                <a:xfrm>
                  <a:off x="2541384" y="2216987"/>
                  <a:ext cx="1054298" cy="586909"/>
                  <a:chOff x="2541384" y="2216987"/>
                  <a:chExt cx="1054298" cy="586909"/>
                </a:xfrm>
              </p:grpSpPr>
              <p:grpSp>
                <p:nvGrpSpPr>
                  <p:cNvPr id="26" name="グループ化 25"/>
                  <p:cNvGrpSpPr/>
                  <p:nvPr/>
                </p:nvGrpSpPr>
                <p:grpSpPr>
                  <a:xfrm>
                    <a:off x="2541384" y="2390220"/>
                    <a:ext cx="1054298" cy="413676"/>
                    <a:chOff x="633679" y="6470522"/>
                    <a:chExt cx="525801" cy="210723"/>
                  </a:xfrm>
                </p:grpSpPr>
                <p:cxnSp>
                  <p:nvCxnSpPr>
                    <p:cNvPr id="41" name="直線コネクタ 40"/>
                    <p:cNvCxnSpPr/>
                    <p:nvPr/>
                  </p:nvCxnSpPr>
                  <p:spPr>
                    <a:xfrm>
                      <a:off x="1079939" y="6470522"/>
                      <a:ext cx="79541" cy="210723"/>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flipH="1">
                      <a:off x="633679" y="6475563"/>
                      <a:ext cx="446260" cy="203179"/>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29" name="Picture 2"/>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ackgroundRemoval t="0" b="100000" l="0" r="100000">
                                <a14:foregroundMark x1="22727" y1="74074" x2="22727" y2="74074"/>
                                <a14:foregroundMark x1="72727" y1="11111" x2="72727" y2="11111"/>
                              </a14:backgroundRemoval>
                            </a14:imgEffect>
                          </a14:imgLayer>
                        </a14:imgProps>
                      </a:ext>
                      <a:ext uri="{28A0092B-C50C-407E-A947-70E740481C1C}">
                        <a14:useLocalDpi xmlns:a14="http://schemas.microsoft.com/office/drawing/2010/main"/>
                      </a:ext>
                    </a:extLst>
                  </a:blip>
                  <a:srcRect/>
                  <a:stretch/>
                </p:blipFill>
                <p:spPr bwMode="auto">
                  <a:xfrm rot="3137369">
                    <a:off x="3336079" y="2195844"/>
                    <a:ext cx="215982" cy="258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3" name="グループ化 52"/>
                <p:cNvGrpSpPr/>
                <p:nvPr/>
              </p:nvGrpSpPr>
              <p:grpSpPr>
                <a:xfrm>
                  <a:off x="3937162" y="2217534"/>
                  <a:ext cx="996549" cy="683540"/>
                  <a:chOff x="3937162" y="2217534"/>
                  <a:chExt cx="996549" cy="683540"/>
                </a:xfrm>
              </p:grpSpPr>
              <p:grpSp>
                <p:nvGrpSpPr>
                  <p:cNvPr id="27" name="グループ化 26"/>
                  <p:cNvGrpSpPr/>
                  <p:nvPr/>
                </p:nvGrpSpPr>
                <p:grpSpPr>
                  <a:xfrm>
                    <a:off x="3937162" y="2398475"/>
                    <a:ext cx="996549" cy="502599"/>
                    <a:chOff x="1499190" y="6488846"/>
                    <a:chExt cx="497000" cy="256019"/>
                  </a:xfrm>
                </p:grpSpPr>
                <p:cxnSp>
                  <p:nvCxnSpPr>
                    <p:cNvPr id="38" name="直線コネクタ 37"/>
                    <p:cNvCxnSpPr/>
                    <p:nvPr/>
                  </p:nvCxnSpPr>
                  <p:spPr>
                    <a:xfrm>
                      <a:off x="1996190" y="6567912"/>
                      <a:ext cx="1" cy="176953"/>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a:off x="1797956" y="6488846"/>
                      <a:ext cx="197400" cy="85181"/>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p:nvCxnSpPr>
                  <p:spPr>
                    <a:xfrm flipH="1">
                      <a:off x="1499190" y="6488846"/>
                      <a:ext cx="305365" cy="22979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30" name="Picture 2"/>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ackgroundRemoval t="0" b="100000" l="0" r="100000">
                                <a14:foregroundMark x1="22727" y1="74074" x2="22727" y2="74074"/>
                                <a14:foregroundMark x1="72727" y1="11111" x2="72727" y2="11111"/>
                              </a14:backgroundRemoval>
                            </a14:imgEffect>
                          </a14:imgLayer>
                        </a14:imgProps>
                      </a:ext>
                      <a:ext uri="{28A0092B-C50C-407E-A947-70E740481C1C}">
                        <a14:useLocalDpi xmlns:a14="http://schemas.microsoft.com/office/drawing/2010/main"/>
                      </a:ext>
                    </a:extLst>
                  </a:blip>
                  <a:srcRect/>
                  <a:stretch/>
                </p:blipFill>
                <p:spPr bwMode="auto">
                  <a:xfrm rot="2780801">
                    <a:off x="4433103" y="2197215"/>
                    <a:ext cx="207575" cy="248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2" name="グループ化 51"/>
                <p:cNvGrpSpPr/>
                <p:nvPr/>
              </p:nvGrpSpPr>
              <p:grpSpPr>
                <a:xfrm>
                  <a:off x="5292079" y="2224299"/>
                  <a:ext cx="1046323" cy="572018"/>
                  <a:chOff x="5292079" y="2224299"/>
                  <a:chExt cx="1046323" cy="572018"/>
                </a:xfrm>
              </p:grpSpPr>
              <p:grpSp>
                <p:nvGrpSpPr>
                  <p:cNvPr id="28" name="グループ化 27"/>
                  <p:cNvGrpSpPr/>
                  <p:nvPr/>
                </p:nvGrpSpPr>
                <p:grpSpPr>
                  <a:xfrm>
                    <a:off x="5292079" y="2423378"/>
                    <a:ext cx="1046323" cy="372939"/>
                    <a:chOff x="1531228" y="6508128"/>
                    <a:chExt cx="521824" cy="189971"/>
                  </a:xfrm>
                </p:grpSpPr>
                <p:cxnSp>
                  <p:nvCxnSpPr>
                    <p:cNvPr id="35" name="直線コネクタ 34"/>
                    <p:cNvCxnSpPr/>
                    <p:nvPr/>
                  </p:nvCxnSpPr>
                  <p:spPr>
                    <a:xfrm>
                      <a:off x="2046296" y="6508128"/>
                      <a:ext cx="1" cy="176953"/>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a:off x="1732841" y="6511653"/>
                      <a:ext cx="320211" cy="1"/>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flipH="1">
                      <a:off x="1531228" y="6508128"/>
                      <a:ext cx="203106" cy="189971"/>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1" name="グループ化 30"/>
                  <p:cNvGrpSpPr/>
                  <p:nvPr/>
                </p:nvGrpSpPr>
                <p:grpSpPr>
                  <a:xfrm>
                    <a:off x="5675585" y="2224299"/>
                    <a:ext cx="640604" cy="240010"/>
                    <a:chOff x="2544215" y="6501981"/>
                    <a:chExt cx="353577" cy="235175"/>
                  </a:xfrm>
                </p:grpSpPr>
                <p:pic>
                  <p:nvPicPr>
                    <p:cNvPr id="32" name="Picture 2"/>
                    <p:cNvPicPr>
                      <a:picLocks noChangeAspect="1" noChangeArrowheads="1"/>
                    </p:cNvPicPr>
                    <p:nvPr/>
                  </p:nvPicPr>
                  <p:blipFill rotWithShape="1">
                    <a:blip r:embed="rId6" cstate="email">
                      <a:extLst>
                        <a:ext uri="{BEBA8EAE-BF5A-486C-A8C5-ECC9F3942E4B}">
                          <a14:imgProps xmlns:a14="http://schemas.microsoft.com/office/drawing/2010/main">
                            <a14:imgLayer r:embed="rId5">
                              <a14:imgEffect>
                                <a14:backgroundRemoval t="0" b="100000" l="0" r="100000">
                                  <a14:foregroundMark x1="27778" y1="0" x2="27778" y2="0"/>
                                </a14:backgroundRemoval>
                              </a14:imgEffect>
                            </a14:imgLayer>
                          </a14:imgProps>
                        </a:ext>
                        <a:ext uri="{28A0092B-C50C-407E-A947-70E740481C1C}">
                          <a14:useLocalDpi xmlns:a14="http://schemas.microsoft.com/office/drawing/2010/main"/>
                        </a:ext>
                      </a:extLst>
                    </a:blip>
                    <a:srcRect/>
                    <a:stretch/>
                  </p:blipFill>
                  <p:spPr bwMode="auto">
                    <a:xfrm rot="2780801">
                      <a:off x="2495112" y="6628629"/>
                      <a:ext cx="157630" cy="5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図 32"/>
                    <p:cNvPicPr>
                      <a:picLocks noChangeAspect="1"/>
                    </p:cNvPicPr>
                    <p:nvPr/>
                  </p:nvPicPr>
                  <p:blipFill rotWithShape="1">
                    <a:blip r:embed="rId7" cstate="email">
                      <a:extLst>
                        <a:ext uri="{BEBA8EAE-BF5A-486C-A8C5-ECC9F3942E4B}">
                          <a14:imgProps xmlns:a14="http://schemas.microsoft.com/office/drawing/2010/main">
                            <a14:imgLayer r:embed="rId8">
                              <a14:imgEffect>
                                <a14:backgroundRemoval t="9524" b="97619" l="0" r="100000">
                                  <a14:backgroundMark x1="50000" y1="80952" x2="50000" y2="80952"/>
                                  <a14:backgroundMark x1="50000" y1="71429" x2="50000" y2="71429"/>
                                  <a14:backgroundMark x1="50000" y1="71429" x2="88095" y2="64286"/>
                                  <a14:backgroundMark x1="48718" y1="51515" x2="48718" y2="51515"/>
                                  <a14:backgroundMark x1="46154" y1="60606" x2="46154" y2="66667"/>
                                  <a14:backgroundMark x1="43590" y1="54545" x2="48718" y2="69697"/>
                                </a14:backgroundRemoval>
                              </a14:imgEffect>
                            </a14:imgLayer>
                          </a14:imgProps>
                        </a:ext>
                        <a:ext uri="{28A0092B-C50C-407E-A947-70E740481C1C}">
                          <a14:useLocalDpi xmlns:a14="http://schemas.microsoft.com/office/drawing/2010/main"/>
                        </a:ext>
                      </a:extLst>
                    </a:blip>
                    <a:srcRect l="22428" t="21826" r="50000"/>
                    <a:stretch/>
                  </p:blipFill>
                  <p:spPr>
                    <a:xfrm>
                      <a:off x="2696538" y="6501981"/>
                      <a:ext cx="45719" cy="185851"/>
                    </a:xfrm>
                    <a:prstGeom prst="rect">
                      <a:avLst/>
                    </a:prstGeom>
                  </p:spPr>
                </p:pic>
                <p:pic>
                  <p:nvPicPr>
                    <p:cNvPr id="34" name="図 33"/>
                    <p:cNvPicPr>
                      <a:picLocks noChangeAspect="1"/>
                    </p:cNvPicPr>
                    <p:nvPr/>
                  </p:nvPicPr>
                  <p:blipFill>
                    <a:blip r:embed="rId9" cstate="email">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2799705" y="6589738"/>
                      <a:ext cx="98087" cy="98087"/>
                    </a:xfrm>
                    <a:prstGeom prst="rect">
                      <a:avLst/>
                    </a:prstGeom>
                  </p:spPr>
                </p:pic>
              </p:grpSp>
            </p:grpSp>
          </p:grpSp>
          <p:sp>
            <p:nvSpPr>
              <p:cNvPr id="22" name="テキスト ボックス 21"/>
              <p:cNvSpPr txBox="1"/>
              <p:nvPr/>
            </p:nvSpPr>
            <p:spPr>
              <a:xfrm>
                <a:off x="2277111" y="1984035"/>
                <a:ext cx="1483368" cy="389796"/>
              </a:xfrm>
              <a:prstGeom prst="rect">
                <a:avLst/>
              </a:prstGeom>
              <a:noFill/>
            </p:spPr>
            <p:txBody>
              <a:bodyPr wrap="square" rtlCol="0">
                <a:spAutoFit/>
              </a:bodyPr>
              <a:lstStyle/>
              <a:p>
                <a:pPr algn="ctr"/>
                <a:r>
                  <a:rPr lang="ja-JP" altLang="en-US" b="1" dirty="0">
                    <a:latin typeface="Meiryo UI" panose="020B0604030504040204" pitchFamily="50" charset="-128"/>
                    <a:ea typeface="Meiryo UI" panose="020B0604030504040204" pitchFamily="50" charset="-128"/>
                  </a:rPr>
                  <a:t>エジプト型</a:t>
                </a:r>
                <a:endParaRPr lang="en-US" altLang="ja-JP" b="1" dirty="0">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3825867" y="2004911"/>
                <a:ext cx="1337538" cy="389796"/>
              </a:xfrm>
              <a:prstGeom prst="rect">
                <a:avLst/>
              </a:prstGeom>
              <a:noFill/>
            </p:spPr>
            <p:txBody>
              <a:bodyPr wrap="square" rtlCol="0">
                <a:spAutoFit/>
              </a:bodyPr>
              <a:lstStyle/>
              <a:p>
                <a:pPr algn="ctr"/>
                <a:r>
                  <a:rPr lang="ja-JP" altLang="en-US" b="1" dirty="0">
                    <a:latin typeface="Meiryo UI" panose="020B0604030504040204" pitchFamily="50" charset="-128"/>
                    <a:ea typeface="Meiryo UI" panose="020B0604030504040204" pitchFamily="50" charset="-128"/>
                  </a:rPr>
                  <a:t>ギリシャ型</a:t>
                </a:r>
                <a:endParaRPr lang="en-US" altLang="ja-JP" b="1" dirty="0">
                  <a:latin typeface="Meiryo UI" panose="020B0604030504040204" pitchFamily="50" charset="-128"/>
                  <a:ea typeface="Meiryo UI" panose="020B0604030504040204" pitchFamily="50" charset="-128"/>
                </a:endParaRPr>
              </a:p>
            </p:txBody>
          </p:sp>
          <p:sp>
            <p:nvSpPr>
              <p:cNvPr id="24" name="テキスト ボックス 23"/>
              <p:cNvSpPr txBox="1"/>
              <p:nvPr/>
            </p:nvSpPr>
            <p:spPr>
              <a:xfrm>
                <a:off x="5215995" y="1988840"/>
                <a:ext cx="1338486" cy="389796"/>
              </a:xfrm>
              <a:prstGeom prst="rect">
                <a:avLst/>
              </a:prstGeom>
              <a:noFill/>
            </p:spPr>
            <p:txBody>
              <a:bodyPr wrap="square" rtlCol="0">
                <a:spAutoFit/>
              </a:bodyPr>
              <a:lstStyle/>
              <a:p>
                <a:pPr algn="ctr"/>
                <a:r>
                  <a:rPr lang="ja-JP" altLang="en-US" b="1" dirty="0">
                    <a:latin typeface="Meiryo UI" panose="020B0604030504040204" pitchFamily="50" charset="-128"/>
                    <a:ea typeface="Meiryo UI" panose="020B0604030504040204" pitchFamily="50" charset="-128"/>
                  </a:rPr>
                  <a:t>スクエア型</a:t>
                </a:r>
                <a:endParaRPr lang="en-US" altLang="ja-JP" b="1" dirty="0">
                  <a:latin typeface="Meiryo UI" panose="020B0604030504040204" pitchFamily="50" charset="-128"/>
                  <a:ea typeface="Meiryo UI" panose="020B0604030504040204" pitchFamily="50" charset="-128"/>
                </a:endParaRPr>
              </a:p>
            </p:txBody>
          </p:sp>
        </p:grpSp>
        <p:pic>
          <p:nvPicPr>
            <p:cNvPr id="48" name="Picture 2">
              <a:extLst>
                <a:ext uri="{FF2B5EF4-FFF2-40B4-BE49-F238E27FC236}">
                  <a16:creationId xmlns:a16="http://schemas.microsoft.com/office/drawing/2014/main" id="{55CE1BB1-D8D1-412C-8BA3-4CC52790C000}"/>
                </a:ext>
              </a:extLst>
            </p:cNvPr>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ackgroundRemoval t="0" b="100000" l="0" r="100000">
                          <a14:foregroundMark x1="22727" y1="74074" x2="22727" y2="74074"/>
                          <a14:foregroundMark x1="72727" y1="11111" x2="72727" y2="11111"/>
                        </a14:backgroundRemoval>
                      </a14:imgEffect>
                    </a14:imgLayer>
                  </a14:imgProps>
                </a:ext>
                <a:ext uri="{28A0092B-C50C-407E-A947-70E740481C1C}">
                  <a14:useLocalDpi xmlns:a14="http://schemas.microsoft.com/office/drawing/2010/main"/>
                </a:ext>
              </a:extLst>
            </a:blip>
            <a:srcRect l="-1" t="66501" r="37108" b="1"/>
            <a:stretch/>
          </p:blipFill>
          <p:spPr bwMode="auto">
            <a:xfrm rot="7435784">
              <a:off x="3568053" y="2199556"/>
              <a:ext cx="140828" cy="97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2">
              <a:extLst>
                <a:ext uri="{FF2B5EF4-FFF2-40B4-BE49-F238E27FC236}">
                  <a16:creationId xmlns:a16="http://schemas.microsoft.com/office/drawing/2014/main" id="{756B8E73-ADCE-4382-B8C8-0392B8E67071}"/>
                </a:ext>
              </a:extLst>
            </p:cNvPr>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ackgroundRemoval t="0" b="100000" l="0" r="100000">
                          <a14:foregroundMark x1="22727" y1="74074" x2="22727" y2="74074"/>
                          <a14:foregroundMark x1="72727" y1="11111" x2="72727" y2="11111"/>
                        </a14:backgroundRemoval>
                      </a14:imgEffect>
                    </a14:imgLayer>
                  </a14:imgProps>
                </a:ext>
                <a:ext uri="{28A0092B-C50C-407E-A947-70E740481C1C}">
                  <a14:useLocalDpi xmlns:a14="http://schemas.microsoft.com/office/drawing/2010/main"/>
                </a:ext>
              </a:extLst>
            </a:blip>
            <a:srcRect l="-1" t="66501" r="37108" b="1"/>
            <a:stretch/>
          </p:blipFill>
          <p:spPr bwMode="auto">
            <a:xfrm rot="7435784">
              <a:off x="4791522" y="2182622"/>
              <a:ext cx="140828" cy="97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464475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7" name="図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73961" y="1280246"/>
            <a:ext cx="1656184" cy="1122986"/>
          </a:xfrm>
          <a:prstGeom prst="rect">
            <a:avLst/>
          </a:prstGeom>
        </p:spPr>
      </p:pic>
      <p:pic>
        <p:nvPicPr>
          <p:cNvPr id="9" name="図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06623"/>
            <a:ext cx="2225488" cy="1274679"/>
          </a:xfrm>
          <a:prstGeom prst="rect">
            <a:avLst/>
          </a:prstGeom>
        </p:spPr>
      </p:pic>
      <p:sp>
        <p:nvSpPr>
          <p:cNvPr id="2" name="タイトル 1"/>
          <p:cNvSpPr>
            <a:spLocks noGrp="1"/>
          </p:cNvSpPr>
          <p:nvPr>
            <p:ph type="title"/>
          </p:nvPr>
        </p:nvSpPr>
        <p:spPr>
          <a:xfrm>
            <a:off x="658212" y="730275"/>
            <a:ext cx="8627037" cy="1143000"/>
          </a:xfrm>
        </p:spPr>
        <p:txBody>
          <a:bodyPr>
            <a:normAutofit/>
          </a:bodyPr>
          <a:lstStyle/>
          <a:p>
            <a:r>
              <a:rPr lang="ja-JP" altLang="en-US" sz="3200" b="1" dirty="0">
                <a:solidFill>
                  <a:srgbClr val="00589A"/>
                </a:solidFill>
                <a:latin typeface="Meiryo UI" panose="020B0604030504040204" pitchFamily="50" charset="-128"/>
                <a:ea typeface="Meiryo UI" panose="020B0604030504040204" pitchFamily="50" charset="-128"/>
              </a:rPr>
              <a:t>靴が足に合っているか、正しく履けているかどうかをチェックしましょう！</a:t>
            </a:r>
            <a:endParaRPr kumimoji="1" lang="ja-JP" altLang="en-US" sz="3200" b="1" dirty="0">
              <a:solidFill>
                <a:srgbClr val="00589A"/>
              </a:solidFill>
              <a:latin typeface="Meiryo UI" panose="020B0604030504040204" pitchFamily="50" charset="-128"/>
              <a:ea typeface="Meiryo UI" panose="020B0604030504040204" pitchFamily="50" charset="-128"/>
            </a:endParaRPr>
          </a:p>
        </p:txBody>
      </p:sp>
      <p:sp>
        <p:nvSpPr>
          <p:cNvPr id="3" name="テキスト ボックス 2"/>
          <p:cNvSpPr txBox="1"/>
          <p:nvPr/>
        </p:nvSpPr>
        <p:spPr>
          <a:xfrm>
            <a:off x="2771800" y="6356273"/>
            <a:ext cx="6372200" cy="276999"/>
          </a:xfrm>
          <a:prstGeom prst="rect">
            <a:avLst/>
          </a:prstGeom>
          <a:noFill/>
        </p:spPr>
        <p:txBody>
          <a:bodyPr wrap="square" rtlCol="0">
            <a:spAutoFit/>
          </a:bodyPr>
          <a:lstStyle/>
          <a:p>
            <a:pPr algn="r"/>
            <a:r>
              <a:rPr kumimoji="1" lang="ja-JP" altLang="en-US" sz="1200" dirty="0">
                <a:latin typeface="Meiryo UI" panose="020B0604030504040204" pitchFamily="50" charset="-128"/>
                <a:ea typeface="Meiryo UI" panose="020B0604030504040204" pitchFamily="50" charset="-128"/>
              </a:rPr>
              <a:t>監修：</a:t>
            </a:r>
            <a:r>
              <a:rPr lang="ja-JP" altLang="en-US" sz="1200" dirty="0">
                <a:latin typeface="Meiryo UI" panose="020B0604030504040204" pitchFamily="50" charset="-128"/>
                <a:ea typeface="Meiryo UI" panose="020B0604030504040204" pitchFamily="50" charset="-128"/>
              </a:rPr>
              <a:t>一般社団法人　足と靴と健康協議会　研究員　上級シューフィッター　原田 繁</a:t>
            </a:r>
            <a:endParaRPr kumimoji="1" lang="en-US" altLang="ja-JP" sz="1200" dirty="0">
              <a:latin typeface="Meiryo UI" panose="020B0604030504040204" pitchFamily="50" charset="-128"/>
              <a:ea typeface="Meiryo UI" panose="020B0604030504040204" pitchFamily="50" charset="-128"/>
            </a:endParaRPr>
          </a:p>
        </p:txBody>
      </p:sp>
      <p:sp>
        <p:nvSpPr>
          <p:cNvPr id="11" name="テキスト ボックス 10"/>
          <p:cNvSpPr txBox="1"/>
          <p:nvPr/>
        </p:nvSpPr>
        <p:spPr>
          <a:xfrm>
            <a:off x="313855" y="1931258"/>
            <a:ext cx="8516290" cy="400110"/>
          </a:xfrm>
          <a:prstGeom prst="rect">
            <a:avLst/>
          </a:prstGeom>
          <a:noFill/>
        </p:spPr>
        <p:txBody>
          <a:bodyPr wrap="square" rtlCol="0">
            <a:spAutoFit/>
          </a:bodyPr>
          <a:lstStyle/>
          <a:p>
            <a:r>
              <a:rPr lang="ja-JP" altLang="en-US" sz="2000" dirty="0">
                <a:latin typeface="Meiryo UI" panose="020B0604030504040204" pitchFamily="50" charset="-128"/>
                <a:ea typeface="Meiryo UI" panose="020B0604030504040204" pitchFamily="50" charset="-128"/>
              </a:rPr>
              <a:t>当てはまる数が多いほど、きちんと履けている状態です。</a:t>
            </a:r>
            <a:endParaRPr kumimoji="1" lang="en-US" altLang="ja-JP" sz="2000" dirty="0">
              <a:latin typeface="Meiryo UI" panose="020B0604030504040204" pitchFamily="50" charset="-128"/>
              <a:ea typeface="Meiryo UI" panose="020B0604030504040204" pitchFamily="50" charset="-128"/>
            </a:endParaRPr>
          </a:p>
        </p:txBody>
      </p:sp>
      <p:grpSp>
        <p:nvGrpSpPr>
          <p:cNvPr id="4" name="グループ化 3"/>
          <p:cNvGrpSpPr/>
          <p:nvPr/>
        </p:nvGrpSpPr>
        <p:grpSpPr>
          <a:xfrm>
            <a:off x="7869" y="2420888"/>
            <a:ext cx="9210617" cy="3685396"/>
            <a:chOff x="7869" y="2204864"/>
            <a:chExt cx="9210617" cy="3685396"/>
          </a:xfrm>
        </p:grpSpPr>
        <p:pic>
          <p:nvPicPr>
            <p:cNvPr id="47" name="図 4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28184" y="2429421"/>
              <a:ext cx="2664296" cy="2950106"/>
            </a:xfrm>
            <a:prstGeom prst="rect">
              <a:avLst/>
            </a:prstGeom>
          </p:spPr>
        </p:pic>
        <p:pic>
          <p:nvPicPr>
            <p:cNvPr id="62" name="図 6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869" y="2204864"/>
              <a:ext cx="4713709" cy="3322313"/>
            </a:xfrm>
            <a:prstGeom prst="rect">
              <a:avLst/>
            </a:prstGeom>
          </p:spPr>
        </p:pic>
        <p:sp>
          <p:nvSpPr>
            <p:cNvPr id="49" name="正方形/長方形 48"/>
            <p:cNvSpPr/>
            <p:nvPr/>
          </p:nvSpPr>
          <p:spPr>
            <a:xfrm>
              <a:off x="32221" y="5305485"/>
              <a:ext cx="3443560" cy="584775"/>
            </a:xfrm>
            <a:prstGeom prst="rect">
              <a:avLst/>
            </a:prstGeom>
          </p:spPr>
          <p:txBody>
            <a:bodyPr wrap="square">
              <a:spAutoFit/>
            </a:bodyPr>
            <a:lstStyle/>
            <a:p>
              <a:r>
                <a:rPr lang="ja-JP" altLang="en-US" sz="1600" dirty="0">
                  <a:latin typeface="Meiryo UI" panose="020B0604030504040204" pitchFamily="50" charset="-128"/>
                  <a:ea typeface="Meiryo UI" panose="020B0604030504040204" pitchFamily="50" charset="-128"/>
                </a:rPr>
                <a:t>□靴のつま先の高さに余裕がある。</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□足の指がグーパーできる。</a:t>
              </a:r>
              <a:endParaRPr lang="en-US" altLang="ja-JP" sz="1600" dirty="0">
                <a:latin typeface="Meiryo UI" panose="020B0604030504040204" pitchFamily="50" charset="-128"/>
                <a:ea typeface="Meiryo UI" panose="020B0604030504040204" pitchFamily="50" charset="-128"/>
              </a:endParaRPr>
            </a:p>
          </p:txBody>
        </p:sp>
        <p:sp>
          <p:nvSpPr>
            <p:cNvPr id="50" name="正方形/長方形 49"/>
            <p:cNvSpPr/>
            <p:nvPr/>
          </p:nvSpPr>
          <p:spPr>
            <a:xfrm>
              <a:off x="2987824" y="5305485"/>
              <a:ext cx="2862960" cy="584775"/>
            </a:xfrm>
            <a:prstGeom prst="rect">
              <a:avLst/>
            </a:prstGeom>
          </p:spPr>
          <p:txBody>
            <a:bodyPr wrap="square">
              <a:spAutoFit/>
            </a:bodyPr>
            <a:lstStyle/>
            <a:p>
              <a:r>
                <a:rPr lang="ja-JP" altLang="en-US" sz="1600" dirty="0">
                  <a:latin typeface="Meiryo UI" panose="020B0604030504040204" pitchFamily="50" charset="-128"/>
                  <a:ea typeface="Meiryo UI" panose="020B0604030504040204" pitchFamily="50" charset="-128"/>
                </a:rPr>
                <a:t>□足のかかとが靴のかかと</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ヒール</a:t>
              </a:r>
              <a:r>
                <a:rPr lang="en-US" altLang="ja-JP" sz="1600" dirty="0">
                  <a:latin typeface="Meiryo UI" panose="020B0604030504040204" pitchFamily="50" charset="-128"/>
                  <a:ea typeface="Meiryo UI" panose="020B0604030504040204" pitchFamily="50" charset="-128"/>
                </a:rPr>
                <a:t>)</a:t>
              </a:r>
            </a:p>
            <a:p>
              <a:r>
                <a:rPr lang="en-US" altLang="ja-JP" sz="1600" dirty="0">
                  <a:latin typeface="Meiryo UI" panose="020B0604030504040204" pitchFamily="50" charset="-128"/>
                  <a:ea typeface="Meiryo UI" panose="020B0604030504040204" pitchFamily="50" charset="-128"/>
                </a:rPr>
                <a:t>   </a:t>
              </a:r>
              <a:r>
                <a:rPr lang="ja-JP" altLang="en-US" sz="1600" dirty="0" err="1">
                  <a:latin typeface="Meiryo UI" panose="020B0604030504040204" pitchFamily="50" charset="-128"/>
                  <a:ea typeface="Meiryo UI" panose="020B0604030504040204" pitchFamily="50" charset="-128"/>
                </a:rPr>
                <a:t>にぴっ</a:t>
              </a:r>
              <a:r>
                <a:rPr lang="ja-JP" altLang="en-US" sz="1600" dirty="0">
                  <a:latin typeface="Meiryo UI" panose="020B0604030504040204" pitchFamily="50" charset="-128"/>
                  <a:ea typeface="Meiryo UI" panose="020B0604030504040204" pitchFamily="50" charset="-128"/>
                </a:rPr>
                <a:t>たり合っている。</a:t>
              </a:r>
              <a:endParaRPr lang="en-US" altLang="ja-JP" sz="1600" dirty="0">
                <a:latin typeface="Meiryo UI" panose="020B0604030504040204" pitchFamily="50" charset="-128"/>
                <a:ea typeface="Meiryo UI" panose="020B0604030504040204" pitchFamily="50" charset="-128"/>
              </a:endParaRPr>
            </a:p>
          </p:txBody>
        </p:sp>
        <p:sp>
          <p:nvSpPr>
            <p:cNvPr id="51" name="正方形/長方形 50"/>
            <p:cNvSpPr/>
            <p:nvPr/>
          </p:nvSpPr>
          <p:spPr>
            <a:xfrm>
              <a:off x="128439" y="2598698"/>
              <a:ext cx="3362862" cy="861774"/>
            </a:xfrm>
            <a:prstGeom prst="rect">
              <a:avLst/>
            </a:prstGeom>
          </p:spPr>
          <p:txBody>
            <a:bodyPr wrap="square">
              <a:spAutoFit/>
            </a:bodyPr>
            <a:lstStyle/>
            <a:p>
              <a:r>
                <a:rPr lang="ja-JP" altLang="en-US" sz="1600" dirty="0">
                  <a:latin typeface="Meiryo UI" panose="020B0604030504040204" pitchFamily="50" charset="-128"/>
                  <a:ea typeface="Meiryo UI" panose="020B0604030504040204" pitchFamily="50" charset="-128"/>
                </a:rPr>
                <a:t>□足が前に滑らないように、</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締め具</a:t>
              </a:r>
              <a:r>
                <a:rPr lang="en-US" altLang="ja-JP" sz="1600" dirty="0">
                  <a:latin typeface="Meiryo UI" panose="020B0604030504040204" pitchFamily="50" charset="-128"/>
                  <a:ea typeface="Meiryo UI" panose="020B0604030504040204" pitchFamily="50" charset="-128"/>
                </a:rPr>
                <a:t>(</a:t>
              </a:r>
              <a:r>
                <a:rPr lang="ja-JP" altLang="en-US" sz="1600" dirty="0" err="1">
                  <a:latin typeface="Meiryo UI" panose="020B0604030504040204" pitchFamily="50" charset="-128"/>
                  <a:ea typeface="Meiryo UI" panose="020B0604030504040204" pitchFamily="50" charset="-128"/>
                </a:rPr>
                <a:t>ひも</a:t>
              </a:r>
              <a:r>
                <a:rPr lang="ja-JP" altLang="en-US" sz="1600" dirty="0">
                  <a:latin typeface="Meiryo UI" panose="020B0604030504040204" pitchFamily="50" charset="-128"/>
                  <a:ea typeface="Meiryo UI" panose="020B0604030504040204" pitchFamily="50" charset="-128"/>
                </a:rPr>
                <a:t>・マジックバンドなど</a:t>
              </a:r>
              <a:r>
                <a:rPr lang="en-US" altLang="ja-JP" sz="1600" dirty="0">
                  <a:latin typeface="Meiryo UI" panose="020B0604030504040204" pitchFamily="50" charset="-128"/>
                  <a:ea typeface="Meiryo UI" panose="020B0604030504040204" pitchFamily="50" charset="-128"/>
                </a:rPr>
                <a:t>)</a:t>
              </a:r>
            </a:p>
            <a:p>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がしっかり締まっている。</a:t>
              </a:r>
              <a:endParaRPr lang="en-US" altLang="ja-JP" sz="1600" dirty="0">
                <a:latin typeface="Meiryo UI" panose="020B0604030504040204" pitchFamily="50" charset="-128"/>
                <a:ea typeface="Meiryo UI" panose="020B0604030504040204" pitchFamily="50" charset="-128"/>
              </a:endParaRPr>
            </a:p>
          </p:txBody>
        </p:sp>
        <p:sp>
          <p:nvSpPr>
            <p:cNvPr id="54" name="正方形/長方形 53"/>
            <p:cNvSpPr/>
            <p:nvPr/>
          </p:nvSpPr>
          <p:spPr>
            <a:xfrm>
              <a:off x="3517626" y="2396837"/>
              <a:ext cx="2404778" cy="584775"/>
            </a:xfrm>
            <a:prstGeom prst="rect">
              <a:avLst/>
            </a:prstGeom>
          </p:spPr>
          <p:txBody>
            <a:bodyPr wrap="square">
              <a:spAutoFit/>
            </a:bodyPr>
            <a:lstStyle/>
            <a:p>
              <a:r>
                <a:rPr lang="ja-JP" altLang="en-US" sz="1600" dirty="0">
                  <a:latin typeface="Meiryo UI" panose="020B0604030504040204" pitchFamily="50" charset="-128"/>
                  <a:ea typeface="Meiryo UI" panose="020B0604030504040204" pitchFamily="50" charset="-128"/>
                </a:rPr>
                <a:t>□外側のくるぶしが靴に</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当たらずに履けている。</a:t>
              </a:r>
              <a:endParaRPr lang="en-US" altLang="ja-JP" sz="1600" dirty="0">
                <a:latin typeface="Meiryo UI" panose="020B0604030504040204" pitchFamily="50" charset="-128"/>
                <a:ea typeface="Meiryo UI" panose="020B0604030504040204" pitchFamily="50" charset="-128"/>
              </a:endParaRPr>
            </a:p>
          </p:txBody>
        </p:sp>
        <p:sp>
          <p:nvSpPr>
            <p:cNvPr id="60" name="正方形/長方形 59"/>
            <p:cNvSpPr/>
            <p:nvPr/>
          </p:nvSpPr>
          <p:spPr>
            <a:xfrm>
              <a:off x="6012160" y="2270323"/>
              <a:ext cx="3206326" cy="338554"/>
            </a:xfrm>
            <a:prstGeom prst="rect">
              <a:avLst/>
            </a:prstGeom>
          </p:spPr>
          <p:txBody>
            <a:bodyPr wrap="none">
              <a:spAutoFit/>
            </a:bodyPr>
            <a:lstStyle/>
            <a:p>
              <a:r>
                <a:rPr lang="ja-JP" altLang="en-US" sz="1600" b="1"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つま先に</a:t>
              </a:r>
              <a:r>
                <a:rPr lang="en-US" altLang="ja-JP" sz="1600" dirty="0">
                  <a:latin typeface="Meiryo UI" panose="020B0604030504040204" pitchFamily="50" charset="-128"/>
                  <a:ea typeface="Meiryo UI" panose="020B0604030504040204" pitchFamily="50" charset="-128"/>
                </a:rPr>
                <a:t>10</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20</a:t>
              </a:r>
              <a:r>
                <a:rPr lang="ja-JP" altLang="en-US" sz="1600" dirty="0">
                  <a:latin typeface="Meiryo UI" panose="020B0604030504040204" pitchFamily="50" charset="-128"/>
                  <a:ea typeface="Meiryo UI" panose="020B0604030504040204" pitchFamily="50" charset="-128"/>
                </a:rPr>
                <a:t>㎜の余裕がある。</a:t>
              </a:r>
              <a:endParaRPr lang="en-US" altLang="ja-JP" sz="1600" dirty="0">
                <a:latin typeface="Meiryo UI" panose="020B0604030504040204" pitchFamily="50" charset="-128"/>
                <a:ea typeface="Meiryo UI" panose="020B0604030504040204" pitchFamily="50" charset="-128"/>
              </a:endParaRPr>
            </a:p>
          </p:txBody>
        </p:sp>
        <p:sp>
          <p:nvSpPr>
            <p:cNvPr id="61" name="正方形/長方形 60"/>
            <p:cNvSpPr/>
            <p:nvPr/>
          </p:nvSpPr>
          <p:spPr>
            <a:xfrm>
              <a:off x="6012160" y="5305485"/>
              <a:ext cx="3096344" cy="584775"/>
            </a:xfrm>
            <a:prstGeom prst="rect">
              <a:avLst/>
            </a:prstGeom>
          </p:spPr>
          <p:txBody>
            <a:bodyPr wrap="square">
              <a:spAutoFit/>
            </a:bodyPr>
            <a:lstStyle/>
            <a:p>
              <a:r>
                <a:rPr lang="ja-JP" altLang="en-US" sz="1600" dirty="0">
                  <a:latin typeface="Meiryo UI" panose="020B0604030504040204" pitchFamily="50" charset="-128"/>
                  <a:ea typeface="Meiryo UI" panose="020B0604030504040204" pitchFamily="50" charset="-128"/>
                </a:rPr>
                <a:t>□親指と小指の付け根（出っ張って</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いるところ）に圧迫感がない。</a:t>
              </a:r>
              <a:endParaRPr lang="en-US" altLang="ja-JP" sz="1600" dirty="0">
                <a:latin typeface="Meiryo UI" panose="020B0604030504040204" pitchFamily="50" charset="-128"/>
                <a:ea typeface="Meiryo UI" panose="020B0604030504040204" pitchFamily="50" charset="-128"/>
              </a:endParaRPr>
            </a:p>
          </p:txBody>
        </p:sp>
      </p:grpSp>
      <p:sp>
        <p:nvSpPr>
          <p:cNvPr id="18" name="テキスト ボックス 17"/>
          <p:cNvSpPr txBox="1"/>
          <p:nvPr/>
        </p:nvSpPr>
        <p:spPr>
          <a:xfrm>
            <a:off x="0" y="-8207"/>
            <a:ext cx="9144000" cy="369332"/>
          </a:xfrm>
          <a:prstGeom prst="rect">
            <a:avLst/>
          </a:prstGeom>
          <a:solidFill>
            <a:srgbClr val="0070C0"/>
          </a:solidFill>
        </p:spPr>
        <p:txBody>
          <a:bodyPr wrap="square" rtlCol="0">
            <a:spAutoFit/>
          </a:bodyPr>
          <a:lstStyle/>
          <a:p>
            <a:pPr algn="ctr"/>
            <a:r>
              <a:rPr kumimoji="1" lang="ja-JP" altLang="en-US" b="1" dirty="0">
                <a:solidFill>
                  <a:schemeClr val="bg1"/>
                </a:solidFill>
              </a:rPr>
              <a:t>巻き爪を予防するために</a:t>
            </a:r>
          </a:p>
        </p:txBody>
      </p:sp>
      <p:sp>
        <p:nvSpPr>
          <p:cNvPr id="17" name="正方形/長方形 16"/>
          <p:cNvSpPr/>
          <p:nvPr/>
        </p:nvSpPr>
        <p:spPr>
          <a:xfrm>
            <a:off x="5087159" y="6585216"/>
            <a:ext cx="4021344" cy="276999"/>
          </a:xfrm>
          <a:prstGeom prst="rect">
            <a:avLst/>
          </a:prstGeom>
        </p:spPr>
        <p:txBody>
          <a:bodyPr wrap="square">
            <a:spAutoFit/>
          </a:bodyPr>
          <a:lstStyle/>
          <a:p>
            <a:pPr algn="r"/>
            <a:r>
              <a:rPr lang="ja-JP" altLang="en-US" sz="1200" dirty="0"/>
              <a:t>マルホ（株）巻き爪を予防するために　より</a:t>
            </a:r>
          </a:p>
        </p:txBody>
      </p:sp>
    </p:spTree>
    <p:extLst>
      <p:ext uri="{BB962C8B-B14F-4D97-AF65-F5344CB8AC3E}">
        <p14:creationId xmlns:p14="http://schemas.microsoft.com/office/powerpoint/2010/main" val="203881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6" name="図 5">
            <a:extLst>
              <a:ext uri="{FF2B5EF4-FFF2-40B4-BE49-F238E27FC236}">
                <a16:creationId xmlns:a16="http://schemas.microsoft.com/office/drawing/2014/main" id="{DEE2FBA0-15D3-CD9E-451B-ABA9EF4A36A7}"/>
              </a:ext>
            </a:extLst>
          </p:cNvPr>
          <p:cNvPicPr>
            <a:picLocks noChangeAspect="1"/>
          </p:cNvPicPr>
          <p:nvPr/>
        </p:nvPicPr>
        <p:blipFill>
          <a:blip r:embed="rId2"/>
          <a:stretch>
            <a:fillRect/>
          </a:stretch>
        </p:blipFill>
        <p:spPr>
          <a:xfrm>
            <a:off x="0" y="0"/>
            <a:ext cx="9144000" cy="6858000"/>
          </a:xfrm>
          <a:prstGeom prst="rect">
            <a:avLst/>
          </a:prstGeom>
        </p:spPr>
      </p:pic>
      <p:sp>
        <p:nvSpPr>
          <p:cNvPr id="5" name="テキスト ボックス 4">
            <a:extLst>
              <a:ext uri="{FF2B5EF4-FFF2-40B4-BE49-F238E27FC236}">
                <a16:creationId xmlns:a16="http://schemas.microsoft.com/office/drawing/2014/main" id="{100EB4C9-6C6A-82B3-B34C-4D1252DB0CEC}"/>
              </a:ext>
            </a:extLst>
          </p:cNvPr>
          <p:cNvSpPr txBox="1"/>
          <p:nvPr/>
        </p:nvSpPr>
        <p:spPr>
          <a:xfrm>
            <a:off x="2141540" y="6016367"/>
            <a:ext cx="4860920"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a:t>
            </a:r>
            <a:endParaRPr kumimoji="1" lang="en-US" altLang="ja-JP"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制作：マルホ株式会社</a:t>
            </a:r>
          </a:p>
        </p:txBody>
      </p:sp>
    </p:spTree>
    <p:extLst>
      <p:ext uri="{BB962C8B-B14F-4D97-AF65-F5344CB8AC3E}">
        <p14:creationId xmlns:p14="http://schemas.microsoft.com/office/powerpoint/2010/main" val="2397659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5" name="図 4">
            <a:extLst>
              <a:ext uri="{FF2B5EF4-FFF2-40B4-BE49-F238E27FC236}">
                <a16:creationId xmlns:a16="http://schemas.microsoft.com/office/drawing/2014/main" id="{C3AD43C5-1367-E53E-8FA8-DEA64D09F8FC}"/>
              </a:ext>
            </a:extLst>
          </p:cNvPr>
          <p:cNvPicPr>
            <a:picLocks noChangeAspect="1"/>
          </p:cNvPicPr>
          <p:nvPr/>
        </p:nvPicPr>
        <p:blipFill>
          <a:blip r:embed="rId2"/>
          <a:stretch>
            <a:fillRect/>
          </a:stretch>
        </p:blipFill>
        <p:spPr>
          <a:xfrm>
            <a:off x="0" y="0"/>
            <a:ext cx="9144000" cy="6858000"/>
          </a:xfrm>
          <a:prstGeom prst="rect">
            <a:avLst/>
          </a:prstGeom>
        </p:spPr>
      </p:pic>
      <p:sp>
        <p:nvSpPr>
          <p:cNvPr id="6" name="テキスト ボックス 5">
            <a:extLst>
              <a:ext uri="{FF2B5EF4-FFF2-40B4-BE49-F238E27FC236}">
                <a16:creationId xmlns:a16="http://schemas.microsoft.com/office/drawing/2014/main" id="{D5E38B2B-516E-A48E-DF1D-1F79393CA0F8}"/>
              </a:ext>
            </a:extLst>
          </p:cNvPr>
          <p:cNvSpPr txBox="1"/>
          <p:nvPr/>
        </p:nvSpPr>
        <p:spPr>
          <a:xfrm>
            <a:off x="536713" y="1779105"/>
            <a:ext cx="6237605" cy="1169551"/>
          </a:xfrm>
          <a:prstGeom prst="rect">
            <a:avLst/>
          </a:prstGeom>
          <a:noFill/>
        </p:spPr>
        <p:txBody>
          <a:bodyPr wrap="non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爪の端が内側に向かって強く巻き込んだ状態を巻き爪といいます</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足の親指によく見られ</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爪が皮膚に当たって痛みを生じることが</a:t>
            </a:r>
          </a:p>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多いですが、巻いていても痛みがない場合もあります。</a:t>
            </a:r>
          </a:p>
        </p:txBody>
      </p:sp>
      <p:pic>
        <p:nvPicPr>
          <p:cNvPr id="8" name="図 7">
            <a:extLst>
              <a:ext uri="{FF2B5EF4-FFF2-40B4-BE49-F238E27FC236}">
                <a16:creationId xmlns:a16="http://schemas.microsoft.com/office/drawing/2014/main" id="{58358FFD-1586-A005-00EF-84228CA8FF74}"/>
              </a:ext>
            </a:extLst>
          </p:cNvPr>
          <p:cNvPicPr>
            <a:picLocks noChangeAspect="1"/>
          </p:cNvPicPr>
          <p:nvPr/>
        </p:nvPicPr>
        <p:blipFill>
          <a:blip r:embed="rId3"/>
          <a:stretch>
            <a:fillRect/>
          </a:stretch>
        </p:blipFill>
        <p:spPr>
          <a:xfrm>
            <a:off x="6549160" y="367748"/>
            <a:ext cx="2333011" cy="3061252"/>
          </a:xfrm>
          <a:prstGeom prst="rect">
            <a:avLst/>
          </a:prstGeom>
        </p:spPr>
      </p:pic>
      <p:pic>
        <p:nvPicPr>
          <p:cNvPr id="10" name="図 9">
            <a:extLst>
              <a:ext uri="{FF2B5EF4-FFF2-40B4-BE49-F238E27FC236}">
                <a16:creationId xmlns:a16="http://schemas.microsoft.com/office/drawing/2014/main" id="{99DC4ECE-F6D8-58C2-69BA-6262C8B0DC30}"/>
              </a:ext>
            </a:extLst>
          </p:cNvPr>
          <p:cNvPicPr>
            <a:picLocks noChangeAspect="1"/>
          </p:cNvPicPr>
          <p:nvPr/>
        </p:nvPicPr>
        <p:blipFill rotWithShape="1">
          <a:blip r:embed="rId4"/>
          <a:srcRect l="3595" t="44507" r="35424" b="5612"/>
          <a:stretch/>
        </p:blipFill>
        <p:spPr>
          <a:xfrm>
            <a:off x="644295" y="3512302"/>
            <a:ext cx="3833410" cy="2387459"/>
          </a:xfrm>
          <a:prstGeom prst="roundRect">
            <a:avLst>
              <a:gd name="adj" fmla="val 6676"/>
            </a:avLst>
          </a:prstGeom>
          <a:ln w="38100">
            <a:solidFill>
              <a:srgbClr val="5077C0"/>
            </a:solidFill>
          </a:ln>
        </p:spPr>
      </p:pic>
      <p:pic>
        <p:nvPicPr>
          <p:cNvPr id="12" name="図 11">
            <a:extLst>
              <a:ext uri="{FF2B5EF4-FFF2-40B4-BE49-F238E27FC236}">
                <a16:creationId xmlns:a16="http://schemas.microsoft.com/office/drawing/2014/main" id="{5E5682AE-3DD1-1263-67E5-6584CB214040}"/>
              </a:ext>
            </a:extLst>
          </p:cNvPr>
          <p:cNvPicPr>
            <a:picLocks noChangeAspect="1"/>
          </p:cNvPicPr>
          <p:nvPr/>
        </p:nvPicPr>
        <p:blipFill rotWithShape="1">
          <a:blip r:embed="rId5"/>
          <a:srcRect l="13171" t="20780" r="19482" b="23262"/>
          <a:stretch/>
        </p:blipFill>
        <p:spPr>
          <a:xfrm>
            <a:off x="4666297" y="3512301"/>
            <a:ext cx="3833412" cy="2387460"/>
          </a:xfrm>
          <a:prstGeom prst="roundRect">
            <a:avLst>
              <a:gd name="adj" fmla="val 6259"/>
            </a:avLst>
          </a:prstGeom>
          <a:ln w="38100">
            <a:solidFill>
              <a:srgbClr val="5077C0"/>
            </a:solidFill>
          </a:ln>
        </p:spPr>
      </p:pic>
      <p:sp>
        <p:nvSpPr>
          <p:cNvPr id="4" name="テキスト ボックス 3">
            <a:extLst>
              <a:ext uri="{FF2B5EF4-FFF2-40B4-BE49-F238E27FC236}">
                <a16:creationId xmlns:a16="http://schemas.microsoft.com/office/drawing/2014/main" id="{79DDA331-9864-9E9A-6E54-F98B9F54CB7E}"/>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1693096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3" name="図 2">
            <a:extLst>
              <a:ext uri="{FF2B5EF4-FFF2-40B4-BE49-F238E27FC236}">
                <a16:creationId xmlns:a16="http://schemas.microsoft.com/office/drawing/2014/main" id="{EDF384C2-859E-22CC-F040-258D6C8C02C6}"/>
              </a:ext>
            </a:extLst>
          </p:cNvPr>
          <p:cNvPicPr>
            <a:picLocks noChangeAspect="1"/>
          </p:cNvPicPr>
          <p:nvPr/>
        </p:nvPicPr>
        <p:blipFill>
          <a:blip r:embed="rId2"/>
          <a:stretch>
            <a:fillRect/>
          </a:stretch>
        </p:blipFill>
        <p:spPr>
          <a:xfrm>
            <a:off x="0" y="0"/>
            <a:ext cx="9144000" cy="6858000"/>
          </a:xfrm>
          <a:prstGeom prst="rect">
            <a:avLst/>
          </a:prstGeom>
        </p:spPr>
      </p:pic>
      <p:sp>
        <p:nvSpPr>
          <p:cNvPr id="6" name="テキスト ボックス 5">
            <a:extLst>
              <a:ext uri="{FF2B5EF4-FFF2-40B4-BE49-F238E27FC236}">
                <a16:creationId xmlns:a16="http://schemas.microsoft.com/office/drawing/2014/main" id="{D5E38B2B-516E-A48E-DF1D-1F79393CA0F8}"/>
              </a:ext>
            </a:extLst>
          </p:cNvPr>
          <p:cNvSpPr txBox="1"/>
          <p:nvPr/>
        </p:nvSpPr>
        <p:spPr>
          <a:xfrm>
            <a:off x="1759226" y="1172818"/>
            <a:ext cx="6750566" cy="1169551"/>
          </a:xfrm>
          <a:prstGeom prst="rect">
            <a:avLst/>
          </a:prstGeom>
          <a:noFill/>
        </p:spPr>
        <p:txBody>
          <a:bodyPr wrap="non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巻き爪の主な原因は、爪に加わる力のバランスが崩れることです。</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足の指が横から強く圧迫される、地面から受ける力が弱すぎるなどの</a:t>
            </a:r>
          </a:p>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状態が続くと巻き爪が発生しやすいと考えられています。</a:t>
            </a:r>
          </a:p>
        </p:txBody>
      </p:sp>
      <p:pic>
        <p:nvPicPr>
          <p:cNvPr id="7" name="図 6">
            <a:extLst>
              <a:ext uri="{FF2B5EF4-FFF2-40B4-BE49-F238E27FC236}">
                <a16:creationId xmlns:a16="http://schemas.microsoft.com/office/drawing/2014/main" id="{0FC65682-67FA-0837-DF3D-5E12862D2BB2}"/>
              </a:ext>
            </a:extLst>
          </p:cNvPr>
          <p:cNvPicPr>
            <a:picLocks noChangeAspect="1"/>
          </p:cNvPicPr>
          <p:nvPr/>
        </p:nvPicPr>
        <p:blipFill>
          <a:blip r:embed="rId3"/>
          <a:stretch>
            <a:fillRect/>
          </a:stretch>
        </p:blipFill>
        <p:spPr>
          <a:xfrm>
            <a:off x="0" y="-200415"/>
            <a:ext cx="2093109" cy="2746466"/>
          </a:xfrm>
          <a:prstGeom prst="rect">
            <a:avLst/>
          </a:prstGeom>
        </p:spPr>
      </p:pic>
      <p:cxnSp>
        <p:nvCxnSpPr>
          <p:cNvPr id="11" name="直線コネクタ 10">
            <a:extLst>
              <a:ext uri="{FF2B5EF4-FFF2-40B4-BE49-F238E27FC236}">
                <a16:creationId xmlns:a16="http://schemas.microsoft.com/office/drawing/2014/main" id="{A4F3D71F-79D1-6674-5EB5-9D32038FD8A2}"/>
              </a:ext>
            </a:extLst>
          </p:cNvPr>
          <p:cNvCxnSpPr>
            <a:cxnSpLocks/>
          </p:cNvCxnSpPr>
          <p:nvPr/>
        </p:nvCxnSpPr>
        <p:spPr>
          <a:xfrm>
            <a:off x="854765" y="2546051"/>
            <a:ext cx="7464287" cy="1"/>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3EC18F6E-A4DF-CF40-8C02-710C2EFBBB44}"/>
              </a:ext>
            </a:extLst>
          </p:cNvPr>
          <p:cNvCxnSpPr>
            <a:cxnSpLocks/>
          </p:cNvCxnSpPr>
          <p:nvPr/>
        </p:nvCxnSpPr>
        <p:spPr>
          <a:xfrm>
            <a:off x="854765" y="3122521"/>
            <a:ext cx="7464287" cy="1"/>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71B7AE68-E76D-6ABB-17D0-E8E8EFE9324E}"/>
              </a:ext>
            </a:extLst>
          </p:cNvPr>
          <p:cNvSpPr txBox="1"/>
          <p:nvPr/>
        </p:nvSpPr>
        <p:spPr>
          <a:xfrm>
            <a:off x="1530141" y="2673075"/>
            <a:ext cx="6083717"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srgbClr val="C00000"/>
                </a:solidFill>
                <a:effectLst/>
                <a:uLnTx/>
                <a:uFillTx/>
                <a:latin typeface="游ゴシック" panose="020B0400000000000000" pitchFamily="50" charset="-128"/>
                <a:ea typeface="游ゴシック" panose="020B0400000000000000" pitchFamily="50" charset="-128"/>
                <a:cs typeface="+mn-cs"/>
              </a:rPr>
              <a:t>巻き爪の主な原因＝爪に加わる力のバランスの崩れ</a:t>
            </a:r>
          </a:p>
        </p:txBody>
      </p:sp>
      <p:cxnSp>
        <p:nvCxnSpPr>
          <p:cNvPr id="18" name="直線コネクタ 17">
            <a:extLst>
              <a:ext uri="{FF2B5EF4-FFF2-40B4-BE49-F238E27FC236}">
                <a16:creationId xmlns:a16="http://schemas.microsoft.com/office/drawing/2014/main" id="{1CF83FD8-01DF-977D-2A55-31EE0EAAA3A6}"/>
              </a:ext>
            </a:extLst>
          </p:cNvPr>
          <p:cNvCxnSpPr>
            <a:cxnSpLocks/>
          </p:cNvCxnSpPr>
          <p:nvPr/>
        </p:nvCxnSpPr>
        <p:spPr>
          <a:xfrm>
            <a:off x="3299791" y="3122521"/>
            <a:ext cx="1" cy="3120885"/>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480C35EC-1792-3B93-6C2B-11EEA696F480}"/>
              </a:ext>
            </a:extLst>
          </p:cNvPr>
          <p:cNvCxnSpPr>
            <a:cxnSpLocks/>
          </p:cNvCxnSpPr>
          <p:nvPr/>
        </p:nvCxnSpPr>
        <p:spPr>
          <a:xfrm>
            <a:off x="5883965" y="3138270"/>
            <a:ext cx="1" cy="3105136"/>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306D298D-8C35-458C-3483-C773091BCCCC}"/>
              </a:ext>
            </a:extLst>
          </p:cNvPr>
          <p:cNvSpPr txBox="1"/>
          <p:nvPr/>
        </p:nvSpPr>
        <p:spPr>
          <a:xfrm>
            <a:off x="745434" y="5614041"/>
            <a:ext cx="2484783" cy="52322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先のとがった靴</a:t>
            </a:r>
            <a:endPar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サイズの合わない靴</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23" name="テキスト ボックス 22">
            <a:extLst>
              <a:ext uri="{FF2B5EF4-FFF2-40B4-BE49-F238E27FC236}">
                <a16:creationId xmlns:a16="http://schemas.microsoft.com/office/drawing/2014/main" id="{ADB87167-E2D8-6A90-23D1-F5EB270CFC9B}"/>
              </a:ext>
            </a:extLst>
          </p:cNvPr>
          <p:cNvSpPr txBox="1"/>
          <p:nvPr/>
        </p:nvSpPr>
        <p:spPr>
          <a:xfrm>
            <a:off x="3399182" y="5614041"/>
            <a:ext cx="2484783" cy="307777"/>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爪を短く切りすぎる</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24" name="テキスト ボックス 23">
            <a:extLst>
              <a:ext uri="{FF2B5EF4-FFF2-40B4-BE49-F238E27FC236}">
                <a16:creationId xmlns:a16="http://schemas.microsoft.com/office/drawing/2014/main" id="{4ADC9383-17C1-7CAA-1C04-5A0FEEE036F5}"/>
              </a:ext>
            </a:extLst>
          </p:cNvPr>
          <p:cNvSpPr txBox="1"/>
          <p:nvPr/>
        </p:nvSpPr>
        <p:spPr>
          <a:xfrm>
            <a:off x="6003236" y="5614041"/>
            <a:ext cx="2506556" cy="73865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歩行量が少ない</a:t>
            </a:r>
            <a:endPar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指を地面につけないまま歩く</a:t>
            </a:r>
          </a:p>
        </p:txBody>
      </p:sp>
      <p:sp>
        <p:nvSpPr>
          <p:cNvPr id="30" name="テキスト ボックス 29">
            <a:extLst>
              <a:ext uri="{FF2B5EF4-FFF2-40B4-BE49-F238E27FC236}">
                <a16:creationId xmlns:a16="http://schemas.microsoft.com/office/drawing/2014/main" id="{BCFB9184-A19D-372D-3525-412979B6EAA9}"/>
              </a:ext>
            </a:extLst>
          </p:cNvPr>
          <p:cNvSpPr txBox="1"/>
          <p:nvPr/>
        </p:nvSpPr>
        <p:spPr>
          <a:xfrm>
            <a:off x="854765" y="5031960"/>
            <a:ext cx="2256184" cy="476071"/>
          </a:xfrm>
          <a:prstGeom prst="roundRect">
            <a:avLst>
              <a:gd name="adj" fmla="val 50000"/>
            </a:avLst>
          </a:prstGeom>
          <a:solidFill>
            <a:srgbClr val="5077C0"/>
          </a:solidFill>
          <a:ln>
            <a:noFill/>
          </a:ln>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足の形に合わない靴</a:t>
            </a:r>
          </a:p>
        </p:txBody>
      </p:sp>
      <p:sp>
        <p:nvSpPr>
          <p:cNvPr id="31" name="テキスト ボックス 30">
            <a:extLst>
              <a:ext uri="{FF2B5EF4-FFF2-40B4-BE49-F238E27FC236}">
                <a16:creationId xmlns:a16="http://schemas.microsoft.com/office/drawing/2014/main" id="{3B1FB930-15AF-92AD-9DC6-D5EC034C93F1}"/>
              </a:ext>
            </a:extLst>
          </p:cNvPr>
          <p:cNvSpPr txBox="1"/>
          <p:nvPr/>
        </p:nvSpPr>
        <p:spPr>
          <a:xfrm>
            <a:off x="3454842" y="5031960"/>
            <a:ext cx="2256184" cy="476071"/>
          </a:xfrm>
          <a:prstGeom prst="roundRect">
            <a:avLst>
              <a:gd name="adj" fmla="val 50000"/>
            </a:avLst>
          </a:prstGeom>
          <a:solidFill>
            <a:srgbClr val="5077C0"/>
          </a:solidFill>
          <a:ln>
            <a:noFill/>
          </a:ln>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間違った爪の切り方</a:t>
            </a:r>
          </a:p>
        </p:txBody>
      </p:sp>
      <p:sp>
        <p:nvSpPr>
          <p:cNvPr id="32" name="テキスト ボックス 31">
            <a:extLst>
              <a:ext uri="{FF2B5EF4-FFF2-40B4-BE49-F238E27FC236}">
                <a16:creationId xmlns:a16="http://schemas.microsoft.com/office/drawing/2014/main" id="{21D4051C-9048-7A4A-B895-F634DF2B5864}"/>
              </a:ext>
            </a:extLst>
          </p:cNvPr>
          <p:cNvSpPr txBox="1"/>
          <p:nvPr/>
        </p:nvSpPr>
        <p:spPr>
          <a:xfrm>
            <a:off x="6062876" y="4946902"/>
            <a:ext cx="2405263" cy="648000"/>
          </a:xfrm>
          <a:prstGeom prst="roundRect">
            <a:avLst>
              <a:gd name="adj" fmla="val 50000"/>
            </a:avLst>
          </a:prstGeom>
          <a:solidFill>
            <a:srgbClr val="5077C0"/>
          </a:solidFill>
          <a:ln>
            <a:noFill/>
          </a:ln>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足の指に力が</a:t>
            </a:r>
            <a:endParaRPr kumimoji="1" lang="en-US" altLang="ja-JP" sz="16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かかっていない</a:t>
            </a:r>
          </a:p>
        </p:txBody>
      </p:sp>
      <p:sp>
        <p:nvSpPr>
          <p:cNvPr id="33" name="テキスト ボックス 32">
            <a:extLst>
              <a:ext uri="{FF2B5EF4-FFF2-40B4-BE49-F238E27FC236}">
                <a16:creationId xmlns:a16="http://schemas.microsoft.com/office/drawing/2014/main" id="{055B083F-3557-20CD-1E8C-5256E557D3A1}"/>
              </a:ext>
            </a:extLst>
          </p:cNvPr>
          <p:cNvSpPr txBox="1"/>
          <p:nvPr/>
        </p:nvSpPr>
        <p:spPr>
          <a:xfrm>
            <a:off x="8319052" y="5448207"/>
            <a:ext cx="441146" cy="2462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など</a:t>
            </a:r>
          </a:p>
        </p:txBody>
      </p:sp>
      <p:pic>
        <p:nvPicPr>
          <p:cNvPr id="35" name="図 34">
            <a:extLst>
              <a:ext uri="{FF2B5EF4-FFF2-40B4-BE49-F238E27FC236}">
                <a16:creationId xmlns:a16="http://schemas.microsoft.com/office/drawing/2014/main" id="{74C53A70-B82B-91AB-4911-44025369BB14}"/>
              </a:ext>
            </a:extLst>
          </p:cNvPr>
          <p:cNvPicPr>
            <a:picLocks noChangeAspect="1"/>
          </p:cNvPicPr>
          <p:nvPr/>
        </p:nvPicPr>
        <p:blipFill>
          <a:blip r:embed="rId4"/>
          <a:stretch>
            <a:fillRect/>
          </a:stretch>
        </p:blipFill>
        <p:spPr>
          <a:xfrm>
            <a:off x="1192478" y="3231812"/>
            <a:ext cx="1610464" cy="1672405"/>
          </a:xfrm>
          <a:prstGeom prst="rect">
            <a:avLst/>
          </a:prstGeom>
        </p:spPr>
      </p:pic>
      <p:pic>
        <p:nvPicPr>
          <p:cNvPr id="37" name="図 36">
            <a:extLst>
              <a:ext uri="{FF2B5EF4-FFF2-40B4-BE49-F238E27FC236}">
                <a16:creationId xmlns:a16="http://schemas.microsoft.com/office/drawing/2014/main" id="{3D3EF037-BD23-FC41-8624-ECD2AB692A8D}"/>
              </a:ext>
            </a:extLst>
          </p:cNvPr>
          <p:cNvPicPr>
            <a:picLocks noChangeAspect="1"/>
          </p:cNvPicPr>
          <p:nvPr/>
        </p:nvPicPr>
        <p:blipFill>
          <a:blip r:embed="rId5"/>
          <a:stretch>
            <a:fillRect/>
          </a:stretch>
        </p:blipFill>
        <p:spPr>
          <a:xfrm>
            <a:off x="3756882" y="3138270"/>
            <a:ext cx="1630234" cy="1806043"/>
          </a:xfrm>
          <a:prstGeom prst="rect">
            <a:avLst/>
          </a:prstGeom>
        </p:spPr>
      </p:pic>
      <p:pic>
        <p:nvPicPr>
          <p:cNvPr id="39" name="図 38">
            <a:extLst>
              <a:ext uri="{FF2B5EF4-FFF2-40B4-BE49-F238E27FC236}">
                <a16:creationId xmlns:a16="http://schemas.microsoft.com/office/drawing/2014/main" id="{363A5D4E-70F9-63A2-423E-0225EA14D5D0}"/>
              </a:ext>
            </a:extLst>
          </p:cNvPr>
          <p:cNvPicPr>
            <a:picLocks noChangeAspect="1"/>
          </p:cNvPicPr>
          <p:nvPr/>
        </p:nvPicPr>
        <p:blipFill>
          <a:blip r:embed="rId6"/>
          <a:stretch>
            <a:fillRect/>
          </a:stretch>
        </p:blipFill>
        <p:spPr>
          <a:xfrm>
            <a:off x="6459010" y="3273600"/>
            <a:ext cx="1573231" cy="1650350"/>
          </a:xfrm>
          <a:prstGeom prst="rect">
            <a:avLst/>
          </a:prstGeom>
        </p:spPr>
      </p:pic>
      <p:sp>
        <p:nvSpPr>
          <p:cNvPr id="5" name="テキスト ボックス 4">
            <a:extLst>
              <a:ext uri="{FF2B5EF4-FFF2-40B4-BE49-F238E27FC236}">
                <a16:creationId xmlns:a16="http://schemas.microsoft.com/office/drawing/2014/main" id="{B4503930-60A0-D3EE-3C16-29430BB234BA}"/>
              </a:ext>
            </a:extLst>
          </p:cNvPr>
          <p:cNvSpPr txBox="1"/>
          <p:nvPr/>
        </p:nvSpPr>
        <p:spPr>
          <a:xfrm>
            <a:off x="1833041" y="526487"/>
            <a:ext cx="3877985"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rPr>
              <a:t>巻き爪はどうして起こる？</a:t>
            </a:r>
          </a:p>
        </p:txBody>
      </p:sp>
      <p:sp>
        <p:nvSpPr>
          <p:cNvPr id="4" name="テキスト ボックス 3">
            <a:extLst>
              <a:ext uri="{FF2B5EF4-FFF2-40B4-BE49-F238E27FC236}">
                <a16:creationId xmlns:a16="http://schemas.microsoft.com/office/drawing/2014/main" id="{C6BBC5E1-8127-4A89-9FB0-DE863540B4E1}"/>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2705764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タイトル 1"/>
          <p:cNvSpPr>
            <a:spLocks noGrp="1"/>
          </p:cNvSpPr>
          <p:nvPr>
            <p:ph type="title"/>
          </p:nvPr>
        </p:nvSpPr>
        <p:spPr>
          <a:xfrm>
            <a:off x="4024836" y="517091"/>
            <a:ext cx="2642392" cy="1031783"/>
          </a:xfrm>
        </p:spPr>
        <p:txBody>
          <a:bodyPr>
            <a:normAutofit/>
          </a:bodyPr>
          <a:lstStyle/>
          <a:p>
            <a:r>
              <a:rPr kumimoji="1" lang="ja-JP" altLang="en-US" sz="3200" b="1" dirty="0">
                <a:effectLst>
                  <a:outerShdw blurRad="38100" dist="38100" dir="2700000" algn="tl">
                    <a:srgbClr val="000000">
                      <a:alpha val="43137"/>
                    </a:srgbClr>
                  </a:outerShdw>
                </a:effectLst>
                <a:latin typeface="+mn-ea"/>
                <a:ea typeface="+mn-ea"/>
              </a:rPr>
              <a:t>装着のながれ</a:t>
            </a:r>
          </a:p>
        </p:txBody>
      </p:sp>
      <p:pic>
        <p:nvPicPr>
          <p:cNvPr id="4" name="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4983" y="671782"/>
            <a:ext cx="3771581" cy="642518"/>
          </a:xfrm>
          <a:prstGeom prst="rect">
            <a:avLst/>
          </a:prstGeom>
        </p:spPr>
      </p:pic>
      <p:sp>
        <p:nvSpPr>
          <p:cNvPr id="7" name="テキスト ボックス 6"/>
          <p:cNvSpPr txBox="1"/>
          <p:nvPr/>
        </p:nvSpPr>
        <p:spPr>
          <a:xfrm>
            <a:off x="3806879" y="623709"/>
            <a:ext cx="389850" cy="338554"/>
          </a:xfrm>
          <a:prstGeom prst="rect">
            <a:avLst/>
          </a:prstGeom>
          <a:noFill/>
        </p:spPr>
        <p:txBody>
          <a:bodyPr wrap="none" rtlCol="0">
            <a:spAutoFit/>
          </a:bodyPr>
          <a:lstStyle/>
          <a:p>
            <a:r>
              <a:rPr kumimoji="1" lang="ja-JP" altLang="en-US" sz="1600" dirty="0"/>
              <a:t>Ⓡ</a:t>
            </a:r>
          </a:p>
        </p:txBody>
      </p:sp>
      <p:pic>
        <p:nvPicPr>
          <p:cNvPr id="16" name="図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141" y="22051"/>
            <a:ext cx="4686658" cy="524881"/>
          </a:xfrm>
          <a:prstGeom prst="rect">
            <a:avLst/>
          </a:prstGeom>
        </p:spPr>
      </p:pic>
      <p:sp>
        <p:nvSpPr>
          <p:cNvPr id="17" name="フローチャート: 代替処理 16"/>
          <p:cNvSpPr/>
          <p:nvPr/>
        </p:nvSpPr>
        <p:spPr>
          <a:xfrm>
            <a:off x="206454" y="1416125"/>
            <a:ext cx="8724737" cy="45719"/>
          </a:xfrm>
          <a:prstGeom prst="flowChartAlternateProcess">
            <a:avLst/>
          </a:prstGeom>
          <a:solidFill>
            <a:schemeClr val="accent2">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123308" y="2183494"/>
            <a:ext cx="2715059" cy="2413917"/>
          </a:xfrm>
          <a:prstGeom prst="rect">
            <a:avLst/>
          </a:prstGeom>
        </p:spPr>
      </p:pic>
      <p:pic>
        <p:nvPicPr>
          <p:cNvPr id="9" name="図 8"/>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938001" y="2183493"/>
            <a:ext cx="2831826" cy="2413917"/>
          </a:xfrm>
          <a:prstGeom prst="rect">
            <a:avLst/>
          </a:prstGeom>
        </p:spPr>
      </p:pic>
      <p:sp>
        <p:nvSpPr>
          <p:cNvPr id="10" name="コンテンツ プレースホルダー 2"/>
          <p:cNvSpPr>
            <a:spLocks noGrp="1"/>
          </p:cNvSpPr>
          <p:nvPr>
            <p:ph idx="1"/>
          </p:nvPr>
        </p:nvSpPr>
        <p:spPr>
          <a:xfrm>
            <a:off x="76303" y="4668768"/>
            <a:ext cx="2961529" cy="507263"/>
          </a:xfrm>
        </p:spPr>
        <p:txBody>
          <a:bodyPr anchor="ctr">
            <a:normAutofit/>
          </a:bodyPr>
          <a:lstStyle/>
          <a:p>
            <a:pPr marL="457200" lvl="1" indent="0">
              <a:lnSpc>
                <a:spcPct val="100000"/>
              </a:lnSpc>
              <a:buNone/>
            </a:pPr>
            <a:r>
              <a:rPr lang="ja-JP" altLang="en-US" dirty="0"/>
              <a:t>①爪幅を測ります。</a:t>
            </a:r>
          </a:p>
        </p:txBody>
      </p:sp>
      <p:sp>
        <p:nvSpPr>
          <p:cNvPr id="11" name="コンテンツ プレースホルダー 2"/>
          <p:cNvSpPr txBox="1">
            <a:spLocks/>
          </p:cNvSpPr>
          <p:nvPr/>
        </p:nvSpPr>
        <p:spPr>
          <a:xfrm>
            <a:off x="2722137" y="4583962"/>
            <a:ext cx="3215863" cy="92784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457200" lvl="1" indent="0">
              <a:lnSpc>
                <a:spcPct val="100000"/>
              </a:lnSpc>
              <a:buFont typeface="Arial" panose="020B0604020202020204" pitchFamily="34" charset="0"/>
              <a:buNone/>
            </a:pPr>
            <a:r>
              <a:rPr lang="ja-JP" altLang="en-US" dirty="0"/>
              <a:t>②</a:t>
            </a:r>
            <a:r>
              <a:rPr lang="en-US" altLang="ja-JP" dirty="0"/>
              <a:t>U</a:t>
            </a:r>
            <a:r>
              <a:rPr lang="ja-JP" altLang="en-US" dirty="0"/>
              <a:t>フックを爪側縁に引っかけます。</a:t>
            </a:r>
          </a:p>
        </p:txBody>
      </p:sp>
      <p:sp>
        <p:nvSpPr>
          <p:cNvPr id="12" name="コンテンツ プレースホルダー 2"/>
          <p:cNvSpPr txBox="1">
            <a:spLocks/>
          </p:cNvSpPr>
          <p:nvPr/>
        </p:nvSpPr>
        <p:spPr>
          <a:xfrm>
            <a:off x="5456373" y="4608022"/>
            <a:ext cx="3474818" cy="92784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457200" lvl="1" indent="0">
              <a:lnSpc>
                <a:spcPct val="100000"/>
              </a:lnSpc>
              <a:buFont typeface="Arial" panose="020B0604020202020204" pitchFamily="34" charset="0"/>
              <a:buNone/>
            </a:pPr>
            <a:r>
              <a:rPr lang="ja-JP" altLang="en-US" dirty="0"/>
              <a:t>③専用工具で</a:t>
            </a:r>
            <a:r>
              <a:rPr lang="en-US" altLang="ja-JP" dirty="0"/>
              <a:t>U</a:t>
            </a:r>
            <a:r>
              <a:rPr lang="ja-JP" altLang="en-US" dirty="0"/>
              <a:t>フックを潰し、爪に固定します。</a:t>
            </a:r>
          </a:p>
        </p:txBody>
      </p:sp>
      <p:pic>
        <p:nvPicPr>
          <p:cNvPr id="3" name="図 2"/>
          <p:cNvPicPr>
            <a:picLocks noChangeAspect="1"/>
          </p:cNvPicPr>
          <p:nvPr/>
        </p:nvPicPr>
        <p:blipFill rotWithShape="1">
          <a:blip r:embed="rId7" cstate="email">
            <a:extLst>
              <a:ext uri="{28A0092B-C50C-407E-A947-70E740481C1C}">
                <a14:useLocalDpi xmlns:a14="http://schemas.microsoft.com/office/drawing/2010/main"/>
              </a:ext>
            </a:extLst>
          </a:blip>
          <a:srcRect l="3726" t="20589" r="15098" b="26274"/>
          <a:stretch/>
        </p:blipFill>
        <p:spPr>
          <a:xfrm>
            <a:off x="282757" y="2176939"/>
            <a:ext cx="2773270" cy="2420471"/>
          </a:xfrm>
          <a:prstGeom prst="rect">
            <a:avLst/>
          </a:prstGeom>
        </p:spPr>
      </p:pic>
      <p:sp>
        <p:nvSpPr>
          <p:cNvPr id="5" name="正方形/長方形 4"/>
          <p:cNvSpPr/>
          <p:nvPr/>
        </p:nvSpPr>
        <p:spPr>
          <a:xfrm>
            <a:off x="380655" y="5770238"/>
            <a:ext cx="8550535" cy="707886"/>
          </a:xfrm>
          <a:prstGeom prst="rect">
            <a:avLst/>
          </a:prstGeom>
        </p:spPr>
        <p:txBody>
          <a:bodyPr wrap="square">
            <a:spAutoFit/>
          </a:bodyPr>
          <a:lstStyle/>
          <a:p>
            <a:r>
              <a:rPr lang="ja-JP" altLang="en-US" sz="2000" dirty="0">
                <a:latin typeface="UDShinGoPro-Light"/>
              </a:rPr>
              <a:t>＊装着には専用工具が必要です。医療機関において、医療担当者が爪の状態を確認してから装着します。患者さんご自身やご家族による装着はお控えください。</a:t>
            </a:r>
            <a:endParaRPr lang="ja-JP" altLang="en-US" sz="5400" dirty="0"/>
          </a:p>
        </p:txBody>
      </p:sp>
      <p:grpSp>
        <p:nvGrpSpPr>
          <p:cNvPr id="15" name="グループ化 14">
            <a:extLst>
              <a:ext uri="{FF2B5EF4-FFF2-40B4-BE49-F238E27FC236}">
                <a16:creationId xmlns:a16="http://schemas.microsoft.com/office/drawing/2014/main" id="{7F093CB1-40E4-4493-BFC1-FA88CE9126F0}"/>
              </a:ext>
            </a:extLst>
          </p:cNvPr>
          <p:cNvGrpSpPr/>
          <p:nvPr/>
        </p:nvGrpSpPr>
        <p:grpSpPr>
          <a:xfrm>
            <a:off x="5456373" y="79643"/>
            <a:ext cx="3771581" cy="1312422"/>
            <a:chOff x="5259777" y="41111"/>
            <a:chExt cx="3771581" cy="1312422"/>
          </a:xfrm>
        </p:grpSpPr>
        <p:sp>
          <p:nvSpPr>
            <p:cNvPr id="18" name="正方形/長方形 17">
              <a:extLst>
                <a:ext uri="{FF2B5EF4-FFF2-40B4-BE49-F238E27FC236}">
                  <a16:creationId xmlns:a16="http://schemas.microsoft.com/office/drawing/2014/main" id="{F847513C-E82D-420C-BE6F-E097E70A6045}"/>
                </a:ext>
              </a:extLst>
            </p:cNvPr>
            <p:cNvSpPr/>
            <p:nvPr/>
          </p:nvSpPr>
          <p:spPr>
            <a:xfrm>
              <a:off x="5259777" y="41111"/>
              <a:ext cx="3771581" cy="523220"/>
            </a:xfrm>
            <a:prstGeom prst="rect">
              <a:avLst/>
            </a:prstGeom>
          </p:spPr>
          <p:txBody>
            <a:bodyPr wrap="square">
              <a:spAutoFit/>
            </a:bodyPr>
            <a:lstStyle/>
            <a:p>
              <a:r>
                <a:rPr lang="ja-JP" altLang="en-US" sz="1600" dirty="0">
                  <a:solidFill>
                    <a:schemeClr val="accent1">
                      <a:lumMod val="75000"/>
                    </a:schemeClr>
                  </a:solidFill>
                  <a:latin typeface="+mn-ea"/>
                </a:rPr>
                <a:t>「</a:t>
              </a:r>
              <a:r>
                <a:rPr lang="ja-JP" altLang="en-US" sz="1600" b="1" dirty="0">
                  <a:solidFill>
                    <a:schemeClr val="accent1">
                      <a:lumMod val="75000"/>
                    </a:schemeClr>
                  </a:solidFill>
                  <a:latin typeface="+mn-ea"/>
                </a:rPr>
                <a:t>巻き爪を知る・治す・予防する</a:t>
              </a:r>
              <a:r>
                <a:rPr lang="ja-JP" altLang="en-US" sz="1600" dirty="0">
                  <a:solidFill>
                    <a:schemeClr val="accent1">
                      <a:lumMod val="75000"/>
                    </a:schemeClr>
                  </a:solidFill>
                  <a:latin typeface="+mn-ea"/>
                </a:rPr>
                <a:t>」はこちら</a:t>
              </a:r>
              <a:endParaRPr lang="en-US" altLang="ja-JP" sz="1600" dirty="0">
                <a:solidFill>
                  <a:schemeClr val="accent1">
                    <a:lumMod val="75000"/>
                  </a:schemeClr>
                </a:solidFill>
                <a:latin typeface="+mn-ea"/>
              </a:endParaRPr>
            </a:p>
            <a:p>
              <a:r>
                <a:rPr lang="en-US" altLang="ja-JP" sz="1200" dirty="0">
                  <a:solidFill>
                    <a:schemeClr val="accent1">
                      <a:lumMod val="75000"/>
                    </a:schemeClr>
                  </a:solidFill>
                  <a:latin typeface="+mn-ea"/>
                  <a:hlinkClick r:id="rId8">
                    <a:extLst>
                      <a:ext uri="{A12FA001-AC4F-418D-AE19-62706E023703}">
                        <ahyp:hlinkClr xmlns:ahyp="http://schemas.microsoft.com/office/drawing/2018/hyperlinkcolor" val="tx"/>
                      </a:ext>
                    </a:extLst>
                  </a:hlinkClick>
                </a:rPr>
                <a:t>https://www.maruho.co.jp/kanja/makizume/</a:t>
              </a:r>
              <a:endParaRPr lang="ja-JP" altLang="en-US" sz="1200" dirty="0">
                <a:solidFill>
                  <a:schemeClr val="accent1">
                    <a:lumMod val="75000"/>
                  </a:schemeClr>
                </a:solidFill>
                <a:latin typeface="+mn-ea"/>
              </a:endParaRPr>
            </a:p>
          </p:txBody>
        </p:sp>
        <p:pic>
          <p:nvPicPr>
            <p:cNvPr id="19" name="図 18">
              <a:extLst>
                <a:ext uri="{FF2B5EF4-FFF2-40B4-BE49-F238E27FC236}">
                  <a16:creationId xmlns:a16="http://schemas.microsoft.com/office/drawing/2014/main" id="{54F4A862-FD31-40C8-A708-490BC0C4E98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64523" y="537089"/>
              <a:ext cx="816444" cy="816444"/>
            </a:xfrm>
            <a:prstGeom prst="roundRect">
              <a:avLst/>
            </a:prstGeom>
          </p:spPr>
        </p:pic>
      </p:grpSp>
    </p:spTree>
    <p:extLst>
      <p:ext uri="{BB962C8B-B14F-4D97-AF65-F5344CB8AC3E}">
        <p14:creationId xmlns:p14="http://schemas.microsoft.com/office/powerpoint/2010/main" val="1735758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3" name="図 2">
            <a:extLst>
              <a:ext uri="{FF2B5EF4-FFF2-40B4-BE49-F238E27FC236}">
                <a16:creationId xmlns:a16="http://schemas.microsoft.com/office/drawing/2014/main" id="{DDD47AAD-9146-159E-5D37-932D41C6C6B6}"/>
              </a:ext>
            </a:extLst>
          </p:cNvPr>
          <p:cNvPicPr>
            <a:picLocks noChangeAspect="1"/>
          </p:cNvPicPr>
          <p:nvPr/>
        </p:nvPicPr>
        <p:blipFill>
          <a:blip r:embed="rId2"/>
          <a:stretch>
            <a:fillRect/>
          </a:stretch>
        </p:blipFill>
        <p:spPr>
          <a:xfrm>
            <a:off x="0" y="0"/>
            <a:ext cx="9144000" cy="6858000"/>
          </a:xfrm>
          <a:prstGeom prst="rect">
            <a:avLst/>
          </a:prstGeom>
        </p:spPr>
      </p:pic>
      <p:sp>
        <p:nvSpPr>
          <p:cNvPr id="6" name="テキスト ボックス 5">
            <a:extLst>
              <a:ext uri="{FF2B5EF4-FFF2-40B4-BE49-F238E27FC236}">
                <a16:creationId xmlns:a16="http://schemas.microsoft.com/office/drawing/2014/main" id="{43D41E86-5D4F-0ACE-DEE1-2C3B033B6D0B}"/>
              </a:ext>
            </a:extLst>
          </p:cNvPr>
          <p:cNvSpPr txBox="1"/>
          <p:nvPr/>
        </p:nvSpPr>
        <p:spPr>
          <a:xfrm>
            <a:off x="536713" y="4817273"/>
            <a:ext cx="8392041" cy="1538883"/>
          </a:xfrm>
          <a:prstGeom prst="rect">
            <a:avLst/>
          </a:prstGeom>
          <a:noFill/>
        </p:spPr>
        <p:txBody>
          <a:bodyPr wrap="none" rtlCol="0">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巻き爪とよく似た病気に</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爪の先端が周囲の皮膚に刺さって炎症を起こした状態である</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陥入爪</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があります</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陥入爪は</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巻き爪があると起こりやすいのですが、巻き爪がなくても</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起こります</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つまり</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爪のあたりが痛いからと言って必ずしも巻き爪というわけではないの</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です</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endPar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pic>
        <p:nvPicPr>
          <p:cNvPr id="8" name="図 7">
            <a:extLst>
              <a:ext uri="{FF2B5EF4-FFF2-40B4-BE49-F238E27FC236}">
                <a16:creationId xmlns:a16="http://schemas.microsoft.com/office/drawing/2014/main" id="{EB94E160-7D5B-9420-0AAF-85760932D18D}"/>
              </a:ext>
            </a:extLst>
          </p:cNvPr>
          <p:cNvPicPr>
            <a:picLocks noChangeAspect="1"/>
          </p:cNvPicPr>
          <p:nvPr/>
        </p:nvPicPr>
        <p:blipFill>
          <a:blip r:embed="rId3"/>
          <a:stretch>
            <a:fillRect/>
          </a:stretch>
        </p:blipFill>
        <p:spPr>
          <a:xfrm>
            <a:off x="1628733" y="1388390"/>
            <a:ext cx="5886533" cy="3311175"/>
          </a:xfrm>
          <a:prstGeom prst="rect">
            <a:avLst/>
          </a:prstGeom>
        </p:spPr>
      </p:pic>
      <p:sp>
        <p:nvSpPr>
          <p:cNvPr id="4" name="テキスト ボックス 3">
            <a:extLst>
              <a:ext uri="{FF2B5EF4-FFF2-40B4-BE49-F238E27FC236}">
                <a16:creationId xmlns:a16="http://schemas.microsoft.com/office/drawing/2014/main" id="{6046FB0E-A9C2-6307-AE3B-1E12259B4332}"/>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3926642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3" name="図 2">
            <a:extLst>
              <a:ext uri="{FF2B5EF4-FFF2-40B4-BE49-F238E27FC236}">
                <a16:creationId xmlns:a16="http://schemas.microsoft.com/office/drawing/2014/main" id="{55BC1669-15AC-EB63-FA2C-C53DD549E7E6}"/>
              </a:ext>
            </a:extLst>
          </p:cNvPr>
          <p:cNvPicPr>
            <a:picLocks noChangeAspect="1"/>
          </p:cNvPicPr>
          <p:nvPr/>
        </p:nvPicPr>
        <p:blipFill>
          <a:blip r:embed="rId2"/>
          <a:stretch>
            <a:fillRect/>
          </a:stretch>
        </p:blipFill>
        <p:spPr>
          <a:xfrm>
            <a:off x="0" y="0"/>
            <a:ext cx="9144000" cy="6858000"/>
          </a:xfrm>
          <a:prstGeom prst="rect">
            <a:avLst/>
          </a:prstGeom>
        </p:spPr>
      </p:pic>
      <p:sp>
        <p:nvSpPr>
          <p:cNvPr id="7" name="正方形/長方形 6">
            <a:extLst>
              <a:ext uri="{FF2B5EF4-FFF2-40B4-BE49-F238E27FC236}">
                <a16:creationId xmlns:a16="http://schemas.microsoft.com/office/drawing/2014/main" id="{1F2657FB-EB2C-7CD2-C674-E510B1A91F0F}"/>
              </a:ext>
            </a:extLst>
          </p:cNvPr>
          <p:cNvSpPr/>
          <p:nvPr/>
        </p:nvSpPr>
        <p:spPr>
          <a:xfrm>
            <a:off x="1735996" y="1033938"/>
            <a:ext cx="5672008" cy="201791"/>
          </a:xfrm>
          <a:prstGeom prst="rect">
            <a:avLst/>
          </a:prstGeom>
          <a:solidFill>
            <a:srgbClr val="F7E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1DF20E37-45BE-25AB-057C-A13B2F2FE7DF}"/>
              </a:ext>
            </a:extLst>
          </p:cNvPr>
          <p:cNvSpPr txBox="1"/>
          <p:nvPr/>
        </p:nvSpPr>
        <p:spPr>
          <a:xfrm>
            <a:off x="2640414" y="330144"/>
            <a:ext cx="3819442"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あなたにあてはまるのはどれ？</a:t>
            </a:r>
          </a:p>
        </p:txBody>
      </p:sp>
      <p:sp>
        <p:nvSpPr>
          <p:cNvPr id="5" name="テキスト ボックス 4">
            <a:extLst>
              <a:ext uri="{FF2B5EF4-FFF2-40B4-BE49-F238E27FC236}">
                <a16:creationId xmlns:a16="http://schemas.microsoft.com/office/drawing/2014/main" id="{795E0032-E14C-513B-6639-6075E09D6FB9}"/>
              </a:ext>
            </a:extLst>
          </p:cNvPr>
          <p:cNvSpPr txBox="1"/>
          <p:nvPr/>
        </p:nvSpPr>
        <p:spPr>
          <a:xfrm>
            <a:off x="1795974" y="750032"/>
            <a:ext cx="5552052" cy="5539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0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足の爪の変形や痛みのパターン</a:t>
            </a:r>
          </a:p>
        </p:txBody>
      </p:sp>
      <p:sp>
        <p:nvSpPr>
          <p:cNvPr id="6" name="テキスト ボックス 5">
            <a:extLst>
              <a:ext uri="{FF2B5EF4-FFF2-40B4-BE49-F238E27FC236}">
                <a16:creationId xmlns:a16="http://schemas.microsoft.com/office/drawing/2014/main" id="{C0F40634-56F6-1380-6697-C6C425E9AE68}"/>
              </a:ext>
            </a:extLst>
          </p:cNvPr>
          <p:cNvSpPr txBox="1"/>
          <p:nvPr/>
        </p:nvSpPr>
        <p:spPr>
          <a:xfrm>
            <a:off x="3325505" y="1286868"/>
            <a:ext cx="2492990"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0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正確な診断は医療機関を受診ください</a:t>
            </a:r>
          </a:p>
        </p:txBody>
      </p:sp>
      <p:cxnSp>
        <p:nvCxnSpPr>
          <p:cNvPr id="8" name="直線コネクタ 7">
            <a:extLst>
              <a:ext uri="{FF2B5EF4-FFF2-40B4-BE49-F238E27FC236}">
                <a16:creationId xmlns:a16="http://schemas.microsoft.com/office/drawing/2014/main" id="{E144ED66-D91A-3C18-7FB7-4D793BF577B1}"/>
              </a:ext>
            </a:extLst>
          </p:cNvPr>
          <p:cNvCxnSpPr>
            <a:cxnSpLocks/>
          </p:cNvCxnSpPr>
          <p:nvPr/>
        </p:nvCxnSpPr>
        <p:spPr>
          <a:xfrm>
            <a:off x="4572000" y="1656244"/>
            <a:ext cx="1" cy="4909148"/>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665D74A4-875D-D787-85EE-1E26F67B8C78}"/>
              </a:ext>
            </a:extLst>
          </p:cNvPr>
          <p:cNvCxnSpPr>
            <a:cxnSpLocks/>
          </p:cNvCxnSpPr>
          <p:nvPr/>
        </p:nvCxnSpPr>
        <p:spPr>
          <a:xfrm>
            <a:off x="555630" y="3956269"/>
            <a:ext cx="8106589" cy="1"/>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B92A6050-BB31-7F65-51CE-3BC246D248FB}"/>
              </a:ext>
            </a:extLst>
          </p:cNvPr>
          <p:cNvSpPr txBox="1"/>
          <p:nvPr/>
        </p:nvSpPr>
        <p:spPr>
          <a:xfrm>
            <a:off x="555630" y="1889195"/>
            <a:ext cx="511277" cy="519351"/>
          </a:xfrm>
          <a:prstGeom prst="ellipse">
            <a:avLst/>
          </a:prstGeom>
          <a:solidFill>
            <a:srgbClr val="5077C0"/>
          </a:solid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1</a:t>
            </a:r>
            <a:endParaRPr kumimoji="1" lang="ja-JP" altLang="en-US" sz="1800" b="1"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2E1E1AFF-F39C-5E3B-56C2-F6B1578694A0}"/>
              </a:ext>
            </a:extLst>
          </p:cNvPr>
          <p:cNvSpPr txBox="1"/>
          <p:nvPr/>
        </p:nvSpPr>
        <p:spPr>
          <a:xfrm>
            <a:off x="1066907" y="1607703"/>
            <a:ext cx="3005951" cy="110799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爪が巻いていて痛みが</a:t>
            </a:r>
            <a:endParaRPr kumimoji="1" lang="en-US" altLang="ja-JP" sz="22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あるが、皮膚に</a:t>
            </a:r>
            <a:endParaRPr kumimoji="1" lang="en-US" altLang="ja-JP" sz="22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刺さってはいない</a:t>
            </a:r>
          </a:p>
        </p:txBody>
      </p:sp>
      <p:sp>
        <p:nvSpPr>
          <p:cNvPr id="15" name="テキスト ボックス 14">
            <a:extLst>
              <a:ext uri="{FF2B5EF4-FFF2-40B4-BE49-F238E27FC236}">
                <a16:creationId xmlns:a16="http://schemas.microsoft.com/office/drawing/2014/main" id="{B2444BF2-FBD9-F3BE-A09C-983438D3BAF3}"/>
              </a:ext>
            </a:extLst>
          </p:cNvPr>
          <p:cNvSpPr txBox="1"/>
          <p:nvPr/>
        </p:nvSpPr>
        <p:spPr>
          <a:xfrm>
            <a:off x="555630" y="2690652"/>
            <a:ext cx="3952360" cy="116955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巻き爪の可能性が高い状態です。爪の端が内側に巻き込んで、爪の下の皮膚を挟んだり刺激したりして痛みが生じているようです。医療機関による診断を受け、必要に応じて矯正治療を検討しましょう。</a:t>
            </a:r>
          </a:p>
        </p:txBody>
      </p:sp>
      <p:sp>
        <p:nvSpPr>
          <p:cNvPr id="16" name="テキスト ボックス 15">
            <a:extLst>
              <a:ext uri="{FF2B5EF4-FFF2-40B4-BE49-F238E27FC236}">
                <a16:creationId xmlns:a16="http://schemas.microsoft.com/office/drawing/2014/main" id="{D50BDCBD-4D76-CE3A-DB33-CB12C399F2F2}"/>
              </a:ext>
            </a:extLst>
          </p:cNvPr>
          <p:cNvSpPr txBox="1"/>
          <p:nvPr/>
        </p:nvSpPr>
        <p:spPr>
          <a:xfrm>
            <a:off x="4783501" y="1889195"/>
            <a:ext cx="511277" cy="519351"/>
          </a:xfrm>
          <a:prstGeom prst="ellipse">
            <a:avLst/>
          </a:prstGeom>
          <a:solidFill>
            <a:srgbClr val="5077C0"/>
          </a:solid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2</a:t>
            </a:r>
            <a:endParaRPr kumimoji="1" lang="ja-JP" altLang="en-US" sz="1800" b="1"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7" name="テキスト ボックス 16">
            <a:extLst>
              <a:ext uri="{FF2B5EF4-FFF2-40B4-BE49-F238E27FC236}">
                <a16:creationId xmlns:a16="http://schemas.microsoft.com/office/drawing/2014/main" id="{624E0FAC-BBA5-3FFC-658B-772D42C0876D}"/>
              </a:ext>
            </a:extLst>
          </p:cNvPr>
          <p:cNvSpPr txBox="1"/>
          <p:nvPr/>
        </p:nvSpPr>
        <p:spPr>
          <a:xfrm>
            <a:off x="5294778" y="1821909"/>
            <a:ext cx="2723823" cy="76944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爪が巻いているが、</a:t>
            </a:r>
            <a:endParaRPr kumimoji="1" lang="en-US" altLang="ja-JP" sz="22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痛みはない</a:t>
            </a:r>
          </a:p>
        </p:txBody>
      </p:sp>
      <p:sp>
        <p:nvSpPr>
          <p:cNvPr id="18" name="テキスト ボックス 17">
            <a:extLst>
              <a:ext uri="{FF2B5EF4-FFF2-40B4-BE49-F238E27FC236}">
                <a16:creationId xmlns:a16="http://schemas.microsoft.com/office/drawing/2014/main" id="{65622729-CDA5-F0FE-4071-4CDDE3665EC4}"/>
              </a:ext>
            </a:extLst>
          </p:cNvPr>
          <p:cNvSpPr txBox="1"/>
          <p:nvPr/>
        </p:nvSpPr>
        <p:spPr>
          <a:xfrm>
            <a:off x="4783501" y="2690652"/>
            <a:ext cx="3878716" cy="1169551"/>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巻き爪の可能性が考えられます</a:t>
            </a:r>
            <a:r>
              <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爪が変形しているものの</a:t>
            </a:r>
            <a:r>
              <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皮膚への刺激は軽いため痛みまでは生じていないようです</a:t>
            </a:r>
            <a:r>
              <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変形が強く</a:t>
            </a:r>
            <a:r>
              <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靴を履いたときに当たる場合や見た目が気になる場合には</a:t>
            </a:r>
            <a:r>
              <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矯正治療を検討しましょう</a:t>
            </a:r>
            <a:r>
              <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p>
        </p:txBody>
      </p:sp>
      <p:sp>
        <p:nvSpPr>
          <p:cNvPr id="19" name="テキスト ボックス 18">
            <a:extLst>
              <a:ext uri="{FF2B5EF4-FFF2-40B4-BE49-F238E27FC236}">
                <a16:creationId xmlns:a16="http://schemas.microsoft.com/office/drawing/2014/main" id="{0DF9E79F-7306-609A-73C5-030826EBC09A}"/>
              </a:ext>
            </a:extLst>
          </p:cNvPr>
          <p:cNvSpPr txBox="1"/>
          <p:nvPr/>
        </p:nvSpPr>
        <p:spPr>
          <a:xfrm>
            <a:off x="555630" y="4378426"/>
            <a:ext cx="511277" cy="519351"/>
          </a:xfrm>
          <a:prstGeom prst="ellipse">
            <a:avLst/>
          </a:prstGeom>
          <a:solidFill>
            <a:srgbClr val="5077C0"/>
          </a:solid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3</a:t>
            </a:r>
            <a:endParaRPr kumimoji="1" lang="ja-JP" altLang="en-US" sz="1800" b="1"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20" name="テキスト ボックス 19">
            <a:extLst>
              <a:ext uri="{FF2B5EF4-FFF2-40B4-BE49-F238E27FC236}">
                <a16:creationId xmlns:a16="http://schemas.microsoft.com/office/drawing/2014/main" id="{BC9FC4EA-5CC1-CCC1-4126-C13E78C990DA}"/>
              </a:ext>
            </a:extLst>
          </p:cNvPr>
          <p:cNvSpPr txBox="1"/>
          <p:nvPr/>
        </p:nvSpPr>
        <p:spPr>
          <a:xfrm>
            <a:off x="1066907" y="4106131"/>
            <a:ext cx="2723823" cy="110799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爪が巻いており</a:t>
            </a:r>
            <a:r>
              <a:rPr kumimoji="1" lang="en-US" altLang="ja-JP" sz="22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皮膚に刺さっていて</a:t>
            </a:r>
            <a:endParaRPr kumimoji="1" lang="en-US" altLang="ja-JP" sz="22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腫れと痛みがある</a:t>
            </a:r>
          </a:p>
        </p:txBody>
      </p:sp>
      <p:sp>
        <p:nvSpPr>
          <p:cNvPr id="21" name="テキスト ボックス 20">
            <a:extLst>
              <a:ext uri="{FF2B5EF4-FFF2-40B4-BE49-F238E27FC236}">
                <a16:creationId xmlns:a16="http://schemas.microsoft.com/office/drawing/2014/main" id="{FACD4150-9AF2-B43E-A5DF-D376117707D5}"/>
              </a:ext>
            </a:extLst>
          </p:cNvPr>
          <p:cNvSpPr txBox="1"/>
          <p:nvPr/>
        </p:nvSpPr>
        <p:spPr>
          <a:xfrm>
            <a:off x="555630" y="5174289"/>
            <a:ext cx="3952360" cy="1384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巻き爪と陥入爪の両方が生じていると考えられます。巻き爪の変形に加え、爪が皮膚に食い込んだ状態であるため、痛みが強く、炎症による腫れ・赤みや出血を伴うことが多いでしょう。医療機関を受診して治療することをお勧めします。</a:t>
            </a:r>
          </a:p>
        </p:txBody>
      </p:sp>
      <p:sp>
        <p:nvSpPr>
          <p:cNvPr id="22" name="テキスト ボックス 21">
            <a:extLst>
              <a:ext uri="{FF2B5EF4-FFF2-40B4-BE49-F238E27FC236}">
                <a16:creationId xmlns:a16="http://schemas.microsoft.com/office/drawing/2014/main" id="{240BF628-7894-943F-2C79-71920FBDE73F}"/>
              </a:ext>
            </a:extLst>
          </p:cNvPr>
          <p:cNvSpPr txBox="1"/>
          <p:nvPr/>
        </p:nvSpPr>
        <p:spPr>
          <a:xfrm>
            <a:off x="4783501" y="4380529"/>
            <a:ext cx="511277" cy="519351"/>
          </a:xfrm>
          <a:prstGeom prst="ellipse">
            <a:avLst/>
          </a:prstGeom>
          <a:solidFill>
            <a:srgbClr val="5077C0"/>
          </a:solid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4</a:t>
            </a:r>
            <a:endParaRPr kumimoji="1" lang="ja-JP" altLang="en-US" sz="1800" b="1"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23" name="テキスト ボックス 22">
            <a:extLst>
              <a:ext uri="{FF2B5EF4-FFF2-40B4-BE49-F238E27FC236}">
                <a16:creationId xmlns:a16="http://schemas.microsoft.com/office/drawing/2014/main" id="{8921BAF2-11F0-E586-8937-8C088386B9BA}"/>
              </a:ext>
            </a:extLst>
          </p:cNvPr>
          <p:cNvSpPr txBox="1"/>
          <p:nvPr/>
        </p:nvSpPr>
        <p:spPr>
          <a:xfrm>
            <a:off x="5294778" y="4106131"/>
            <a:ext cx="3005951" cy="110799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爪は巻いていないが、</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皮膚に刺さっていて</a:t>
            </a:r>
            <a:endParaRPr kumimoji="1" lang="en-US" altLang="ja-JP" sz="22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腫れと痛みがある</a:t>
            </a:r>
          </a:p>
        </p:txBody>
      </p:sp>
      <p:sp>
        <p:nvSpPr>
          <p:cNvPr id="24" name="テキスト ボックス 23">
            <a:extLst>
              <a:ext uri="{FF2B5EF4-FFF2-40B4-BE49-F238E27FC236}">
                <a16:creationId xmlns:a16="http://schemas.microsoft.com/office/drawing/2014/main" id="{2B8060F1-012A-3C30-045E-93A79690F615}"/>
              </a:ext>
            </a:extLst>
          </p:cNvPr>
          <p:cNvSpPr txBox="1"/>
          <p:nvPr/>
        </p:nvSpPr>
        <p:spPr>
          <a:xfrm>
            <a:off x="4783501" y="5174289"/>
            <a:ext cx="3878716" cy="1169551"/>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陥入爪の状態と考えられます。間違った爪の切り方によって、短すぎる爪やとがった形の爪が皮膚に刺さっている可能性があります。医療機関で陥入爪に対する治療を受けることをお勧めします。</a:t>
            </a: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9" name="テキスト ボックス 8">
            <a:extLst>
              <a:ext uri="{FF2B5EF4-FFF2-40B4-BE49-F238E27FC236}">
                <a16:creationId xmlns:a16="http://schemas.microsoft.com/office/drawing/2014/main" id="{406CE1AB-4E74-00A4-85CE-4AAAB635DAB6}"/>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969787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4" name="図 3">
            <a:extLst>
              <a:ext uri="{FF2B5EF4-FFF2-40B4-BE49-F238E27FC236}">
                <a16:creationId xmlns:a16="http://schemas.microsoft.com/office/drawing/2014/main" id="{B05B4656-0A19-3819-5D4B-8EFF8AE18855}"/>
              </a:ext>
            </a:extLst>
          </p:cNvPr>
          <p:cNvPicPr>
            <a:picLocks noChangeAspect="1"/>
          </p:cNvPicPr>
          <p:nvPr/>
        </p:nvPicPr>
        <p:blipFill>
          <a:blip r:embed="rId2"/>
          <a:stretch>
            <a:fillRect/>
          </a:stretch>
        </p:blipFill>
        <p:spPr>
          <a:xfrm>
            <a:off x="0" y="0"/>
            <a:ext cx="9144000" cy="6858000"/>
          </a:xfrm>
          <a:prstGeom prst="rect">
            <a:avLst/>
          </a:prstGeom>
        </p:spPr>
      </p:pic>
      <p:sp>
        <p:nvSpPr>
          <p:cNvPr id="6" name="テキスト ボックス 5">
            <a:extLst>
              <a:ext uri="{FF2B5EF4-FFF2-40B4-BE49-F238E27FC236}">
                <a16:creationId xmlns:a16="http://schemas.microsoft.com/office/drawing/2014/main" id="{D5E38B2B-516E-A48E-DF1D-1F79393CA0F8}"/>
              </a:ext>
            </a:extLst>
          </p:cNvPr>
          <p:cNvSpPr txBox="1"/>
          <p:nvPr/>
        </p:nvSpPr>
        <p:spPr>
          <a:xfrm>
            <a:off x="536713" y="1663680"/>
            <a:ext cx="6545382" cy="1304331"/>
          </a:xfrm>
          <a:prstGeom prst="rect">
            <a:avLst/>
          </a:prstGeom>
          <a:noFill/>
        </p:spPr>
        <p:txBody>
          <a:bodyPr wrap="none" rtlCol="0">
            <a:spAutoFit/>
          </a:bodyPr>
          <a:lstStyle/>
          <a:p>
            <a:pPr marL="0" marR="0" lvl="0" indent="0" algn="l" defTabSz="457200" rtl="0" eaLnBrk="1" fontAlgn="auto" latinLnBrk="0" hangingPunct="1">
              <a:lnSpc>
                <a:spcPts val="242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現在、巻き爪に対して行われている治療は「矯正治療」が中心です。</a:t>
            </a:r>
          </a:p>
          <a:p>
            <a:pPr marL="0" marR="0" lvl="0" indent="0" algn="l" defTabSz="457200" rtl="0" eaLnBrk="1" fontAlgn="auto" latinLnBrk="0" hangingPunct="1">
              <a:lnSpc>
                <a:spcPts val="242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さまざまな器具を使って爪を本来の形に近づけることにより、</a:t>
            </a:r>
          </a:p>
          <a:p>
            <a:pPr marL="0" marR="0" lvl="0" indent="0" algn="l" defTabSz="457200" rtl="0" eaLnBrk="1" fontAlgn="auto" latinLnBrk="0" hangingPunct="1">
              <a:lnSpc>
                <a:spcPts val="242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爪が皮膚を圧迫・刺激するのを防ぎ、痛みや炎症が起こらないように</a:t>
            </a:r>
          </a:p>
          <a:p>
            <a:pPr marL="0" marR="0" lvl="0" indent="0" algn="l" defTabSz="457200" rtl="0" eaLnBrk="1" fontAlgn="auto" latinLnBrk="0" hangingPunct="1">
              <a:lnSpc>
                <a:spcPts val="242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する治療法です。</a:t>
            </a:r>
          </a:p>
        </p:txBody>
      </p:sp>
      <p:pic>
        <p:nvPicPr>
          <p:cNvPr id="7" name="図 6">
            <a:extLst>
              <a:ext uri="{FF2B5EF4-FFF2-40B4-BE49-F238E27FC236}">
                <a16:creationId xmlns:a16="http://schemas.microsoft.com/office/drawing/2014/main" id="{9B1E9A0F-47A0-06A9-D143-A4603C8104E6}"/>
              </a:ext>
            </a:extLst>
          </p:cNvPr>
          <p:cNvPicPr>
            <a:picLocks noChangeAspect="1"/>
          </p:cNvPicPr>
          <p:nvPr/>
        </p:nvPicPr>
        <p:blipFill>
          <a:blip r:embed="rId3"/>
          <a:stretch>
            <a:fillRect/>
          </a:stretch>
        </p:blipFill>
        <p:spPr>
          <a:xfrm>
            <a:off x="6875387" y="385467"/>
            <a:ext cx="2086503" cy="2737799"/>
          </a:xfrm>
          <a:prstGeom prst="rect">
            <a:avLst/>
          </a:prstGeom>
        </p:spPr>
      </p:pic>
      <p:sp>
        <p:nvSpPr>
          <p:cNvPr id="9" name="角丸四角形 8">
            <a:extLst>
              <a:ext uri="{FF2B5EF4-FFF2-40B4-BE49-F238E27FC236}">
                <a16:creationId xmlns:a16="http://schemas.microsoft.com/office/drawing/2014/main" id="{3E294B45-70A1-E810-6CB3-65FBA3D19229}"/>
              </a:ext>
            </a:extLst>
          </p:cNvPr>
          <p:cNvSpPr/>
          <p:nvPr/>
        </p:nvSpPr>
        <p:spPr>
          <a:xfrm>
            <a:off x="1265854" y="3438036"/>
            <a:ext cx="7228922" cy="2635169"/>
          </a:xfrm>
          <a:prstGeom prst="roundRect">
            <a:avLst>
              <a:gd name="adj" fmla="val 4723"/>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solidFill>
                  <a:srgbClr val="5077C0"/>
                </a:solidFill>
              </a:ln>
              <a:solidFill>
                <a:prstClr val="white"/>
              </a:solidFill>
              <a:effectLst/>
              <a:uLnTx/>
              <a:uFillTx/>
              <a:latin typeface="Calibri" panose="020F0502020204030204"/>
              <a:ea typeface="游ゴシック" panose="020B0400000000000000" pitchFamily="50" charset="-128"/>
              <a:cs typeface="+mn-cs"/>
            </a:endParaRPr>
          </a:p>
        </p:txBody>
      </p:sp>
      <p:pic>
        <p:nvPicPr>
          <p:cNvPr id="14" name="図 13">
            <a:extLst>
              <a:ext uri="{FF2B5EF4-FFF2-40B4-BE49-F238E27FC236}">
                <a16:creationId xmlns:a16="http://schemas.microsoft.com/office/drawing/2014/main" id="{50998E9D-C57D-52B7-2466-040D5D9A21F7}"/>
              </a:ext>
            </a:extLst>
          </p:cNvPr>
          <p:cNvPicPr>
            <a:picLocks noChangeAspect="1"/>
          </p:cNvPicPr>
          <p:nvPr/>
        </p:nvPicPr>
        <p:blipFill>
          <a:blip r:embed="rId4"/>
          <a:stretch>
            <a:fillRect/>
          </a:stretch>
        </p:blipFill>
        <p:spPr>
          <a:xfrm>
            <a:off x="3809404" y="3648629"/>
            <a:ext cx="4565944" cy="2153171"/>
          </a:xfrm>
          <a:prstGeom prst="rect">
            <a:avLst/>
          </a:prstGeom>
        </p:spPr>
      </p:pic>
      <p:pic>
        <p:nvPicPr>
          <p:cNvPr id="16" name="図 15">
            <a:extLst>
              <a:ext uri="{FF2B5EF4-FFF2-40B4-BE49-F238E27FC236}">
                <a16:creationId xmlns:a16="http://schemas.microsoft.com/office/drawing/2014/main" id="{72D88F95-6F53-F4DF-A8D5-2669F912A89A}"/>
              </a:ext>
            </a:extLst>
          </p:cNvPr>
          <p:cNvPicPr>
            <a:picLocks noChangeAspect="1"/>
          </p:cNvPicPr>
          <p:nvPr/>
        </p:nvPicPr>
        <p:blipFill rotWithShape="1">
          <a:blip r:embed="rId5"/>
          <a:srcRect l="36322" t="24536" r="27834" b="32461"/>
          <a:stretch/>
        </p:blipFill>
        <p:spPr>
          <a:xfrm>
            <a:off x="630155" y="3239416"/>
            <a:ext cx="2719819" cy="2447331"/>
          </a:xfrm>
          <a:prstGeom prst="roundRect">
            <a:avLst>
              <a:gd name="adj" fmla="val 6927"/>
            </a:avLst>
          </a:prstGeom>
          <a:ln w="28575">
            <a:solidFill>
              <a:srgbClr val="5077C0"/>
            </a:solidFill>
          </a:ln>
        </p:spPr>
      </p:pic>
      <p:sp>
        <p:nvSpPr>
          <p:cNvPr id="3" name="テキスト ボックス 2">
            <a:extLst>
              <a:ext uri="{FF2B5EF4-FFF2-40B4-BE49-F238E27FC236}">
                <a16:creationId xmlns:a16="http://schemas.microsoft.com/office/drawing/2014/main" id="{FD34E51C-27D0-F9E8-FD40-456EF55E7314}"/>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3916354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16" name="図 15">
            <a:extLst>
              <a:ext uri="{FF2B5EF4-FFF2-40B4-BE49-F238E27FC236}">
                <a16:creationId xmlns:a16="http://schemas.microsoft.com/office/drawing/2014/main" id="{09DCF12D-DD47-10BC-060B-2EC239E51262}"/>
              </a:ext>
            </a:extLst>
          </p:cNvPr>
          <p:cNvPicPr>
            <a:picLocks noChangeAspect="1"/>
          </p:cNvPicPr>
          <p:nvPr/>
        </p:nvPicPr>
        <p:blipFill>
          <a:blip r:embed="rId2"/>
          <a:stretch>
            <a:fillRect/>
          </a:stretch>
        </p:blipFill>
        <p:spPr>
          <a:xfrm>
            <a:off x="0" y="0"/>
            <a:ext cx="9144000" cy="6858000"/>
          </a:xfrm>
          <a:prstGeom prst="rect">
            <a:avLst/>
          </a:prstGeom>
        </p:spPr>
      </p:pic>
      <p:sp>
        <p:nvSpPr>
          <p:cNvPr id="29" name="正方形/長方形 28">
            <a:extLst>
              <a:ext uri="{FF2B5EF4-FFF2-40B4-BE49-F238E27FC236}">
                <a16:creationId xmlns:a16="http://schemas.microsoft.com/office/drawing/2014/main" id="{B9DBE739-527A-B590-A9D4-258C3E5D6FD0}"/>
              </a:ext>
            </a:extLst>
          </p:cNvPr>
          <p:cNvSpPr/>
          <p:nvPr/>
        </p:nvSpPr>
        <p:spPr>
          <a:xfrm>
            <a:off x="555630" y="1003626"/>
            <a:ext cx="8106589" cy="5418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 name="正方形/長方形 6">
            <a:extLst>
              <a:ext uri="{FF2B5EF4-FFF2-40B4-BE49-F238E27FC236}">
                <a16:creationId xmlns:a16="http://schemas.microsoft.com/office/drawing/2014/main" id="{1F2657FB-EB2C-7CD2-C674-E510B1A91F0F}"/>
              </a:ext>
            </a:extLst>
          </p:cNvPr>
          <p:cNvSpPr/>
          <p:nvPr/>
        </p:nvSpPr>
        <p:spPr>
          <a:xfrm>
            <a:off x="2262047" y="576120"/>
            <a:ext cx="4619906" cy="231356"/>
          </a:xfrm>
          <a:prstGeom prst="rect">
            <a:avLst/>
          </a:prstGeom>
          <a:solidFill>
            <a:srgbClr val="F7E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795E0032-E14C-513B-6639-6075E09D6FB9}"/>
              </a:ext>
            </a:extLst>
          </p:cNvPr>
          <p:cNvSpPr txBox="1"/>
          <p:nvPr/>
        </p:nvSpPr>
        <p:spPr>
          <a:xfrm>
            <a:off x="2473339" y="292214"/>
            <a:ext cx="4197322"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0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さまざまな矯正治療</a:t>
            </a:r>
          </a:p>
        </p:txBody>
      </p:sp>
      <p:cxnSp>
        <p:nvCxnSpPr>
          <p:cNvPr id="8" name="直線コネクタ 7">
            <a:extLst>
              <a:ext uri="{FF2B5EF4-FFF2-40B4-BE49-F238E27FC236}">
                <a16:creationId xmlns:a16="http://schemas.microsoft.com/office/drawing/2014/main" id="{E144ED66-D91A-3C18-7FB7-4D793BF577B1}"/>
              </a:ext>
            </a:extLst>
          </p:cNvPr>
          <p:cNvCxnSpPr>
            <a:cxnSpLocks/>
          </p:cNvCxnSpPr>
          <p:nvPr/>
        </p:nvCxnSpPr>
        <p:spPr>
          <a:xfrm>
            <a:off x="3136247" y="1004279"/>
            <a:ext cx="1" cy="5418005"/>
          </a:xfrm>
          <a:prstGeom prst="line">
            <a:avLst/>
          </a:prstGeom>
          <a:ln w="19050">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665D74A4-875D-D787-85EE-1E26F67B8C78}"/>
              </a:ext>
            </a:extLst>
          </p:cNvPr>
          <p:cNvCxnSpPr>
            <a:cxnSpLocks/>
          </p:cNvCxnSpPr>
          <p:nvPr/>
        </p:nvCxnSpPr>
        <p:spPr>
          <a:xfrm>
            <a:off x="555630" y="1004279"/>
            <a:ext cx="8106589" cy="1"/>
          </a:xfrm>
          <a:prstGeom prst="line">
            <a:avLst/>
          </a:prstGeom>
          <a:ln w="19050">
            <a:solidFill>
              <a:srgbClr val="5077C0"/>
            </a:solidFill>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624E0FAC-BBA5-3FFC-658B-772D42C0876D}"/>
              </a:ext>
            </a:extLst>
          </p:cNvPr>
          <p:cNvSpPr txBox="1"/>
          <p:nvPr/>
        </p:nvSpPr>
        <p:spPr>
          <a:xfrm>
            <a:off x="3283438" y="1487855"/>
            <a:ext cx="2236510"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矯正具を装着する方法</a:t>
            </a:r>
          </a:p>
        </p:txBody>
      </p:sp>
      <p:sp>
        <p:nvSpPr>
          <p:cNvPr id="18" name="テキスト ボックス 17">
            <a:extLst>
              <a:ext uri="{FF2B5EF4-FFF2-40B4-BE49-F238E27FC236}">
                <a16:creationId xmlns:a16="http://schemas.microsoft.com/office/drawing/2014/main" id="{65622729-CDA5-F0FE-4071-4CDDE3665EC4}"/>
              </a:ext>
            </a:extLst>
          </p:cNvPr>
          <p:cNvSpPr txBox="1"/>
          <p:nvPr/>
        </p:nvSpPr>
        <p:spPr>
          <a:xfrm>
            <a:off x="3283438" y="1764621"/>
            <a:ext cx="4306060" cy="646331"/>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形状記憶合金などで作られた器具を爪に取り付けることにより、徐々に爪の形を矯正する方法です。爪の先端につけるタイプのもの</a:t>
            </a:r>
            <a:r>
              <a:rPr kumimoji="1" lang="en-US" altLang="ja-JP" sz="1200" b="0" i="0" u="none" strike="noStrike" kern="1200" cap="none" spc="0" normalizeH="0" baseline="3000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※1</a:t>
            </a:r>
            <a:r>
              <a:rPr kumimoji="1" lang="ja-JP" altLang="en-US" sz="12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、爪の縁にかけるタイプのものなどがあります。</a:t>
            </a:r>
            <a:endParaRPr kumimoji="1" lang="en-US" altLang="ja-JP"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cxnSp>
        <p:nvCxnSpPr>
          <p:cNvPr id="3" name="直線コネクタ 2">
            <a:extLst>
              <a:ext uri="{FF2B5EF4-FFF2-40B4-BE49-F238E27FC236}">
                <a16:creationId xmlns:a16="http://schemas.microsoft.com/office/drawing/2014/main" id="{A1049300-E806-56B4-74CB-22E565581212}"/>
              </a:ext>
            </a:extLst>
          </p:cNvPr>
          <p:cNvCxnSpPr>
            <a:cxnSpLocks/>
          </p:cNvCxnSpPr>
          <p:nvPr/>
        </p:nvCxnSpPr>
        <p:spPr>
          <a:xfrm>
            <a:off x="555630" y="1379734"/>
            <a:ext cx="8106589" cy="1"/>
          </a:xfrm>
          <a:prstGeom prst="line">
            <a:avLst/>
          </a:prstGeom>
          <a:ln w="19050">
            <a:solidFill>
              <a:srgbClr val="5077C0"/>
            </a:solidFill>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FB4B777E-79ED-51D4-7F6A-D7CBDAD25CFA}"/>
              </a:ext>
            </a:extLst>
          </p:cNvPr>
          <p:cNvSpPr txBox="1"/>
          <p:nvPr/>
        </p:nvSpPr>
        <p:spPr>
          <a:xfrm>
            <a:off x="694503" y="1073319"/>
            <a:ext cx="227337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代表的な</a:t>
            </a:r>
            <a:r>
              <a:rPr kumimoji="1" lang="en-US" altLang="ja-JP" sz="12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4</a:t>
            </a:r>
            <a:r>
              <a:rPr kumimoji="1" lang="ja-JP" altLang="en-US" sz="1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タイプの治療法の例</a:t>
            </a:r>
          </a:p>
        </p:txBody>
      </p:sp>
      <p:sp>
        <p:nvSpPr>
          <p:cNvPr id="13" name="テキスト ボックス 12">
            <a:extLst>
              <a:ext uri="{FF2B5EF4-FFF2-40B4-BE49-F238E27FC236}">
                <a16:creationId xmlns:a16="http://schemas.microsoft.com/office/drawing/2014/main" id="{184B8CB6-9842-8491-9811-5AF36FC685C4}"/>
              </a:ext>
            </a:extLst>
          </p:cNvPr>
          <p:cNvSpPr txBox="1"/>
          <p:nvPr/>
        </p:nvSpPr>
        <p:spPr>
          <a:xfrm>
            <a:off x="5095194" y="1077152"/>
            <a:ext cx="80021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治療方法</a:t>
            </a:r>
          </a:p>
        </p:txBody>
      </p:sp>
      <p:cxnSp>
        <p:nvCxnSpPr>
          <p:cNvPr id="14" name="直線コネクタ 13">
            <a:extLst>
              <a:ext uri="{FF2B5EF4-FFF2-40B4-BE49-F238E27FC236}">
                <a16:creationId xmlns:a16="http://schemas.microsoft.com/office/drawing/2014/main" id="{7ADAEAE1-0D12-1325-F635-6946B480F114}"/>
              </a:ext>
            </a:extLst>
          </p:cNvPr>
          <p:cNvCxnSpPr>
            <a:cxnSpLocks/>
          </p:cNvCxnSpPr>
          <p:nvPr/>
        </p:nvCxnSpPr>
        <p:spPr>
          <a:xfrm>
            <a:off x="7669626" y="1004279"/>
            <a:ext cx="1" cy="5418005"/>
          </a:xfrm>
          <a:prstGeom prst="line">
            <a:avLst/>
          </a:prstGeom>
          <a:ln w="19050">
            <a:solidFill>
              <a:srgbClr val="5077C0"/>
            </a:solidFill>
          </a:ln>
        </p:spPr>
        <p:style>
          <a:lnRef idx="1">
            <a:schemeClr val="accent1"/>
          </a:lnRef>
          <a:fillRef idx="0">
            <a:schemeClr val="accent1"/>
          </a:fillRef>
          <a:effectRef idx="0">
            <a:schemeClr val="accent1"/>
          </a:effectRef>
          <a:fontRef idx="minor">
            <a:schemeClr val="tx1"/>
          </a:fontRef>
        </p:style>
      </p:cxnSp>
      <p:sp>
        <p:nvSpPr>
          <p:cNvPr id="25" name="テキスト ボックス 24">
            <a:extLst>
              <a:ext uri="{FF2B5EF4-FFF2-40B4-BE49-F238E27FC236}">
                <a16:creationId xmlns:a16="http://schemas.microsoft.com/office/drawing/2014/main" id="{DBD6A7B2-31BF-3C32-15A0-1F858B2E9F9D}"/>
              </a:ext>
            </a:extLst>
          </p:cNvPr>
          <p:cNvSpPr txBox="1"/>
          <p:nvPr/>
        </p:nvSpPr>
        <p:spPr>
          <a:xfrm>
            <a:off x="7815436" y="1080342"/>
            <a:ext cx="80021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治療期間</a:t>
            </a:r>
          </a:p>
        </p:txBody>
      </p:sp>
      <p:sp>
        <p:nvSpPr>
          <p:cNvPr id="27" name="テキスト ボックス 26">
            <a:extLst>
              <a:ext uri="{FF2B5EF4-FFF2-40B4-BE49-F238E27FC236}">
                <a16:creationId xmlns:a16="http://schemas.microsoft.com/office/drawing/2014/main" id="{0F80156B-33BB-8345-4490-9554CC73B890}"/>
              </a:ext>
            </a:extLst>
          </p:cNvPr>
          <p:cNvSpPr txBox="1"/>
          <p:nvPr/>
        </p:nvSpPr>
        <p:spPr>
          <a:xfrm>
            <a:off x="7751315" y="1805469"/>
            <a:ext cx="928459"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3</a:t>
            </a:r>
            <a:r>
              <a:rPr kumimoji="1" lang="ja-JP" altLang="en-US" sz="14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a:t>
            </a:r>
            <a:r>
              <a:rPr kumimoji="1" lang="en-US" altLang="ja-JP" sz="14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6</a:t>
            </a:r>
            <a:r>
              <a:rPr kumimoji="1" lang="ja-JP" altLang="en-US" sz="14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ヵ月</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程度</a:t>
            </a:r>
          </a:p>
        </p:txBody>
      </p:sp>
      <p:sp>
        <p:nvSpPr>
          <p:cNvPr id="28" name="テキスト ボックス 27">
            <a:extLst>
              <a:ext uri="{FF2B5EF4-FFF2-40B4-BE49-F238E27FC236}">
                <a16:creationId xmlns:a16="http://schemas.microsoft.com/office/drawing/2014/main" id="{27862787-1D2E-CBA9-210D-8D438D0121B1}"/>
              </a:ext>
            </a:extLst>
          </p:cNvPr>
          <p:cNvSpPr txBox="1"/>
          <p:nvPr/>
        </p:nvSpPr>
        <p:spPr>
          <a:xfrm>
            <a:off x="3283438" y="2354337"/>
            <a:ext cx="2776722" cy="2308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※1 </a:t>
            </a:r>
            <a:r>
              <a:rPr kumimoji="1" lang="ja-JP" altLang="en-US" sz="9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爪を</a:t>
            </a:r>
            <a:r>
              <a:rPr kumimoji="1" lang="en-US" altLang="ja-JP" sz="9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1〜2㎜</a:t>
            </a:r>
            <a:r>
              <a:rPr kumimoji="1" lang="ja-JP" altLang="en-US" sz="9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程度伸ばしてから受診しましょう</a:t>
            </a:r>
            <a:r>
              <a:rPr kumimoji="1" lang="en-US" altLang="ja-JP" sz="9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pic>
        <p:nvPicPr>
          <p:cNvPr id="30" name="図 29">
            <a:extLst>
              <a:ext uri="{FF2B5EF4-FFF2-40B4-BE49-F238E27FC236}">
                <a16:creationId xmlns:a16="http://schemas.microsoft.com/office/drawing/2014/main" id="{54EFE3BC-D837-E221-5B39-E344EC264614}"/>
              </a:ext>
            </a:extLst>
          </p:cNvPr>
          <p:cNvPicPr>
            <a:picLocks noChangeAspect="1"/>
          </p:cNvPicPr>
          <p:nvPr/>
        </p:nvPicPr>
        <p:blipFill rotWithShape="1">
          <a:blip r:embed="rId3"/>
          <a:srcRect l="14550" r="15344" b="50204"/>
          <a:stretch/>
        </p:blipFill>
        <p:spPr>
          <a:xfrm>
            <a:off x="512561" y="1443588"/>
            <a:ext cx="1313437" cy="1232003"/>
          </a:xfrm>
          <a:prstGeom prst="rect">
            <a:avLst/>
          </a:prstGeom>
        </p:spPr>
      </p:pic>
      <p:cxnSp>
        <p:nvCxnSpPr>
          <p:cNvPr id="31" name="直線コネクタ 30">
            <a:extLst>
              <a:ext uri="{FF2B5EF4-FFF2-40B4-BE49-F238E27FC236}">
                <a16:creationId xmlns:a16="http://schemas.microsoft.com/office/drawing/2014/main" id="{AFDBAD4C-1712-C748-8717-85B0CB2C149B}"/>
              </a:ext>
            </a:extLst>
          </p:cNvPr>
          <p:cNvCxnSpPr>
            <a:cxnSpLocks/>
          </p:cNvCxnSpPr>
          <p:nvPr/>
        </p:nvCxnSpPr>
        <p:spPr>
          <a:xfrm>
            <a:off x="555630" y="2695626"/>
            <a:ext cx="8106589" cy="1"/>
          </a:xfrm>
          <a:prstGeom prst="line">
            <a:avLst/>
          </a:prstGeom>
          <a:ln w="19050">
            <a:solidFill>
              <a:srgbClr val="5077C0"/>
            </a:solidFill>
          </a:ln>
        </p:spPr>
        <p:style>
          <a:lnRef idx="1">
            <a:schemeClr val="accent1"/>
          </a:lnRef>
          <a:fillRef idx="0">
            <a:schemeClr val="accent1"/>
          </a:fillRef>
          <a:effectRef idx="0">
            <a:schemeClr val="accent1"/>
          </a:effectRef>
          <a:fontRef idx="minor">
            <a:schemeClr val="tx1"/>
          </a:fontRef>
        </p:style>
      </p:cxnSp>
      <p:pic>
        <p:nvPicPr>
          <p:cNvPr id="33" name="図 32">
            <a:extLst>
              <a:ext uri="{FF2B5EF4-FFF2-40B4-BE49-F238E27FC236}">
                <a16:creationId xmlns:a16="http://schemas.microsoft.com/office/drawing/2014/main" id="{EDD7FAA4-D58E-94CC-12EA-5A2C781EFD22}"/>
              </a:ext>
            </a:extLst>
          </p:cNvPr>
          <p:cNvPicPr>
            <a:picLocks noChangeAspect="1"/>
          </p:cNvPicPr>
          <p:nvPr/>
        </p:nvPicPr>
        <p:blipFill rotWithShape="1">
          <a:blip r:embed="rId4"/>
          <a:srcRect b="6699"/>
          <a:stretch/>
        </p:blipFill>
        <p:spPr>
          <a:xfrm>
            <a:off x="1096848" y="2739445"/>
            <a:ext cx="1595301" cy="1231514"/>
          </a:xfrm>
          <a:prstGeom prst="rect">
            <a:avLst/>
          </a:prstGeom>
        </p:spPr>
      </p:pic>
      <p:sp>
        <p:nvSpPr>
          <p:cNvPr id="34" name="テキスト ボックス 33">
            <a:extLst>
              <a:ext uri="{FF2B5EF4-FFF2-40B4-BE49-F238E27FC236}">
                <a16:creationId xmlns:a16="http://schemas.microsoft.com/office/drawing/2014/main" id="{3925F26D-C192-7CE0-EB73-26CA0890C118}"/>
              </a:ext>
            </a:extLst>
          </p:cNvPr>
          <p:cNvSpPr txBox="1"/>
          <p:nvPr/>
        </p:nvSpPr>
        <p:spPr>
          <a:xfrm>
            <a:off x="3283438" y="2798745"/>
            <a:ext cx="2656496"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ワイヤーを留置する方法</a:t>
            </a:r>
            <a:r>
              <a:rPr kumimoji="1" lang="en-US" altLang="ja-JP" sz="1600" b="1" i="0" u="none" strike="noStrike" kern="1200" cap="none" spc="0" normalizeH="0" baseline="3000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※2</a:t>
            </a:r>
            <a:endParaRPr kumimoji="1" lang="ja-JP" altLang="en-US" sz="1600" b="1" i="0" u="none" strike="noStrike" kern="1200" cap="none" spc="0" normalizeH="0" baseline="30000" noProof="0">
              <a:ln>
                <a:noFill/>
              </a:ln>
              <a:solidFill>
                <a:srgbClr val="5077C0"/>
              </a:solidFill>
              <a:effectLst/>
              <a:uLnTx/>
              <a:uFillTx/>
              <a:latin typeface="游ゴシック" panose="020B0400000000000000" pitchFamily="50" charset="-128"/>
              <a:ea typeface="游ゴシック" panose="020B0400000000000000" pitchFamily="50" charset="-128"/>
              <a:cs typeface="+mn-cs"/>
            </a:endParaRPr>
          </a:p>
        </p:txBody>
      </p:sp>
      <p:sp>
        <p:nvSpPr>
          <p:cNvPr id="35" name="テキスト ボックス 34">
            <a:extLst>
              <a:ext uri="{FF2B5EF4-FFF2-40B4-BE49-F238E27FC236}">
                <a16:creationId xmlns:a16="http://schemas.microsoft.com/office/drawing/2014/main" id="{AED14758-CC30-CDAF-AAD0-831E1C1C27AF}"/>
              </a:ext>
            </a:extLst>
          </p:cNvPr>
          <p:cNvSpPr txBox="1"/>
          <p:nvPr/>
        </p:nvSpPr>
        <p:spPr>
          <a:xfrm>
            <a:off x="3283438" y="3075511"/>
            <a:ext cx="4306060" cy="646331"/>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爪の先端に</a:t>
            </a:r>
            <a:r>
              <a:rPr kumimoji="1" lang="en-US" altLang="ja-JP"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2</a:t>
            </a:r>
            <a:r>
              <a:rPr kumimoji="1" lang="ja-JP" altLang="en-US" sz="12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か所の穴をあけて形状記憶合金で作られたワイヤーを通し、ワイヤーが元に戻ろうとする力を利用して巻き爪を矯正する方法です。</a:t>
            </a:r>
          </a:p>
        </p:txBody>
      </p:sp>
      <p:sp>
        <p:nvSpPr>
          <p:cNvPr id="36" name="テキスト ボックス 35">
            <a:extLst>
              <a:ext uri="{FF2B5EF4-FFF2-40B4-BE49-F238E27FC236}">
                <a16:creationId xmlns:a16="http://schemas.microsoft.com/office/drawing/2014/main" id="{E0B082E9-72B6-D4B0-C668-86B55A9126F5}"/>
              </a:ext>
            </a:extLst>
          </p:cNvPr>
          <p:cNvSpPr txBox="1"/>
          <p:nvPr/>
        </p:nvSpPr>
        <p:spPr>
          <a:xfrm>
            <a:off x="3283438" y="3686274"/>
            <a:ext cx="2597186" cy="2308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※2 </a:t>
            </a:r>
            <a:r>
              <a:rPr kumimoji="1" lang="ja-JP" altLang="en-US" sz="9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爪を</a:t>
            </a:r>
            <a:r>
              <a:rPr kumimoji="1" lang="en-US" altLang="ja-JP" sz="9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2㎜</a:t>
            </a:r>
            <a:r>
              <a:rPr kumimoji="1" lang="ja-JP" altLang="en-US" sz="9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以上伸ばしてから受診しましょう</a:t>
            </a:r>
            <a:r>
              <a:rPr kumimoji="1" lang="en-US" altLang="ja-JP" sz="9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ED8EA242-95F6-89AF-5D7E-CE2357C9D1C0}"/>
              </a:ext>
            </a:extLst>
          </p:cNvPr>
          <p:cNvSpPr txBox="1"/>
          <p:nvPr/>
        </p:nvSpPr>
        <p:spPr>
          <a:xfrm>
            <a:off x="7751315" y="3148285"/>
            <a:ext cx="928459"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3</a:t>
            </a:r>
            <a:r>
              <a:rPr kumimoji="1" lang="ja-JP" altLang="en-US" sz="14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a:t>
            </a:r>
            <a:r>
              <a:rPr kumimoji="1" lang="en-US" altLang="ja-JP" sz="14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6</a:t>
            </a:r>
            <a:r>
              <a:rPr kumimoji="1" lang="ja-JP" altLang="en-US" sz="14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ヵ月</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程度</a:t>
            </a:r>
          </a:p>
        </p:txBody>
      </p:sp>
      <p:cxnSp>
        <p:nvCxnSpPr>
          <p:cNvPr id="38" name="直線コネクタ 37">
            <a:extLst>
              <a:ext uri="{FF2B5EF4-FFF2-40B4-BE49-F238E27FC236}">
                <a16:creationId xmlns:a16="http://schemas.microsoft.com/office/drawing/2014/main" id="{4DFDCDEE-6051-DEA5-8D22-6429C1C28AB6}"/>
              </a:ext>
            </a:extLst>
          </p:cNvPr>
          <p:cNvCxnSpPr>
            <a:cxnSpLocks/>
          </p:cNvCxnSpPr>
          <p:nvPr/>
        </p:nvCxnSpPr>
        <p:spPr>
          <a:xfrm>
            <a:off x="555630" y="4001909"/>
            <a:ext cx="8106589" cy="1"/>
          </a:xfrm>
          <a:prstGeom prst="line">
            <a:avLst/>
          </a:prstGeom>
          <a:ln w="19050">
            <a:solidFill>
              <a:srgbClr val="5077C0"/>
            </a:solidFill>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090171E4-06C9-70B6-BCC4-A062ECCB4A59}"/>
              </a:ext>
            </a:extLst>
          </p:cNvPr>
          <p:cNvSpPr txBox="1"/>
          <p:nvPr/>
        </p:nvSpPr>
        <p:spPr>
          <a:xfrm>
            <a:off x="3283438" y="4101726"/>
            <a:ext cx="2441694"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プレートを接着する方法</a:t>
            </a:r>
            <a:endParaRPr kumimoji="1" lang="ja-JP" altLang="en-US" sz="1600" b="1" i="0" u="none" strike="noStrike" kern="1200" cap="none" spc="0" normalizeH="0" baseline="30000" noProof="0">
              <a:ln>
                <a:noFill/>
              </a:ln>
              <a:solidFill>
                <a:srgbClr val="5077C0"/>
              </a:solidFill>
              <a:effectLst/>
              <a:uLnTx/>
              <a:uFillTx/>
              <a:latin typeface="游ゴシック" panose="020B0400000000000000" pitchFamily="50" charset="-128"/>
              <a:ea typeface="游ゴシック" panose="020B0400000000000000" pitchFamily="50" charset="-128"/>
              <a:cs typeface="+mn-cs"/>
            </a:endParaRPr>
          </a:p>
        </p:txBody>
      </p:sp>
      <p:sp>
        <p:nvSpPr>
          <p:cNvPr id="42" name="テキスト ボックス 41">
            <a:extLst>
              <a:ext uri="{FF2B5EF4-FFF2-40B4-BE49-F238E27FC236}">
                <a16:creationId xmlns:a16="http://schemas.microsoft.com/office/drawing/2014/main" id="{53207F59-7680-5AF4-CCAC-8EE979C1FE59}"/>
              </a:ext>
            </a:extLst>
          </p:cNvPr>
          <p:cNvSpPr txBox="1"/>
          <p:nvPr/>
        </p:nvSpPr>
        <p:spPr>
          <a:xfrm>
            <a:off x="3283438" y="4378492"/>
            <a:ext cx="4306060" cy="65686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特殊な樹脂や形状記憶金属によって作られた板状の矯正器具（プレート）を爪の表面に接着し、その力を利用して爪の変形を矯正する方法です。</a:t>
            </a:r>
          </a:p>
        </p:txBody>
      </p:sp>
      <p:pic>
        <p:nvPicPr>
          <p:cNvPr id="44" name="図 43">
            <a:extLst>
              <a:ext uri="{FF2B5EF4-FFF2-40B4-BE49-F238E27FC236}">
                <a16:creationId xmlns:a16="http://schemas.microsoft.com/office/drawing/2014/main" id="{20984D7B-80F8-B8E0-8648-21AB6056B955}"/>
              </a:ext>
            </a:extLst>
          </p:cNvPr>
          <p:cNvPicPr>
            <a:picLocks noChangeAspect="1"/>
          </p:cNvPicPr>
          <p:nvPr/>
        </p:nvPicPr>
        <p:blipFill rotWithShape="1">
          <a:blip r:embed="rId5"/>
          <a:srcRect t="10048" b="5036"/>
          <a:stretch/>
        </p:blipFill>
        <p:spPr>
          <a:xfrm>
            <a:off x="1112849" y="4030736"/>
            <a:ext cx="1570673" cy="1099883"/>
          </a:xfrm>
          <a:prstGeom prst="rect">
            <a:avLst/>
          </a:prstGeom>
        </p:spPr>
      </p:pic>
      <p:cxnSp>
        <p:nvCxnSpPr>
          <p:cNvPr id="45" name="直線コネクタ 44">
            <a:extLst>
              <a:ext uri="{FF2B5EF4-FFF2-40B4-BE49-F238E27FC236}">
                <a16:creationId xmlns:a16="http://schemas.microsoft.com/office/drawing/2014/main" id="{D73CCB98-EB71-AA76-317C-D5D65A43500E}"/>
              </a:ext>
            </a:extLst>
          </p:cNvPr>
          <p:cNvCxnSpPr>
            <a:cxnSpLocks/>
          </p:cNvCxnSpPr>
          <p:nvPr/>
        </p:nvCxnSpPr>
        <p:spPr>
          <a:xfrm>
            <a:off x="555630" y="5139086"/>
            <a:ext cx="8106589" cy="1"/>
          </a:xfrm>
          <a:prstGeom prst="line">
            <a:avLst/>
          </a:prstGeom>
          <a:ln w="19050">
            <a:solidFill>
              <a:srgbClr val="5077C0"/>
            </a:solidFill>
          </a:ln>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8AA3D4F8-9D08-3AE1-5E72-C5E8BF586895}"/>
              </a:ext>
            </a:extLst>
          </p:cNvPr>
          <p:cNvSpPr txBox="1"/>
          <p:nvPr/>
        </p:nvSpPr>
        <p:spPr>
          <a:xfrm>
            <a:off x="7892379" y="4333250"/>
            <a:ext cx="646331"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6</a:t>
            </a:r>
            <a:r>
              <a:rPr kumimoji="1" lang="ja-JP" altLang="en-US" sz="14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ヵ月</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程度</a:t>
            </a:r>
          </a:p>
        </p:txBody>
      </p:sp>
      <p:pic>
        <p:nvPicPr>
          <p:cNvPr id="4" name="図 3">
            <a:extLst>
              <a:ext uri="{FF2B5EF4-FFF2-40B4-BE49-F238E27FC236}">
                <a16:creationId xmlns:a16="http://schemas.microsoft.com/office/drawing/2014/main" id="{0A747980-8189-1240-064F-F850462AC4C1}"/>
              </a:ext>
            </a:extLst>
          </p:cNvPr>
          <p:cNvPicPr>
            <a:picLocks noChangeAspect="1"/>
          </p:cNvPicPr>
          <p:nvPr/>
        </p:nvPicPr>
        <p:blipFill rotWithShape="1">
          <a:blip r:embed="rId3"/>
          <a:srcRect l="16613" t="48926" r="16431"/>
          <a:stretch/>
        </p:blipFill>
        <p:spPr>
          <a:xfrm>
            <a:off x="1846133" y="1401075"/>
            <a:ext cx="1254425" cy="1263602"/>
          </a:xfrm>
          <a:prstGeom prst="rect">
            <a:avLst/>
          </a:prstGeom>
        </p:spPr>
      </p:pic>
      <p:sp>
        <p:nvSpPr>
          <p:cNvPr id="6" name="テキスト ボックス 5">
            <a:extLst>
              <a:ext uri="{FF2B5EF4-FFF2-40B4-BE49-F238E27FC236}">
                <a16:creationId xmlns:a16="http://schemas.microsoft.com/office/drawing/2014/main" id="{5C37EFCA-D96F-C5D8-5D95-A4472B1BE270}"/>
              </a:ext>
            </a:extLst>
          </p:cNvPr>
          <p:cNvSpPr txBox="1"/>
          <p:nvPr/>
        </p:nvSpPr>
        <p:spPr>
          <a:xfrm>
            <a:off x="3283438" y="5233052"/>
            <a:ext cx="2451312"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外用薬</a:t>
            </a:r>
            <a:r>
              <a:rPr kumimoji="1" lang="en-US" altLang="ja-JP" sz="1600" b="1" i="0" u="none" strike="noStrike" kern="1200" cap="none" spc="0" normalizeH="0" baseline="3000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※3</a:t>
            </a:r>
            <a:r>
              <a:rPr kumimoji="1" lang="ja-JP" altLang="en-US" sz="16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を併用する方法</a:t>
            </a:r>
            <a:endParaRPr kumimoji="1" lang="ja-JP" altLang="en-US" sz="1600" b="1" i="0" u="none" strike="noStrike" kern="1200" cap="none" spc="0" normalizeH="0" baseline="3000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EEAB90BB-24F9-72B6-A57E-33672F64B17D}"/>
              </a:ext>
            </a:extLst>
          </p:cNvPr>
          <p:cNvSpPr txBox="1"/>
          <p:nvPr/>
        </p:nvSpPr>
        <p:spPr>
          <a:xfrm>
            <a:off x="3283438" y="5509818"/>
            <a:ext cx="4306060" cy="646331"/>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一時的に爪をやわらかくする専用の薬剤を矯正治療に追加して使い、治療期間を短くする方法です。治った後も再発しにくくなります。器具によっては併用できない場合もあります。</a:t>
            </a:r>
          </a:p>
        </p:txBody>
      </p:sp>
      <p:sp>
        <p:nvSpPr>
          <p:cNvPr id="12" name="テキスト ボックス 11">
            <a:extLst>
              <a:ext uri="{FF2B5EF4-FFF2-40B4-BE49-F238E27FC236}">
                <a16:creationId xmlns:a16="http://schemas.microsoft.com/office/drawing/2014/main" id="{30255C90-2C5F-C8DB-B2E3-3D761C939629}"/>
              </a:ext>
            </a:extLst>
          </p:cNvPr>
          <p:cNvSpPr txBox="1"/>
          <p:nvPr/>
        </p:nvSpPr>
        <p:spPr>
          <a:xfrm>
            <a:off x="3283438" y="6120581"/>
            <a:ext cx="2937022" cy="2308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※3 </a:t>
            </a:r>
            <a:r>
              <a:rPr kumimoji="1" lang="ja-JP" altLang="en-US" sz="9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医療機関で使われる巻き爪矯正を補助する医薬品</a:t>
            </a:r>
          </a:p>
        </p:txBody>
      </p:sp>
      <p:cxnSp>
        <p:nvCxnSpPr>
          <p:cNvPr id="15" name="直線コネクタ 14">
            <a:extLst>
              <a:ext uri="{FF2B5EF4-FFF2-40B4-BE49-F238E27FC236}">
                <a16:creationId xmlns:a16="http://schemas.microsoft.com/office/drawing/2014/main" id="{D2DD8B7F-9513-910E-9DD9-2C52A165C8B2}"/>
              </a:ext>
            </a:extLst>
          </p:cNvPr>
          <p:cNvCxnSpPr>
            <a:cxnSpLocks/>
          </p:cNvCxnSpPr>
          <p:nvPr/>
        </p:nvCxnSpPr>
        <p:spPr>
          <a:xfrm>
            <a:off x="555630" y="6422284"/>
            <a:ext cx="8106589" cy="1"/>
          </a:xfrm>
          <a:prstGeom prst="line">
            <a:avLst/>
          </a:prstGeom>
          <a:ln w="19050">
            <a:solidFill>
              <a:srgbClr val="5077C0"/>
            </a:solidFill>
          </a:ln>
        </p:spPr>
        <p:style>
          <a:lnRef idx="1">
            <a:schemeClr val="accent1"/>
          </a:lnRef>
          <a:fillRef idx="0">
            <a:schemeClr val="accent1"/>
          </a:fillRef>
          <a:effectRef idx="0">
            <a:schemeClr val="accent1"/>
          </a:effectRef>
          <a:fontRef idx="minor">
            <a:schemeClr val="tx1"/>
          </a:fontRef>
        </p:style>
      </p:cxnSp>
      <p:pic>
        <p:nvPicPr>
          <p:cNvPr id="21" name="図 20">
            <a:extLst>
              <a:ext uri="{FF2B5EF4-FFF2-40B4-BE49-F238E27FC236}">
                <a16:creationId xmlns:a16="http://schemas.microsoft.com/office/drawing/2014/main" id="{CF88793E-0E98-A6BF-3387-2342F3D6A02E}"/>
              </a:ext>
            </a:extLst>
          </p:cNvPr>
          <p:cNvPicPr>
            <a:picLocks noChangeAspect="1"/>
          </p:cNvPicPr>
          <p:nvPr/>
        </p:nvPicPr>
        <p:blipFill rotWithShape="1">
          <a:blip r:embed="rId6"/>
          <a:srcRect b="6393"/>
          <a:stretch/>
        </p:blipFill>
        <p:spPr>
          <a:xfrm>
            <a:off x="1112849" y="5176147"/>
            <a:ext cx="1570662" cy="1209134"/>
          </a:xfrm>
          <a:prstGeom prst="rect">
            <a:avLst/>
          </a:prstGeom>
        </p:spPr>
      </p:pic>
      <p:sp>
        <p:nvSpPr>
          <p:cNvPr id="22" name="テキスト ボックス 21">
            <a:extLst>
              <a:ext uri="{FF2B5EF4-FFF2-40B4-BE49-F238E27FC236}">
                <a16:creationId xmlns:a16="http://schemas.microsoft.com/office/drawing/2014/main" id="{E9B3EC00-4906-301E-1EB0-4973DD500DDE}"/>
              </a:ext>
            </a:extLst>
          </p:cNvPr>
          <p:cNvSpPr txBox="1"/>
          <p:nvPr/>
        </p:nvSpPr>
        <p:spPr>
          <a:xfrm>
            <a:off x="7802611" y="5437597"/>
            <a:ext cx="825867" cy="73866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1</a:t>
            </a:r>
            <a:r>
              <a:rPr kumimoji="1" lang="ja-JP" altLang="en-US" sz="14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週間～</a:t>
            </a:r>
            <a:endParaRPr kumimoji="1" lang="en-US" altLang="ja-JP" sz="14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5077C0"/>
                </a:solidFill>
                <a:effectLst/>
                <a:uLnTx/>
                <a:uFillTx/>
                <a:latin typeface="游ゴシック" panose="020B0400000000000000" pitchFamily="50" charset="-128"/>
                <a:ea typeface="游ゴシック" panose="020B0400000000000000" pitchFamily="50" charset="-128"/>
                <a:cs typeface="+mn-cs"/>
              </a:rPr>
              <a:t>1</a:t>
            </a:r>
            <a:r>
              <a:rPr kumimoji="1" lang="ja-JP" altLang="en-US" sz="14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ヵ月</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程度</a:t>
            </a:r>
          </a:p>
        </p:txBody>
      </p:sp>
      <p:sp>
        <p:nvSpPr>
          <p:cNvPr id="19" name="テキスト ボックス 18">
            <a:extLst>
              <a:ext uri="{FF2B5EF4-FFF2-40B4-BE49-F238E27FC236}">
                <a16:creationId xmlns:a16="http://schemas.microsoft.com/office/drawing/2014/main" id="{ADA3ED9A-D70F-CDAB-C015-CA8130FF726E}"/>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405129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5" name="図 4">
            <a:extLst>
              <a:ext uri="{FF2B5EF4-FFF2-40B4-BE49-F238E27FC236}">
                <a16:creationId xmlns:a16="http://schemas.microsoft.com/office/drawing/2014/main" id="{92441BE8-1C41-618D-0DEB-8765F2EABEFB}"/>
              </a:ext>
            </a:extLst>
          </p:cNvPr>
          <p:cNvPicPr>
            <a:picLocks noChangeAspect="1"/>
          </p:cNvPicPr>
          <p:nvPr/>
        </p:nvPicPr>
        <p:blipFill rotWithShape="1">
          <a:blip r:embed="rId2"/>
          <a:srcRect t="5138"/>
          <a:stretch/>
        </p:blipFill>
        <p:spPr>
          <a:xfrm>
            <a:off x="0" y="0"/>
            <a:ext cx="9144000" cy="6505662"/>
          </a:xfrm>
          <a:prstGeom prst="rect">
            <a:avLst/>
          </a:prstGeom>
        </p:spPr>
      </p:pic>
      <p:sp>
        <p:nvSpPr>
          <p:cNvPr id="6" name="テキスト ボックス 5">
            <a:extLst>
              <a:ext uri="{FF2B5EF4-FFF2-40B4-BE49-F238E27FC236}">
                <a16:creationId xmlns:a16="http://schemas.microsoft.com/office/drawing/2014/main" id="{D5E38B2B-516E-A48E-DF1D-1F79393CA0F8}"/>
              </a:ext>
            </a:extLst>
          </p:cNvPr>
          <p:cNvSpPr txBox="1"/>
          <p:nvPr/>
        </p:nvSpPr>
        <p:spPr>
          <a:xfrm>
            <a:off x="396139" y="791720"/>
            <a:ext cx="8419727"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治療開始後</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1</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週間～</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1</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ヵ月ごろから矯正治療の効果（痛みの有無やわん曲の程度）を確認し、</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爪矯正具の取り外しが可能かどうか判断していきます。痛みがなくなり、</a:t>
            </a:r>
            <a:r>
              <a:rPr kumimoji="1" lang="ja-JP" altLang="en-US" sz="1600" b="0" i="0" u="none" strike="noStrike" kern="1200" cap="none" spc="0" normalizeH="0" baseline="0" noProof="0" dirty="0" err="1">
                <a:ln>
                  <a:noFill/>
                </a:ln>
                <a:solidFill>
                  <a:prstClr val="black"/>
                </a:solidFill>
                <a:effectLst/>
                <a:uLnTx/>
                <a:uFillTx/>
                <a:latin typeface="游ゴシック" panose="020B0400000000000000" pitchFamily="50" charset="-128"/>
                <a:ea typeface="游ゴシック" panose="020B0400000000000000" pitchFamily="50" charset="-128"/>
                <a:cs typeface="+mn-cs"/>
              </a:rPr>
              <a:t>わん</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曲が改善されるまでは治療を継続しましょう。</a:t>
            </a:r>
          </a:p>
        </p:txBody>
      </p:sp>
      <p:pic>
        <p:nvPicPr>
          <p:cNvPr id="13" name="図 12">
            <a:extLst>
              <a:ext uri="{FF2B5EF4-FFF2-40B4-BE49-F238E27FC236}">
                <a16:creationId xmlns:a16="http://schemas.microsoft.com/office/drawing/2014/main" id="{12EB55A3-2564-C29A-5A4C-81001269076B}"/>
              </a:ext>
            </a:extLst>
          </p:cNvPr>
          <p:cNvPicPr>
            <a:picLocks noChangeAspect="1"/>
          </p:cNvPicPr>
          <p:nvPr/>
        </p:nvPicPr>
        <p:blipFill>
          <a:blip r:embed="rId3"/>
          <a:stretch>
            <a:fillRect/>
          </a:stretch>
        </p:blipFill>
        <p:spPr>
          <a:xfrm>
            <a:off x="0" y="1668574"/>
            <a:ext cx="9144000" cy="4859670"/>
          </a:xfrm>
          <a:prstGeom prst="rect">
            <a:avLst/>
          </a:prstGeom>
        </p:spPr>
      </p:pic>
      <p:sp>
        <p:nvSpPr>
          <p:cNvPr id="11" name="テキスト ボックス 10">
            <a:extLst>
              <a:ext uri="{FF2B5EF4-FFF2-40B4-BE49-F238E27FC236}">
                <a16:creationId xmlns:a16="http://schemas.microsoft.com/office/drawing/2014/main" id="{3B3F3012-D6CB-C3BD-CCBC-B0F28F348392}"/>
              </a:ext>
            </a:extLst>
          </p:cNvPr>
          <p:cNvSpPr txBox="1"/>
          <p:nvPr/>
        </p:nvSpPr>
        <p:spPr>
          <a:xfrm>
            <a:off x="2731083" y="1914101"/>
            <a:ext cx="1621040" cy="6001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効果を確認しながら、矯正治療を継続するかどうか決定します。</a:t>
            </a:r>
          </a:p>
        </p:txBody>
      </p:sp>
      <p:sp>
        <p:nvSpPr>
          <p:cNvPr id="10" name="テキスト ボックス 9">
            <a:extLst>
              <a:ext uri="{FF2B5EF4-FFF2-40B4-BE49-F238E27FC236}">
                <a16:creationId xmlns:a16="http://schemas.microsoft.com/office/drawing/2014/main" id="{2ECA798F-053F-9E17-30D0-415D9BC345EB}"/>
              </a:ext>
            </a:extLst>
          </p:cNvPr>
          <p:cNvSpPr txBox="1"/>
          <p:nvPr/>
        </p:nvSpPr>
        <p:spPr>
          <a:xfrm>
            <a:off x="4823235" y="1914103"/>
            <a:ext cx="3058893" cy="6001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日常生活の中でセルフケアを心がけましょう。痛みが生じてきたり、わん曲が強くなってきたら</a:t>
            </a:r>
            <a:r>
              <a:rPr kumimoji="1" lang="en-US" altLang="ja-JP"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ja-JP" altLang="en-US" sz="11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再度矯正治療を検討します。</a:t>
            </a:r>
          </a:p>
        </p:txBody>
      </p:sp>
      <p:sp>
        <p:nvSpPr>
          <p:cNvPr id="2" name="テキスト ボックス 1">
            <a:extLst>
              <a:ext uri="{FF2B5EF4-FFF2-40B4-BE49-F238E27FC236}">
                <a16:creationId xmlns:a16="http://schemas.microsoft.com/office/drawing/2014/main" id="{A06A1ED8-0BA5-413A-A0A3-75B7D0EB4A75}"/>
              </a:ext>
            </a:extLst>
          </p:cNvPr>
          <p:cNvSpPr txBox="1"/>
          <p:nvPr/>
        </p:nvSpPr>
        <p:spPr>
          <a:xfrm>
            <a:off x="5458968" y="512079"/>
            <a:ext cx="2749471" cy="2462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＊矯正具と外用薬を併用する場合を含みます</a:t>
            </a:r>
            <a:endParaRPr kumimoji="1" lang="en-US" altLang="ja-JP" sz="10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grpSp>
        <p:nvGrpSpPr>
          <p:cNvPr id="7" name="グループ化 6">
            <a:extLst>
              <a:ext uri="{FF2B5EF4-FFF2-40B4-BE49-F238E27FC236}">
                <a16:creationId xmlns:a16="http://schemas.microsoft.com/office/drawing/2014/main" id="{7ACE39E5-7878-4C98-AA69-3DAED7A6BBED}"/>
              </a:ext>
            </a:extLst>
          </p:cNvPr>
          <p:cNvGrpSpPr/>
          <p:nvPr/>
        </p:nvGrpSpPr>
        <p:grpSpPr>
          <a:xfrm>
            <a:off x="-31337" y="4206783"/>
            <a:ext cx="2896886" cy="2500929"/>
            <a:chOff x="-31337" y="4559121"/>
            <a:chExt cx="2896886" cy="2500929"/>
          </a:xfrm>
        </p:grpSpPr>
        <p:pic>
          <p:nvPicPr>
            <p:cNvPr id="17" name="図 16">
              <a:extLst>
                <a:ext uri="{FF2B5EF4-FFF2-40B4-BE49-F238E27FC236}">
                  <a16:creationId xmlns:a16="http://schemas.microsoft.com/office/drawing/2014/main" id="{80250856-EF71-1EE5-50BB-E2151C0323CE}"/>
                </a:ext>
              </a:extLst>
            </p:cNvPr>
            <p:cNvPicPr>
              <a:picLocks noChangeAspect="1"/>
            </p:cNvPicPr>
            <p:nvPr/>
          </p:nvPicPr>
          <p:blipFill>
            <a:blip r:embed="rId4"/>
            <a:stretch>
              <a:fillRect/>
            </a:stretch>
          </p:blipFill>
          <p:spPr>
            <a:xfrm rot="519369">
              <a:off x="-31337" y="5461221"/>
              <a:ext cx="1218484" cy="1598829"/>
            </a:xfrm>
            <a:prstGeom prst="rect">
              <a:avLst/>
            </a:prstGeom>
          </p:spPr>
        </p:pic>
        <p:sp>
          <p:nvSpPr>
            <p:cNvPr id="3" name="正方形/長方形 2">
              <a:extLst>
                <a:ext uri="{FF2B5EF4-FFF2-40B4-BE49-F238E27FC236}">
                  <a16:creationId xmlns:a16="http://schemas.microsoft.com/office/drawing/2014/main" id="{F2E6C16F-317F-4206-8EAD-398E639A809C}"/>
                </a:ext>
              </a:extLst>
            </p:cNvPr>
            <p:cNvSpPr/>
            <p:nvPr/>
          </p:nvSpPr>
          <p:spPr>
            <a:xfrm>
              <a:off x="1571223" y="4559121"/>
              <a:ext cx="1294326" cy="186744"/>
            </a:xfrm>
            <a:prstGeom prst="rect">
              <a:avLst/>
            </a:prstGeom>
            <a:solidFill>
              <a:srgbClr val="F7AD18"/>
            </a:solidFill>
            <a:ln>
              <a:solidFill>
                <a:srgbClr val="F7A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sp>
        <p:nvSpPr>
          <p:cNvPr id="4" name="テキスト ボックス 3">
            <a:extLst>
              <a:ext uri="{FF2B5EF4-FFF2-40B4-BE49-F238E27FC236}">
                <a16:creationId xmlns:a16="http://schemas.microsoft.com/office/drawing/2014/main" id="{47BE274E-B9EF-2D38-3593-AD54F3BFF6F6}"/>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2076590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8" name="図 7">
            <a:extLst>
              <a:ext uri="{FF2B5EF4-FFF2-40B4-BE49-F238E27FC236}">
                <a16:creationId xmlns:a16="http://schemas.microsoft.com/office/drawing/2014/main" id="{C50B5AEE-02E8-A92C-953E-403B8D16C8C4}"/>
              </a:ext>
            </a:extLst>
          </p:cNvPr>
          <p:cNvPicPr>
            <a:picLocks noChangeAspect="1"/>
          </p:cNvPicPr>
          <p:nvPr/>
        </p:nvPicPr>
        <p:blipFill>
          <a:blip r:embed="rId2"/>
          <a:stretch>
            <a:fillRect/>
          </a:stretch>
        </p:blipFill>
        <p:spPr>
          <a:xfrm>
            <a:off x="0" y="0"/>
            <a:ext cx="9144000" cy="6858000"/>
          </a:xfrm>
          <a:prstGeom prst="rect">
            <a:avLst/>
          </a:prstGeom>
        </p:spPr>
      </p:pic>
      <p:pic>
        <p:nvPicPr>
          <p:cNvPr id="2" name="図 1">
            <a:extLst>
              <a:ext uri="{FF2B5EF4-FFF2-40B4-BE49-F238E27FC236}">
                <a16:creationId xmlns:a16="http://schemas.microsoft.com/office/drawing/2014/main" id="{624772C4-B780-EE9C-B1EA-15B96BB3F20B}"/>
              </a:ext>
            </a:extLst>
          </p:cNvPr>
          <p:cNvPicPr>
            <a:picLocks noChangeAspect="1"/>
          </p:cNvPicPr>
          <p:nvPr/>
        </p:nvPicPr>
        <p:blipFill rotWithShape="1">
          <a:blip r:embed="rId3"/>
          <a:srcRect t="6022" b="70273"/>
          <a:stretch/>
        </p:blipFill>
        <p:spPr>
          <a:xfrm>
            <a:off x="0" y="1238880"/>
            <a:ext cx="9144000" cy="1625683"/>
          </a:xfrm>
          <a:prstGeom prst="rect">
            <a:avLst/>
          </a:prstGeom>
        </p:spPr>
      </p:pic>
      <p:sp>
        <p:nvSpPr>
          <p:cNvPr id="3" name="テキスト ボックス 2">
            <a:extLst>
              <a:ext uri="{FF2B5EF4-FFF2-40B4-BE49-F238E27FC236}">
                <a16:creationId xmlns:a16="http://schemas.microsoft.com/office/drawing/2014/main" id="{6783BBA9-C17A-80ED-EB5C-2471EAC140C7}"/>
              </a:ext>
            </a:extLst>
          </p:cNvPr>
          <p:cNvSpPr txBox="1"/>
          <p:nvPr/>
        </p:nvSpPr>
        <p:spPr>
          <a:xfrm>
            <a:off x="487391" y="1352411"/>
            <a:ext cx="510909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rPr>
              <a:t>巻き爪治療が目指す一般的なゴール</a:t>
            </a:r>
          </a:p>
        </p:txBody>
      </p:sp>
      <p:sp>
        <p:nvSpPr>
          <p:cNvPr id="4" name="円/楕円 3">
            <a:extLst>
              <a:ext uri="{FF2B5EF4-FFF2-40B4-BE49-F238E27FC236}">
                <a16:creationId xmlns:a16="http://schemas.microsoft.com/office/drawing/2014/main" id="{760D2C1A-5686-8B39-5617-786058BEA6C2}"/>
              </a:ext>
            </a:extLst>
          </p:cNvPr>
          <p:cNvSpPr/>
          <p:nvPr/>
        </p:nvSpPr>
        <p:spPr>
          <a:xfrm>
            <a:off x="2108868" y="2040468"/>
            <a:ext cx="738574" cy="7385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07FD32D4-07FC-5B48-17F7-B099D073E952}"/>
              </a:ext>
            </a:extLst>
          </p:cNvPr>
          <p:cNvSpPr txBox="1"/>
          <p:nvPr/>
        </p:nvSpPr>
        <p:spPr>
          <a:xfrm>
            <a:off x="974032" y="2363940"/>
            <a:ext cx="3008247" cy="396000"/>
          </a:xfrm>
          <a:prstGeom prst="roundRect">
            <a:avLst>
              <a:gd name="adj" fmla="val 50000"/>
            </a:avLst>
          </a:prstGeom>
          <a:solidFill>
            <a:schemeClr val="bg1"/>
          </a:solidFill>
          <a:ln w="28575">
            <a:solidFill>
              <a:srgbClr val="5077C0"/>
            </a:solidFill>
          </a:ln>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7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痛みがない状態であること</a:t>
            </a:r>
          </a:p>
        </p:txBody>
      </p:sp>
      <p:sp>
        <p:nvSpPr>
          <p:cNvPr id="7" name="テキスト ボックス 6">
            <a:extLst>
              <a:ext uri="{FF2B5EF4-FFF2-40B4-BE49-F238E27FC236}">
                <a16:creationId xmlns:a16="http://schemas.microsoft.com/office/drawing/2014/main" id="{9A3B6BE3-AA3B-7434-DFA6-CB7F8E26E07D}"/>
              </a:ext>
            </a:extLst>
          </p:cNvPr>
          <p:cNvSpPr txBox="1"/>
          <p:nvPr/>
        </p:nvSpPr>
        <p:spPr>
          <a:xfrm>
            <a:off x="2321702" y="2048491"/>
            <a:ext cx="31290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1</a:t>
            </a:r>
            <a:endParaRPr kumimoji="1" lang="ja-JP" altLang="en-US" sz="1800" b="0"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9" name="円/楕円 8">
            <a:extLst>
              <a:ext uri="{FF2B5EF4-FFF2-40B4-BE49-F238E27FC236}">
                <a16:creationId xmlns:a16="http://schemas.microsoft.com/office/drawing/2014/main" id="{ADCAC43B-7CE9-AAD8-DCF3-EB7645F57CE2}"/>
              </a:ext>
            </a:extLst>
          </p:cNvPr>
          <p:cNvSpPr/>
          <p:nvPr/>
        </p:nvSpPr>
        <p:spPr>
          <a:xfrm>
            <a:off x="6093472" y="2027679"/>
            <a:ext cx="738574" cy="7385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テキスト ボックス 9">
            <a:extLst>
              <a:ext uri="{FF2B5EF4-FFF2-40B4-BE49-F238E27FC236}">
                <a16:creationId xmlns:a16="http://schemas.microsoft.com/office/drawing/2014/main" id="{283F18C7-42A3-2CA5-9083-92BB9C0E444F}"/>
              </a:ext>
            </a:extLst>
          </p:cNvPr>
          <p:cNvSpPr txBox="1"/>
          <p:nvPr/>
        </p:nvSpPr>
        <p:spPr>
          <a:xfrm>
            <a:off x="6306306" y="2048491"/>
            <a:ext cx="31290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2</a:t>
            </a:r>
            <a:endParaRPr kumimoji="1" lang="ja-JP" altLang="en-US" sz="1800" b="0"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BBE30075-D7AE-74F4-26F6-65B61DC5D72F}"/>
              </a:ext>
            </a:extLst>
          </p:cNvPr>
          <p:cNvSpPr txBox="1"/>
          <p:nvPr/>
        </p:nvSpPr>
        <p:spPr>
          <a:xfrm>
            <a:off x="4799513" y="2355456"/>
            <a:ext cx="3336898" cy="396000"/>
          </a:xfrm>
          <a:prstGeom prst="roundRect">
            <a:avLst>
              <a:gd name="adj" fmla="val 50000"/>
            </a:avLst>
          </a:prstGeom>
          <a:solidFill>
            <a:schemeClr val="bg1"/>
          </a:solidFill>
          <a:ln w="28575">
            <a:solidFill>
              <a:srgbClr val="5077C0"/>
            </a:solidFill>
          </a:ln>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7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爪のかたちを正常に保つこと</a:t>
            </a:r>
          </a:p>
        </p:txBody>
      </p:sp>
      <p:sp>
        <p:nvSpPr>
          <p:cNvPr id="12" name="テキスト ボックス 11">
            <a:extLst>
              <a:ext uri="{FF2B5EF4-FFF2-40B4-BE49-F238E27FC236}">
                <a16:creationId xmlns:a16="http://schemas.microsoft.com/office/drawing/2014/main" id="{81ABD5BC-B200-87D6-F60E-E8BAFD77AC8F}"/>
              </a:ext>
            </a:extLst>
          </p:cNvPr>
          <p:cNvSpPr txBox="1"/>
          <p:nvPr/>
        </p:nvSpPr>
        <p:spPr>
          <a:xfrm>
            <a:off x="4172500" y="2252787"/>
            <a:ext cx="489236"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w="41275">
                  <a:solidFill>
                    <a:srgbClr val="5077C0"/>
                  </a:solidFill>
                </a:ln>
                <a:solidFill>
                  <a:srgbClr val="5077C0"/>
                </a:solidFill>
                <a:effectLst/>
                <a:uLnTx/>
                <a:uFillTx/>
                <a:latin typeface="游ゴシック" panose="020B0400000000000000" pitchFamily="50" charset="-128"/>
                <a:ea typeface="游ゴシック" panose="020B0400000000000000" pitchFamily="50" charset="-128"/>
                <a:cs typeface="+mn-cs"/>
              </a:rPr>
              <a:t>+</a:t>
            </a:r>
            <a:endParaRPr kumimoji="1" lang="ja-JP" altLang="en-US" sz="3200" b="1" i="0" u="none" strike="noStrike" kern="1200" cap="none" spc="0" normalizeH="0" baseline="0" noProof="0">
              <a:ln w="41275">
                <a:solidFill>
                  <a:srgbClr val="5077C0"/>
                </a:solidFill>
              </a:ln>
              <a:solidFill>
                <a:srgbClr val="5077C0"/>
              </a:solidFill>
              <a:effectLst/>
              <a:uLnTx/>
              <a:uFillTx/>
              <a:latin typeface="游ゴシック" panose="020B0400000000000000" pitchFamily="50" charset="-128"/>
              <a:ea typeface="游ゴシック" panose="020B0400000000000000" pitchFamily="50" charset="-128"/>
              <a:cs typeface="+mn-cs"/>
            </a:endParaRPr>
          </a:p>
        </p:txBody>
      </p:sp>
      <p:sp>
        <p:nvSpPr>
          <p:cNvPr id="35" name="正方形/長方形 34">
            <a:extLst>
              <a:ext uri="{FF2B5EF4-FFF2-40B4-BE49-F238E27FC236}">
                <a16:creationId xmlns:a16="http://schemas.microsoft.com/office/drawing/2014/main" id="{0669B829-D745-AA02-D519-8A0256EC38B5}"/>
              </a:ext>
            </a:extLst>
          </p:cNvPr>
          <p:cNvSpPr/>
          <p:nvPr/>
        </p:nvSpPr>
        <p:spPr>
          <a:xfrm>
            <a:off x="776748" y="2944896"/>
            <a:ext cx="7590503" cy="3584546"/>
          </a:xfrm>
          <a:prstGeom prst="rect">
            <a:avLst/>
          </a:prstGeom>
          <a:solidFill>
            <a:schemeClr val="bg1"/>
          </a:solidFill>
          <a:ln w="19050">
            <a:solidFill>
              <a:srgbClr val="5077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36" name="直線コネクタ 35">
            <a:extLst>
              <a:ext uri="{FF2B5EF4-FFF2-40B4-BE49-F238E27FC236}">
                <a16:creationId xmlns:a16="http://schemas.microsoft.com/office/drawing/2014/main" id="{A2F1581E-946C-CEC2-A095-832EDF319590}"/>
              </a:ext>
            </a:extLst>
          </p:cNvPr>
          <p:cNvCxnSpPr>
            <a:cxnSpLocks/>
          </p:cNvCxnSpPr>
          <p:nvPr/>
        </p:nvCxnSpPr>
        <p:spPr>
          <a:xfrm>
            <a:off x="776747" y="3373822"/>
            <a:ext cx="7590503" cy="1"/>
          </a:xfrm>
          <a:prstGeom prst="line">
            <a:avLst/>
          </a:prstGeom>
          <a:ln w="19050">
            <a:solidFill>
              <a:srgbClr val="5077C0"/>
            </a:solidFill>
          </a:ln>
        </p:spPr>
        <p:style>
          <a:lnRef idx="1">
            <a:schemeClr val="accent1"/>
          </a:lnRef>
          <a:fillRef idx="0">
            <a:schemeClr val="accent1"/>
          </a:fillRef>
          <a:effectRef idx="0">
            <a:schemeClr val="accent1"/>
          </a:effectRef>
          <a:fontRef idx="minor">
            <a:schemeClr val="tx1"/>
          </a:fontRef>
        </p:style>
      </p:cxnSp>
      <p:sp>
        <p:nvSpPr>
          <p:cNvPr id="37" name="テキスト ボックス 36">
            <a:extLst>
              <a:ext uri="{FF2B5EF4-FFF2-40B4-BE49-F238E27FC236}">
                <a16:creationId xmlns:a16="http://schemas.microsoft.com/office/drawing/2014/main" id="{B01AB511-4BD3-F7D0-6547-A0AC46E53FC1}"/>
              </a:ext>
            </a:extLst>
          </p:cNvPr>
          <p:cNvSpPr txBox="1"/>
          <p:nvPr/>
        </p:nvSpPr>
        <p:spPr>
          <a:xfrm>
            <a:off x="3661909" y="3007784"/>
            <a:ext cx="180049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ゴール設定の例</a:t>
            </a:r>
          </a:p>
        </p:txBody>
      </p:sp>
      <p:cxnSp>
        <p:nvCxnSpPr>
          <p:cNvPr id="38" name="直線コネクタ 37">
            <a:extLst>
              <a:ext uri="{FF2B5EF4-FFF2-40B4-BE49-F238E27FC236}">
                <a16:creationId xmlns:a16="http://schemas.microsoft.com/office/drawing/2014/main" id="{F9D4D935-B694-6DAA-BE3D-CF15CD88C149}"/>
              </a:ext>
            </a:extLst>
          </p:cNvPr>
          <p:cNvCxnSpPr>
            <a:cxnSpLocks/>
          </p:cNvCxnSpPr>
          <p:nvPr/>
        </p:nvCxnSpPr>
        <p:spPr>
          <a:xfrm>
            <a:off x="4562164" y="3373822"/>
            <a:ext cx="1" cy="3155620"/>
          </a:xfrm>
          <a:prstGeom prst="line">
            <a:avLst/>
          </a:prstGeom>
          <a:ln w="19050">
            <a:solidFill>
              <a:srgbClr val="5077C0"/>
            </a:solidFill>
          </a:ln>
        </p:spPr>
        <p:style>
          <a:lnRef idx="1">
            <a:schemeClr val="accent1"/>
          </a:lnRef>
          <a:fillRef idx="0">
            <a:schemeClr val="accent1"/>
          </a:fillRef>
          <a:effectRef idx="0">
            <a:schemeClr val="accent1"/>
          </a:effectRef>
          <a:fontRef idx="minor">
            <a:schemeClr val="tx1"/>
          </a:fontRef>
        </p:style>
      </p:cxnSp>
      <p:pic>
        <p:nvPicPr>
          <p:cNvPr id="39" name="図 38">
            <a:extLst>
              <a:ext uri="{FF2B5EF4-FFF2-40B4-BE49-F238E27FC236}">
                <a16:creationId xmlns:a16="http://schemas.microsoft.com/office/drawing/2014/main" id="{F81C6805-C0FF-5DDE-CE4A-AA0E14E459C4}"/>
              </a:ext>
            </a:extLst>
          </p:cNvPr>
          <p:cNvPicPr>
            <a:picLocks noChangeAspect="1"/>
          </p:cNvPicPr>
          <p:nvPr/>
        </p:nvPicPr>
        <p:blipFill>
          <a:blip r:embed="rId4"/>
          <a:stretch>
            <a:fillRect/>
          </a:stretch>
        </p:blipFill>
        <p:spPr>
          <a:xfrm>
            <a:off x="2390800" y="3093411"/>
            <a:ext cx="595335" cy="595335"/>
          </a:xfrm>
          <a:prstGeom prst="rect">
            <a:avLst/>
          </a:prstGeom>
        </p:spPr>
      </p:pic>
      <p:pic>
        <p:nvPicPr>
          <p:cNvPr id="40" name="図 39">
            <a:extLst>
              <a:ext uri="{FF2B5EF4-FFF2-40B4-BE49-F238E27FC236}">
                <a16:creationId xmlns:a16="http://schemas.microsoft.com/office/drawing/2014/main" id="{0FA4AFF8-2362-D665-8A81-3056DFCF6EBE}"/>
              </a:ext>
            </a:extLst>
          </p:cNvPr>
          <p:cNvPicPr>
            <a:picLocks noChangeAspect="1"/>
          </p:cNvPicPr>
          <p:nvPr/>
        </p:nvPicPr>
        <p:blipFill>
          <a:blip r:embed="rId5"/>
          <a:stretch>
            <a:fillRect/>
          </a:stretch>
        </p:blipFill>
        <p:spPr>
          <a:xfrm>
            <a:off x="6218616" y="3093411"/>
            <a:ext cx="595335" cy="595335"/>
          </a:xfrm>
          <a:prstGeom prst="rect">
            <a:avLst/>
          </a:prstGeom>
        </p:spPr>
      </p:pic>
      <p:sp>
        <p:nvSpPr>
          <p:cNvPr id="44" name="テキスト ボックス 43">
            <a:extLst>
              <a:ext uri="{FF2B5EF4-FFF2-40B4-BE49-F238E27FC236}">
                <a16:creationId xmlns:a16="http://schemas.microsoft.com/office/drawing/2014/main" id="{1A3BB6AB-24E2-27CD-1DC4-C949236DE7F0}"/>
              </a:ext>
            </a:extLst>
          </p:cNvPr>
          <p:cNvSpPr txBox="1"/>
          <p:nvPr/>
        </p:nvSpPr>
        <p:spPr>
          <a:xfrm>
            <a:off x="993590" y="3781366"/>
            <a:ext cx="233910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足の痛みを気にすることなく、</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スポーツを楽しみたい。</a:t>
            </a:r>
          </a:p>
        </p:txBody>
      </p:sp>
      <p:sp>
        <p:nvSpPr>
          <p:cNvPr id="45" name="角丸四角形 44">
            <a:extLst>
              <a:ext uri="{FF2B5EF4-FFF2-40B4-BE49-F238E27FC236}">
                <a16:creationId xmlns:a16="http://schemas.microsoft.com/office/drawing/2014/main" id="{EA3A43C1-FEB4-504E-2B28-E57258FCCDEF}"/>
              </a:ext>
            </a:extLst>
          </p:cNvPr>
          <p:cNvSpPr/>
          <p:nvPr/>
        </p:nvSpPr>
        <p:spPr>
          <a:xfrm>
            <a:off x="1002890" y="4243032"/>
            <a:ext cx="3333136" cy="739426"/>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6" name="テキスト ボックス 45">
            <a:extLst>
              <a:ext uri="{FF2B5EF4-FFF2-40B4-BE49-F238E27FC236}">
                <a16:creationId xmlns:a16="http://schemas.microsoft.com/office/drawing/2014/main" id="{EC27ACE1-618E-243B-203F-F12C32561ABE}"/>
              </a:ext>
            </a:extLst>
          </p:cNvPr>
          <p:cNvSpPr txBox="1"/>
          <p:nvPr/>
        </p:nvSpPr>
        <p:spPr>
          <a:xfrm>
            <a:off x="1137664" y="4320453"/>
            <a:ext cx="2185214"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巻き爪治療しながら、</a:t>
            </a:r>
            <a:endParaRPr kumimoji="1" lang="en-US" altLang="ja-JP"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痛みが起こりにくい</a:t>
            </a:r>
            <a:endParaRPr kumimoji="1" lang="en-US" altLang="ja-JP"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スニーカーを探してみよう。</a:t>
            </a:r>
          </a:p>
        </p:txBody>
      </p:sp>
      <p:pic>
        <p:nvPicPr>
          <p:cNvPr id="48" name="図 47">
            <a:extLst>
              <a:ext uri="{FF2B5EF4-FFF2-40B4-BE49-F238E27FC236}">
                <a16:creationId xmlns:a16="http://schemas.microsoft.com/office/drawing/2014/main" id="{6C22B420-E245-F1BB-BF64-907DA98D2EE7}"/>
              </a:ext>
            </a:extLst>
          </p:cNvPr>
          <p:cNvPicPr>
            <a:picLocks noChangeAspect="1"/>
          </p:cNvPicPr>
          <p:nvPr/>
        </p:nvPicPr>
        <p:blipFill>
          <a:blip r:embed="rId6"/>
          <a:stretch>
            <a:fillRect/>
          </a:stretch>
        </p:blipFill>
        <p:spPr>
          <a:xfrm>
            <a:off x="3299673" y="3610046"/>
            <a:ext cx="1239278" cy="1554608"/>
          </a:xfrm>
          <a:prstGeom prst="rect">
            <a:avLst/>
          </a:prstGeom>
        </p:spPr>
      </p:pic>
      <p:sp>
        <p:nvSpPr>
          <p:cNvPr id="49" name="テキスト ボックス 48">
            <a:extLst>
              <a:ext uri="{FF2B5EF4-FFF2-40B4-BE49-F238E27FC236}">
                <a16:creationId xmlns:a16="http://schemas.microsoft.com/office/drawing/2014/main" id="{97E5EA93-651C-D57F-CA2E-635B15A1B682}"/>
              </a:ext>
            </a:extLst>
          </p:cNvPr>
          <p:cNvSpPr txBox="1"/>
          <p:nvPr/>
        </p:nvSpPr>
        <p:spPr>
          <a:xfrm>
            <a:off x="4730205" y="3551599"/>
            <a:ext cx="241604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とりあえず、</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この痛みをなんとかしてほしい</a:t>
            </a:r>
            <a:r>
              <a:rPr kumimoji="1" lang="en-US" altLang="ja-JP"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endPar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50" name="角丸四角形 49">
            <a:extLst>
              <a:ext uri="{FF2B5EF4-FFF2-40B4-BE49-F238E27FC236}">
                <a16:creationId xmlns:a16="http://schemas.microsoft.com/office/drawing/2014/main" id="{2D9B47E6-169A-5E66-E2EF-90EDF61AEC8A}"/>
              </a:ext>
            </a:extLst>
          </p:cNvPr>
          <p:cNvSpPr/>
          <p:nvPr/>
        </p:nvSpPr>
        <p:spPr>
          <a:xfrm>
            <a:off x="4693534" y="4013264"/>
            <a:ext cx="3540827" cy="1071741"/>
          </a:xfrm>
          <a:prstGeom prst="roundRect">
            <a:avLst>
              <a:gd name="adj" fmla="val 7405"/>
            </a:avLst>
          </a:prstGeom>
          <a:solidFill>
            <a:srgbClr val="D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1" name="テキスト ボックス 50">
            <a:extLst>
              <a:ext uri="{FF2B5EF4-FFF2-40B4-BE49-F238E27FC236}">
                <a16:creationId xmlns:a16="http://schemas.microsoft.com/office/drawing/2014/main" id="{A4243EF7-83D9-C9D8-5473-DE9415DD223D}"/>
              </a:ext>
            </a:extLst>
          </p:cNvPr>
          <p:cNvSpPr txBox="1"/>
          <p:nvPr/>
        </p:nvSpPr>
        <p:spPr>
          <a:xfrm>
            <a:off x="4730205" y="4398014"/>
            <a:ext cx="3447008"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まず治療で痛みをなくしたら、できるだけぶり返さないように自分でケアしよう</a:t>
            </a:r>
            <a:r>
              <a:rPr kumimoji="1" lang="en-US" altLang="ja-JP"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a:t>
            </a:r>
            <a:r>
              <a:rPr kumimoji="1" lang="ja-JP" altLang="en-US"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どんなケアが有効か、医師や看護師に相談してみよう。</a:t>
            </a:r>
          </a:p>
        </p:txBody>
      </p:sp>
      <p:sp>
        <p:nvSpPr>
          <p:cNvPr id="52" name="テキスト ボックス 51">
            <a:extLst>
              <a:ext uri="{FF2B5EF4-FFF2-40B4-BE49-F238E27FC236}">
                <a16:creationId xmlns:a16="http://schemas.microsoft.com/office/drawing/2014/main" id="{25004E6C-C8AA-C6BF-F3FA-200481AC3278}"/>
              </a:ext>
            </a:extLst>
          </p:cNvPr>
          <p:cNvSpPr txBox="1"/>
          <p:nvPr/>
        </p:nvSpPr>
        <p:spPr>
          <a:xfrm>
            <a:off x="4730205" y="4064964"/>
            <a:ext cx="2351926" cy="29238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srgbClr val="F7E27B"/>
                </a:solidFill>
                <a:effectLst/>
                <a:uLnTx/>
                <a:uFillTx/>
                <a:latin typeface="Calibri" panose="020F0502020204030204"/>
                <a:ea typeface="游ゴシック" panose="020B0400000000000000" pitchFamily="50" charset="-128"/>
                <a:cs typeface="+mn-cs"/>
              </a:rPr>
              <a:t>適切なゴールを考えてみよう</a:t>
            </a:r>
          </a:p>
        </p:txBody>
      </p:sp>
      <p:cxnSp>
        <p:nvCxnSpPr>
          <p:cNvPr id="53" name="直線コネクタ 52">
            <a:extLst>
              <a:ext uri="{FF2B5EF4-FFF2-40B4-BE49-F238E27FC236}">
                <a16:creationId xmlns:a16="http://schemas.microsoft.com/office/drawing/2014/main" id="{6E9564B1-F04B-B1DF-FAF2-1559F6FF4AFA}"/>
              </a:ext>
            </a:extLst>
          </p:cNvPr>
          <p:cNvCxnSpPr>
            <a:cxnSpLocks/>
          </p:cNvCxnSpPr>
          <p:nvPr/>
        </p:nvCxnSpPr>
        <p:spPr>
          <a:xfrm>
            <a:off x="4830221" y="4356446"/>
            <a:ext cx="2959509" cy="1"/>
          </a:xfrm>
          <a:prstGeom prst="line">
            <a:avLst/>
          </a:prstGeom>
          <a:ln w="12700">
            <a:solidFill>
              <a:srgbClr val="F7E27B"/>
            </a:solidFill>
          </a:ln>
        </p:spPr>
        <p:style>
          <a:lnRef idx="1">
            <a:schemeClr val="accent1"/>
          </a:lnRef>
          <a:fillRef idx="0">
            <a:schemeClr val="accent1"/>
          </a:fillRef>
          <a:effectRef idx="0">
            <a:schemeClr val="accent1"/>
          </a:effectRef>
          <a:fontRef idx="minor">
            <a:schemeClr val="tx1"/>
          </a:fontRef>
        </p:style>
      </p:cxnSp>
      <p:pic>
        <p:nvPicPr>
          <p:cNvPr id="54" name="図 53">
            <a:extLst>
              <a:ext uri="{FF2B5EF4-FFF2-40B4-BE49-F238E27FC236}">
                <a16:creationId xmlns:a16="http://schemas.microsoft.com/office/drawing/2014/main" id="{15B89EE5-B4A2-2A59-F054-AEEA697018F1}"/>
              </a:ext>
            </a:extLst>
          </p:cNvPr>
          <p:cNvPicPr>
            <a:picLocks noChangeAspect="1"/>
          </p:cNvPicPr>
          <p:nvPr/>
        </p:nvPicPr>
        <p:blipFill rotWithShape="1">
          <a:blip r:embed="rId7"/>
          <a:srcRect b="18502"/>
          <a:stretch/>
        </p:blipFill>
        <p:spPr>
          <a:xfrm>
            <a:off x="7173378" y="3065808"/>
            <a:ext cx="1800489" cy="1282383"/>
          </a:xfrm>
          <a:prstGeom prst="rect">
            <a:avLst/>
          </a:prstGeom>
        </p:spPr>
      </p:pic>
      <p:pic>
        <p:nvPicPr>
          <p:cNvPr id="59" name="図 58">
            <a:extLst>
              <a:ext uri="{FF2B5EF4-FFF2-40B4-BE49-F238E27FC236}">
                <a16:creationId xmlns:a16="http://schemas.microsoft.com/office/drawing/2014/main" id="{5A2924A2-E776-4121-55F5-AA6CD31F1954}"/>
              </a:ext>
            </a:extLst>
          </p:cNvPr>
          <p:cNvPicPr>
            <a:picLocks noChangeAspect="1"/>
          </p:cNvPicPr>
          <p:nvPr/>
        </p:nvPicPr>
        <p:blipFill>
          <a:blip r:embed="rId8"/>
          <a:stretch>
            <a:fillRect/>
          </a:stretch>
        </p:blipFill>
        <p:spPr>
          <a:xfrm>
            <a:off x="826667" y="5164654"/>
            <a:ext cx="3843654" cy="1351906"/>
          </a:xfrm>
          <a:prstGeom prst="rect">
            <a:avLst/>
          </a:prstGeom>
        </p:spPr>
      </p:pic>
      <p:sp>
        <p:nvSpPr>
          <p:cNvPr id="56" name="テキスト ボックス 55">
            <a:extLst>
              <a:ext uri="{FF2B5EF4-FFF2-40B4-BE49-F238E27FC236}">
                <a16:creationId xmlns:a16="http://schemas.microsoft.com/office/drawing/2014/main" id="{47234A9F-E278-253E-C181-9C5D8EB32E31}"/>
              </a:ext>
            </a:extLst>
          </p:cNvPr>
          <p:cNvSpPr txBox="1"/>
          <p:nvPr/>
        </p:nvSpPr>
        <p:spPr>
          <a:xfrm>
            <a:off x="873094" y="5396459"/>
            <a:ext cx="2492990" cy="83099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目標が明確になっていることで、</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前向きな気持ちで治療に</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取り組めるのも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メリットのひとつですよ。</a:t>
            </a:r>
          </a:p>
        </p:txBody>
      </p:sp>
      <p:sp>
        <p:nvSpPr>
          <p:cNvPr id="19" name="テキスト ボックス 18">
            <a:extLst>
              <a:ext uri="{FF2B5EF4-FFF2-40B4-BE49-F238E27FC236}">
                <a16:creationId xmlns:a16="http://schemas.microsoft.com/office/drawing/2014/main" id="{69B110A8-32CF-D156-2797-FAD834F9429D}"/>
              </a:ext>
            </a:extLst>
          </p:cNvPr>
          <p:cNvSpPr txBox="1"/>
          <p:nvPr/>
        </p:nvSpPr>
        <p:spPr>
          <a:xfrm>
            <a:off x="4730205" y="5174443"/>
            <a:ext cx="333313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巻き爪は治したいが忙しいからあまり</a:t>
            </a:r>
            <a:endParaRPr kumimoji="1" lang="en-US" altLang="ja-JP"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通院したくない。</a:t>
            </a:r>
          </a:p>
        </p:txBody>
      </p:sp>
      <p:sp>
        <p:nvSpPr>
          <p:cNvPr id="20" name="角丸四角形 49">
            <a:extLst>
              <a:ext uri="{FF2B5EF4-FFF2-40B4-BE49-F238E27FC236}">
                <a16:creationId xmlns:a16="http://schemas.microsoft.com/office/drawing/2014/main" id="{68CEBC46-92F1-BF30-EA46-A5286AC6D51B}"/>
              </a:ext>
            </a:extLst>
          </p:cNvPr>
          <p:cNvSpPr/>
          <p:nvPr/>
        </p:nvSpPr>
        <p:spPr>
          <a:xfrm>
            <a:off x="4716748" y="5607531"/>
            <a:ext cx="3517613" cy="846414"/>
          </a:xfrm>
          <a:prstGeom prst="roundRect">
            <a:avLst>
              <a:gd name="adj" fmla="val 7405"/>
            </a:avLst>
          </a:prstGeom>
          <a:solidFill>
            <a:srgbClr val="D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1" name="テキスト ボックス 20">
            <a:extLst>
              <a:ext uri="{FF2B5EF4-FFF2-40B4-BE49-F238E27FC236}">
                <a16:creationId xmlns:a16="http://schemas.microsoft.com/office/drawing/2014/main" id="{6581DBEA-ECDA-4035-F5D5-9A014BB8F5D0}"/>
              </a:ext>
            </a:extLst>
          </p:cNvPr>
          <p:cNvSpPr txBox="1"/>
          <p:nvPr/>
        </p:nvSpPr>
        <p:spPr>
          <a:xfrm>
            <a:off x="4730205" y="5992280"/>
            <a:ext cx="344700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頻繁に通院できないことを医師に伝えて、自分に合う治療法を提案してもらおう。</a:t>
            </a:r>
          </a:p>
        </p:txBody>
      </p:sp>
      <p:sp>
        <p:nvSpPr>
          <p:cNvPr id="22" name="テキスト ボックス 21">
            <a:extLst>
              <a:ext uri="{FF2B5EF4-FFF2-40B4-BE49-F238E27FC236}">
                <a16:creationId xmlns:a16="http://schemas.microsoft.com/office/drawing/2014/main" id="{10E00B1A-4038-099B-2005-16C514368426}"/>
              </a:ext>
            </a:extLst>
          </p:cNvPr>
          <p:cNvSpPr txBox="1"/>
          <p:nvPr/>
        </p:nvSpPr>
        <p:spPr>
          <a:xfrm>
            <a:off x="4730205" y="5659230"/>
            <a:ext cx="2351926" cy="29238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srgbClr val="F7E27B"/>
                </a:solidFill>
                <a:effectLst/>
                <a:uLnTx/>
                <a:uFillTx/>
                <a:latin typeface="Calibri" panose="020F0502020204030204"/>
                <a:ea typeface="游ゴシック" panose="020B0400000000000000" pitchFamily="50" charset="-128"/>
                <a:cs typeface="+mn-cs"/>
              </a:rPr>
              <a:t>適切なゴールを考えてみよう</a:t>
            </a:r>
          </a:p>
        </p:txBody>
      </p:sp>
      <p:cxnSp>
        <p:nvCxnSpPr>
          <p:cNvPr id="23" name="直線コネクタ 22">
            <a:extLst>
              <a:ext uri="{FF2B5EF4-FFF2-40B4-BE49-F238E27FC236}">
                <a16:creationId xmlns:a16="http://schemas.microsoft.com/office/drawing/2014/main" id="{F0ADC5D7-E2A7-D2F5-1E5C-04BB79C617ED}"/>
              </a:ext>
            </a:extLst>
          </p:cNvPr>
          <p:cNvCxnSpPr>
            <a:cxnSpLocks/>
          </p:cNvCxnSpPr>
          <p:nvPr/>
        </p:nvCxnSpPr>
        <p:spPr>
          <a:xfrm>
            <a:off x="4830221" y="5951618"/>
            <a:ext cx="2959509" cy="1"/>
          </a:xfrm>
          <a:prstGeom prst="line">
            <a:avLst/>
          </a:prstGeom>
          <a:ln w="12700">
            <a:solidFill>
              <a:srgbClr val="F7E27B"/>
            </a:solidFill>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229864DE-91B2-6C56-BE8A-E170D7F4F5D7}"/>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先生、制作：マルホ株式会社</a:t>
            </a:r>
          </a:p>
        </p:txBody>
      </p:sp>
    </p:spTree>
    <p:extLst>
      <p:ext uri="{BB962C8B-B14F-4D97-AF65-F5344CB8AC3E}">
        <p14:creationId xmlns:p14="http://schemas.microsoft.com/office/powerpoint/2010/main" val="3172210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5" name="図 4">
            <a:extLst>
              <a:ext uri="{FF2B5EF4-FFF2-40B4-BE49-F238E27FC236}">
                <a16:creationId xmlns:a16="http://schemas.microsoft.com/office/drawing/2014/main" id="{70A93532-9474-AC0D-E42B-E1CE71DEC696}"/>
              </a:ext>
            </a:extLst>
          </p:cNvPr>
          <p:cNvPicPr>
            <a:picLocks noChangeAspect="1"/>
          </p:cNvPicPr>
          <p:nvPr/>
        </p:nvPicPr>
        <p:blipFill>
          <a:blip r:embed="rId2"/>
          <a:stretch>
            <a:fillRect/>
          </a:stretch>
        </p:blipFill>
        <p:spPr>
          <a:xfrm>
            <a:off x="0" y="0"/>
            <a:ext cx="9144000" cy="6858000"/>
          </a:xfrm>
          <a:prstGeom prst="rect">
            <a:avLst/>
          </a:prstGeom>
        </p:spPr>
      </p:pic>
      <p:pic>
        <p:nvPicPr>
          <p:cNvPr id="16" name="図 15">
            <a:extLst>
              <a:ext uri="{FF2B5EF4-FFF2-40B4-BE49-F238E27FC236}">
                <a16:creationId xmlns:a16="http://schemas.microsoft.com/office/drawing/2014/main" id="{D57F44D8-EE8B-7E08-DCC0-3058067B028D}"/>
              </a:ext>
            </a:extLst>
          </p:cNvPr>
          <p:cNvPicPr>
            <a:picLocks noChangeAspect="1"/>
          </p:cNvPicPr>
          <p:nvPr/>
        </p:nvPicPr>
        <p:blipFill>
          <a:blip r:embed="rId3"/>
          <a:stretch>
            <a:fillRect/>
          </a:stretch>
        </p:blipFill>
        <p:spPr>
          <a:xfrm>
            <a:off x="0" y="194946"/>
            <a:ext cx="7201156" cy="506549"/>
          </a:xfrm>
          <a:prstGeom prst="rect">
            <a:avLst/>
          </a:prstGeom>
        </p:spPr>
      </p:pic>
      <p:pic>
        <p:nvPicPr>
          <p:cNvPr id="15" name="図 14">
            <a:extLst>
              <a:ext uri="{FF2B5EF4-FFF2-40B4-BE49-F238E27FC236}">
                <a16:creationId xmlns:a16="http://schemas.microsoft.com/office/drawing/2014/main" id="{0F9C0FFB-43F8-7A1F-4B01-C2708FEBF3DF}"/>
              </a:ext>
            </a:extLst>
          </p:cNvPr>
          <p:cNvPicPr>
            <a:picLocks noChangeAspect="1"/>
          </p:cNvPicPr>
          <p:nvPr/>
        </p:nvPicPr>
        <p:blipFill>
          <a:blip r:embed="rId3"/>
          <a:stretch>
            <a:fillRect/>
          </a:stretch>
        </p:blipFill>
        <p:spPr>
          <a:xfrm>
            <a:off x="0" y="2401433"/>
            <a:ext cx="7201156" cy="506549"/>
          </a:xfrm>
          <a:prstGeom prst="rect">
            <a:avLst/>
          </a:prstGeom>
        </p:spPr>
      </p:pic>
      <p:sp>
        <p:nvSpPr>
          <p:cNvPr id="7" name="テキスト ボックス 6">
            <a:extLst>
              <a:ext uri="{FF2B5EF4-FFF2-40B4-BE49-F238E27FC236}">
                <a16:creationId xmlns:a16="http://schemas.microsoft.com/office/drawing/2014/main" id="{014F49AD-2FE4-C938-1560-A0C78D312CAD}"/>
              </a:ext>
            </a:extLst>
          </p:cNvPr>
          <p:cNvSpPr txBox="1"/>
          <p:nvPr/>
        </p:nvSpPr>
        <p:spPr>
          <a:xfrm>
            <a:off x="396127" y="272393"/>
            <a:ext cx="3005951"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rPr>
              <a:t>巻き爪治療って痛いの？</a:t>
            </a:r>
          </a:p>
        </p:txBody>
      </p:sp>
      <p:sp>
        <p:nvSpPr>
          <p:cNvPr id="8" name="テキスト ボックス 7">
            <a:extLst>
              <a:ext uri="{FF2B5EF4-FFF2-40B4-BE49-F238E27FC236}">
                <a16:creationId xmlns:a16="http://schemas.microsoft.com/office/drawing/2014/main" id="{6816AB82-D732-276E-004E-036CF0BFE2F2}"/>
              </a:ext>
            </a:extLst>
          </p:cNvPr>
          <p:cNvSpPr txBox="1"/>
          <p:nvPr/>
        </p:nvSpPr>
        <p:spPr>
          <a:xfrm>
            <a:off x="393589" y="828176"/>
            <a:ext cx="8559580"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の治療と聞くと「爪をはがされるのでは」「すごく痛そう」と不安に思われる方も多いのですが、現在では、爪全体を抜く手術（抜爪術）は巻き爪の治療としてはほとんど行われていません。また、矯正治療にはほぼ痛みを伴わないため</a:t>
            </a:r>
            <a:r>
              <a:rPr kumimoji="1" lang="en-US" altLang="ja-JP" sz="1600" b="0" i="0" u="none" strike="noStrike" kern="1200" cap="none" spc="0" normalizeH="0" baseline="3000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、麻酔の必要はありません。</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治療を受けた方からは、「心配していたけれど、思ったより痛くなかった」という声がよく聞かれます。</a:t>
            </a:r>
          </a:p>
        </p:txBody>
      </p:sp>
      <p:sp>
        <p:nvSpPr>
          <p:cNvPr id="9" name="テキスト ボックス 8">
            <a:extLst>
              <a:ext uri="{FF2B5EF4-FFF2-40B4-BE49-F238E27FC236}">
                <a16:creationId xmlns:a16="http://schemas.microsoft.com/office/drawing/2014/main" id="{AFDBD4CF-808F-DA9D-ACB1-ECCB6A4157CD}"/>
              </a:ext>
            </a:extLst>
          </p:cNvPr>
          <p:cNvSpPr txBox="1"/>
          <p:nvPr/>
        </p:nvSpPr>
        <p:spPr>
          <a:xfrm>
            <a:off x="2617457" y="1890005"/>
            <a:ext cx="6276077" cy="246221"/>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0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巻き爪の程度が強く、皮膚に深く食い込んでいる場合には、器具を取り付ける際に痛むことがあります</a:t>
            </a:r>
            <a:r>
              <a:rPr kumimoji="1" lang="en-US" altLang="ja-JP" sz="10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endParaRPr kumimoji="1" lang="ja-JP" altLang="en-US" sz="10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B26CD5F0-2E74-EF04-252F-607811909AAA}"/>
              </a:ext>
            </a:extLst>
          </p:cNvPr>
          <p:cNvSpPr txBox="1"/>
          <p:nvPr/>
        </p:nvSpPr>
        <p:spPr>
          <a:xfrm>
            <a:off x="396127" y="2476877"/>
            <a:ext cx="5827236"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rPr>
              <a:t>市販されている「巻き爪用グッズ」でもいいの？</a:t>
            </a:r>
            <a:endParaRPr kumimoji="1" lang="ja-JP" altLang="en-US" sz="20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BC1D2E05-486D-02D2-5DE3-509C669B1A9C}"/>
              </a:ext>
            </a:extLst>
          </p:cNvPr>
          <p:cNvSpPr txBox="1"/>
          <p:nvPr/>
        </p:nvSpPr>
        <p:spPr>
          <a:xfrm>
            <a:off x="393589" y="3010809"/>
            <a:ext cx="8559580"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巻き爪を自分で治す・ケアする」ための商品が数多く市販されていますが、作用や効果の強さが多種多様であり、また、爪の痛みの原因が巻き爪であるとは限らないため、できるかぎり医療機関を受診し、医師の診断をもとにご自身の爪の状態に合った治療を受けることをおすすめします。</a:t>
            </a:r>
          </a:p>
        </p:txBody>
      </p:sp>
      <p:pic>
        <p:nvPicPr>
          <p:cNvPr id="17" name="図 16">
            <a:extLst>
              <a:ext uri="{FF2B5EF4-FFF2-40B4-BE49-F238E27FC236}">
                <a16:creationId xmlns:a16="http://schemas.microsoft.com/office/drawing/2014/main" id="{1A2986B7-908D-40D4-9520-FEB3D107C173}"/>
              </a:ext>
            </a:extLst>
          </p:cNvPr>
          <p:cNvPicPr>
            <a:picLocks noChangeAspect="1"/>
          </p:cNvPicPr>
          <p:nvPr/>
        </p:nvPicPr>
        <p:blipFill>
          <a:blip r:embed="rId3"/>
          <a:stretch>
            <a:fillRect/>
          </a:stretch>
        </p:blipFill>
        <p:spPr>
          <a:xfrm>
            <a:off x="0" y="4345527"/>
            <a:ext cx="7201156" cy="506549"/>
          </a:xfrm>
          <a:prstGeom prst="rect">
            <a:avLst/>
          </a:prstGeom>
        </p:spPr>
      </p:pic>
      <p:sp>
        <p:nvSpPr>
          <p:cNvPr id="18" name="テキスト ボックス 17">
            <a:extLst>
              <a:ext uri="{FF2B5EF4-FFF2-40B4-BE49-F238E27FC236}">
                <a16:creationId xmlns:a16="http://schemas.microsoft.com/office/drawing/2014/main" id="{396CFF0E-C8FE-B884-8A27-A827D9204398}"/>
              </a:ext>
            </a:extLst>
          </p:cNvPr>
          <p:cNvSpPr txBox="1"/>
          <p:nvPr/>
        </p:nvSpPr>
        <p:spPr>
          <a:xfrm>
            <a:off x="396127" y="4420971"/>
            <a:ext cx="2236510"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rPr>
              <a:t>巻き爪は治るの？</a:t>
            </a:r>
            <a:endParaRPr kumimoji="1" lang="ja-JP" altLang="en-US" sz="20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9" name="テキスト ボックス 18">
            <a:extLst>
              <a:ext uri="{FF2B5EF4-FFF2-40B4-BE49-F238E27FC236}">
                <a16:creationId xmlns:a16="http://schemas.microsoft.com/office/drawing/2014/main" id="{5CECCDD5-2C45-4C3C-6D33-341D0F06B60C}"/>
              </a:ext>
            </a:extLst>
          </p:cNvPr>
          <p:cNvSpPr txBox="1"/>
          <p:nvPr/>
        </p:nvSpPr>
        <p:spPr>
          <a:xfrm>
            <a:off x="393589" y="4954903"/>
            <a:ext cx="8559580"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巻き爪は、治療によって症状や爪の変形が改善しますが、治療後数ヵ月～数年経つと再発することがあります。巻き爪の発症には、足の変形・歩き方・靴などさまざまな要素が影響しているので、再発を確実に防ぐのは難しいのが現状です。</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ご自身でできるケアを行ってできるだけ再発を遅らせる、必要な時にはまた治療するというように巻き爪とうまく付き合っていきましょう。</a:t>
            </a:r>
          </a:p>
        </p:txBody>
      </p:sp>
      <p:sp>
        <p:nvSpPr>
          <p:cNvPr id="2" name="テキスト ボックス 1">
            <a:extLst>
              <a:ext uri="{FF2B5EF4-FFF2-40B4-BE49-F238E27FC236}">
                <a16:creationId xmlns:a16="http://schemas.microsoft.com/office/drawing/2014/main" id="{386F2D0B-5032-D24B-BFD4-385D9797C997}"/>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先生、制作：マルホ株式会社</a:t>
            </a:r>
          </a:p>
        </p:txBody>
      </p:sp>
    </p:spTree>
    <p:extLst>
      <p:ext uri="{BB962C8B-B14F-4D97-AF65-F5344CB8AC3E}">
        <p14:creationId xmlns:p14="http://schemas.microsoft.com/office/powerpoint/2010/main" val="257663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4" name="図 3">
            <a:extLst>
              <a:ext uri="{FF2B5EF4-FFF2-40B4-BE49-F238E27FC236}">
                <a16:creationId xmlns:a16="http://schemas.microsoft.com/office/drawing/2014/main" id="{27AC3314-5F3C-04EB-21C6-ADF3E1CBFF47}"/>
              </a:ext>
            </a:extLst>
          </p:cNvPr>
          <p:cNvPicPr>
            <a:picLocks noChangeAspect="1"/>
          </p:cNvPicPr>
          <p:nvPr/>
        </p:nvPicPr>
        <p:blipFill>
          <a:blip r:embed="rId2"/>
          <a:stretch>
            <a:fillRect/>
          </a:stretch>
        </p:blipFill>
        <p:spPr>
          <a:xfrm>
            <a:off x="0" y="0"/>
            <a:ext cx="9144000" cy="6858000"/>
          </a:xfrm>
          <a:prstGeom prst="rect">
            <a:avLst/>
          </a:prstGeom>
        </p:spPr>
      </p:pic>
      <p:sp>
        <p:nvSpPr>
          <p:cNvPr id="5" name="テキスト ボックス 4">
            <a:extLst>
              <a:ext uri="{FF2B5EF4-FFF2-40B4-BE49-F238E27FC236}">
                <a16:creationId xmlns:a16="http://schemas.microsoft.com/office/drawing/2014/main" id="{55B8486E-675A-7F79-D4C7-FF15C9EBC0EB}"/>
              </a:ext>
            </a:extLst>
          </p:cNvPr>
          <p:cNvSpPr txBox="1"/>
          <p:nvPr/>
        </p:nvSpPr>
        <p:spPr>
          <a:xfrm>
            <a:off x="454505" y="1443585"/>
            <a:ext cx="6516566" cy="999248"/>
          </a:xfrm>
          <a:prstGeom prst="rect">
            <a:avLst/>
          </a:prstGeom>
          <a:noFill/>
        </p:spPr>
        <p:txBody>
          <a:bodyPr wrap="square" rtlCol="0">
            <a:spAutoFit/>
          </a:bodyPr>
          <a:lstStyle/>
          <a:p>
            <a:pPr marL="0" marR="0" lvl="0" indent="0" algn="l" defTabSz="457200" rtl="0" eaLnBrk="1" fontAlgn="auto" latinLnBrk="0" hangingPunct="1">
              <a:lnSpc>
                <a:spcPts val="2440"/>
              </a:lnSpc>
              <a:spcBef>
                <a:spcPts val="0"/>
              </a:spcBef>
              <a:spcAft>
                <a:spcPts val="0"/>
              </a:spcAft>
              <a:buClrTx/>
              <a:buSzTx/>
              <a:buFontTx/>
              <a:buNone/>
              <a:tabLst/>
              <a:defRPr/>
            </a:pPr>
            <a:r>
              <a:rPr kumimoji="1" lang="ja-JP" altLang="en-US" sz="17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普段から爪の長さや形を良い状態に保つことで、多くのトラブルを未然に防ぐことができます。正しい爪の切り方をぜひ身につけておきましょう。</a:t>
            </a:r>
            <a:endParaRPr kumimoji="1" lang="ja-JP" altLang="en-US" sz="17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9" name="図 8">
            <a:extLst>
              <a:ext uri="{FF2B5EF4-FFF2-40B4-BE49-F238E27FC236}">
                <a16:creationId xmlns:a16="http://schemas.microsoft.com/office/drawing/2014/main" id="{4EBAC271-FC52-4460-1A0E-74BFD7CEDF6E}"/>
              </a:ext>
            </a:extLst>
          </p:cNvPr>
          <p:cNvPicPr>
            <a:picLocks noChangeAspect="1"/>
          </p:cNvPicPr>
          <p:nvPr/>
        </p:nvPicPr>
        <p:blipFill rotWithShape="1">
          <a:blip r:embed="rId3"/>
          <a:srcRect b="21130"/>
          <a:stretch/>
        </p:blipFill>
        <p:spPr>
          <a:xfrm>
            <a:off x="570271" y="2540924"/>
            <a:ext cx="7772400" cy="522068"/>
          </a:xfrm>
          <a:prstGeom prst="rect">
            <a:avLst/>
          </a:prstGeom>
        </p:spPr>
      </p:pic>
      <p:pic>
        <p:nvPicPr>
          <p:cNvPr id="6" name="図 5">
            <a:extLst>
              <a:ext uri="{FF2B5EF4-FFF2-40B4-BE49-F238E27FC236}">
                <a16:creationId xmlns:a16="http://schemas.microsoft.com/office/drawing/2014/main" id="{9C3221E7-782B-7963-5D13-9372B26371C2}"/>
              </a:ext>
            </a:extLst>
          </p:cNvPr>
          <p:cNvPicPr>
            <a:picLocks noChangeAspect="1"/>
          </p:cNvPicPr>
          <p:nvPr/>
        </p:nvPicPr>
        <p:blipFill>
          <a:blip r:embed="rId4"/>
          <a:stretch>
            <a:fillRect/>
          </a:stretch>
        </p:blipFill>
        <p:spPr>
          <a:xfrm>
            <a:off x="6702430" y="747251"/>
            <a:ext cx="2210512" cy="2900516"/>
          </a:xfrm>
          <a:prstGeom prst="rect">
            <a:avLst/>
          </a:prstGeom>
        </p:spPr>
      </p:pic>
      <p:sp>
        <p:nvSpPr>
          <p:cNvPr id="12" name="テキスト ボックス 11">
            <a:extLst>
              <a:ext uri="{FF2B5EF4-FFF2-40B4-BE49-F238E27FC236}">
                <a16:creationId xmlns:a16="http://schemas.microsoft.com/office/drawing/2014/main" id="{B8481173-D3E2-6D3F-65B4-7702B69DF093}"/>
              </a:ext>
            </a:extLst>
          </p:cNvPr>
          <p:cNvSpPr txBox="1"/>
          <p:nvPr/>
        </p:nvSpPr>
        <p:spPr>
          <a:xfrm>
            <a:off x="694015" y="2607886"/>
            <a:ext cx="3262432"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爪切りにも種類があります</a:t>
            </a:r>
          </a:p>
        </p:txBody>
      </p:sp>
      <p:sp>
        <p:nvSpPr>
          <p:cNvPr id="13" name="テキスト ボックス 12">
            <a:extLst>
              <a:ext uri="{FF2B5EF4-FFF2-40B4-BE49-F238E27FC236}">
                <a16:creationId xmlns:a16="http://schemas.microsoft.com/office/drawing/2014/main" id="{1BD0AA63-290E-E902-30D3-D0C5E4B502B7}"/>
              </a:ext>
            </a:extLst>
          </p:cNvPr>
          <p:cNvSpPr txBox="1"/>
          <p:nvPr/>
        </p:nvSpPr>
        <p:spPr>
          <a:xfrm>
            <a:off x="567417" y="3139167"/>
            <a:ext cx="6135013"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爪切りには、平型（テコ型）とニッパー型があります。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足の爪を切るためには、刃が直線状のものがより適しています。</a:t>
            </a:r>
          </a:p>
        </p:txBody>
      </p:sp>
      <p:sp>
        <p:nvSpPr>
          <p:cNvPr id="14" name="角丸四角形 13">
            <a:extLst>
              <a:ext uri="{FF2B5EF4-FFF2-40B4-BE49-F238E27FC236}">
                <a16:creationId xmlns:a16="http://schemas.microsoft.com/office/drawing/2014/main" id="{D536003B-0C9F-9826-EF6B-B9CFB35D7CBF}"/>
              </a:ext>
            </a:extLst>
          </p:cNvPr>
          <p:cNvSpPr/>
          <p:nvPr/>
        </p:nvSpPr>
        <p:spPr>
          <a:xfrm>
            <a:off x="694015" y="3805084"/>
            <a:ext cx="4261443" cy="2556387"/>
          </a:xfrm>
          <a:prstGeom prst="roundRect">
            <a:avLst>
              <a:gd name="adj" fmla="val 6667"/>
            </a:avLst>
          </a:prstGeom>
          <a:solidFill>
            <a:schemeClr val="accent5">
              <a:lumMod val="20000"/>
              <a:lumOff val="80000"/>
              <a:alpha val="599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5" name="角丸四角形 14">
            <a:extLst>
              <a:ext uri="{FF2B5EF4-FFF2-40B4-BE49-F238E27FC236}">
                <a16:creationId xmlns:a16="http://schemas.microsoft.com/office/drawing/2014/main" id="{40059E23-96C0-C771-AD11-34797786B07D}"/>
              </a:ext>
            </a:extLst>
          </p:cNvPr>
          <p:cNvSpPr/>
          <p:nvPr/>
        </p:nvSpPr>
        <p:spPr>
          <a:xfrm>
            <a:off x="5069370" y="3805084"/>
            <a:ext cx="3380615" cy="2556387"/>
          </a:xfrm>
          <a:prstGeom prst="roundRect">
            <a:avLst>
              <a:gd name="adj" fmla="val 6667"/>
            </a:avLst>
          </a:prstGeom>
          <a:solidFill>
            <a:schemeClr val="accent5">
              <a:lumMod val="20000"/>
              <a:lumOff val="80000"/>
              <a:alpha val="599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17" name="図 16">
            <a:extLst>
              <a:ext uri="{FF2B5EF4-FFF2-40B4-BE49-F238E27FC236}">
                <a16:creationId xmlns:a16="http://schemas.microsoft.com/office/drawing/2014/main" id="{3EEAACDB-71BE-5422-5489-57426C488E7E}"/>
              </a:ext>
            </a:extLst>
          </p:cNvPr>
          <p:cNvPicPr>
            <a:picLocks noChangeAspect="1"/>
          </p:cNvPicPr>
          <p:nvPr/>
        </p:nvPicPr>
        <p:blipFill>
          <a:blip r:embed="rId5"/>
          <a:stretch>
            <a:fillRect/>
          </a:stretch>
        </p:blipFill>
        <p:spPr>
          <a:xfrm>
            <a:off x="1268361" y="3949649"/>
            <a:ext cx="3016787" cy="2255796"/>
          </a:xfrm>
          <a:prstGeom prst="rect">
            <a:avLst/>
          </a:prstGeom>
        </p:spPr>
      </p:pic>
      <p:pic>
        <p:nvPicPr>
          <p:cNvPr id="19" name="図 18">
            <a:extLst>
              <a:ext uri="{FF2B5EF4-FFF2-40B4-BE49-F238E27FC236}">
                <a16:creationId xmlns:a16="http://schemas.microsoft.com/office/drawing/2014/main" id="{FF242D62-AF9A-EBF3-4465-6786B0EFD74C}"/>
              </a:ext>
            </a:extLst>
          </p:cNvPr>
          <p:cNvPicPr>
            <a:picLocks noChangeAspect="1"/>
          </p:cNvPicPr>
          <p:nvPr/>
        </p:nvPicPr>
        <p:blipFill>
          <a:blip r:embed="rId6"/>
          <a:stretch>
            <a:fillRect/>
          </a:stretch>
        </p:blipFill>
        <p:spPr>
          <a:xfrm>
            <a:off x="5959503" y="3873255"/>
            <a:ext cx="1631629" cy="2371038"/>
          </a:xfrm>
          <a:prstGeom prst="rect">
            <a:avLst/>
          </a:prstGeom>
        </p:spPr>
      </p:pic>
      <p:sp>
        <p:nvSpPr>
          <p:cNvPr id="2" name="テキスト ボックス 1">
            <a:extLst>
              <a:ext uri="{FF2B5EF4-FFF2-40B4-BE49-F238E27FC236}">
                <a16:creationId xmlns:a16="http://schemas.microsoft.com/office/drawing/2014/main" id="{68B4FB15-B7F1-1D8E-20E5-1313BC13FA57}"/>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1870818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6" name="図 5">
            <a:extLst>
              <a:ext uri="{FF2B5EF4-FFF2-40B4-BE49-F238E27FC236}">
                <a16:creationId xmlns:a16="http://schemas.microsoft.com/office/drawing/2014/main" id="{64507F98-AB18-3B34-A277-05FA0EABCC97}"/>
              </a:ext>
            </a:extLst>
          </p:cNvPr>
          <p:cNvPicPr>
            <a:picLocks noChangeAspect="1"/>
          </p:cNvPicPr>
          <p:nvPr/>
        </p:nvPicPr>
        <p:blipFill>
          <a:blip r:embed="rId2"/>
          <a:stretch>
            <a:fillRect/>
          </a:stretch>
        </p:blipFill>
        <p:spPr>
          <a:xfrm>
            <a:off x="0" y="0"/>
            <a:ext cx="9144000" cy="6858000"/>
          </a:xfrm>
          <a:prstGeom prst="rect">
            <a:avLst/>
          </a:prstGeom>
        </p:spPr>
      </p:pic>
      <p:sp>
        <p:nvSpPr>
          <p:cNvPr id="5" name="テキスト ボックス 4">
            <a:extLst>
              <a:ext uri="{FF2B5EF4-FFF2-40B4-BE49-F238E27FC236}">
                <a16:creationId xmlns:a16="http://schemas.microsoft.com/office/drawing/2014/main" id="{B4503930-60A0-D3EE-3C16-29430BB234BA}"/>
              </a:ext>
            </a:extLst>
          </p:cNvPr>
          <p:cNvSpPr txBox="1"/>
          <p:nvPr/>
        </p:nvSpPr>
        <p:spPr>
          <a:xfrm>
            <a:off x="396127" y="526487"/>
            <a:ext cx="449353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rPr>
              <a:t>爪を上手に切るためのポイント</a:t>
            </a:r>
          </a:p>
        </p:txBody>
      </p:sp>
      <p:cxnSp>
        <p:nvCxnSpPr>
          <p:cNvPr id="11" name="直線コネクタ 10">
            <a:extLst>
              <a:ext uri="{FF2B5EF4-FFF2-40B4-BE49-F238E27FC236}">
                <a16:creationId xmlns:a16="http://schemas.microsoft.com/office/drawing/2014/main" id="{8F90BDB2-2C18-8012-F448-8921001C02F3}"/>
              </a:ext>
            </a:extLst>
          </p:cNvPr>
          <p:cNvCxnSpPr>
            <a:cxnSpLocks/>
          </p:cNvCxnSpPr>
          <p:nvPr/>
        </p:nvCxnSpPr>
        <p:spPr>
          <a:xfrm>
            <a:off x="776747" y="3844496"/>
            <a:ext cx="7590503" cy="1"/>
          </a:xfrm>
          <a:prstGeom prst="line">
            <a:avLst/>
          </a:prstGeom>
          <a:ln w="19050">
            <a:solidFill>
              <a:srgbClr val="DB0000"/>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B8D5E3E4-EA24-5B7D-16DB-F62261C064C4}"/>
              </a:ext>
            </a:extLst>
          </p:cNvPr>
          <p:cNvSpPr txBox="1"/>
          <p:nvPr/>
        </p:nvSpPr>
        <p:spPr>
          <a:xfrm>
            <a:off x="722870" y="1191473"/>
            <a:ext cx="7340471"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足の爪の長さは指先と同じくらいにそろえ、</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全体的に少し丸みのある四角形（スクエアオフカット）に整えます。</a:t>
            </a:r>
          </a:p>
        </p:txBody>
      </p:sp>
      <p:sp>
        <p:nvSpPr>
          <p:cNvPr id="2" name="テキスト ボックス 1">
            <a:extLst>
              <a:ext uri="{FF2B5EF4-FFF2-40B4-BE49-F238E27FC236}">
                <a16:creationId xmlns:a16="http://schemas.microsoft.com/office/drawing/2014/main" id="{1CC3F5FA-DC69-5613-7B38-A447171A491D}"/>
              </a:ext>
            </a:extLst>
          </p:cNvPr>
          <p:cNvSpPr txBox="1"/>
          <p:nvPr/>
        </p:nvSpPr>
        <p:spPr>
          <a:xfrm>
            <a:off x="1338428" y="1940370"/>
            <a:ext cx="4493538"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爪切りを使って端から端までまっすぐに切ったあと、</a:t>
            </a:r>
            <a:endPar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両端の角を少しだけ落とすようにします</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endPar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3" name="正方形/長方形 2">
            <a:extLst>
              <a:ext uri="{FF2B5EF4-FFF2-40B4-BE49-F238E27FC236}">
                <a16:creationId xmlns:a16="http://schemas.microsoft.com/office/drawing/2014/main" id="{41B8705B-CF2F-8B0A-7C40-9B677367C621}"/>
              </a:ext>
            </a:extLst>
          </p:cNvPr>
          <p:cNvSpPr/>
          <p:nvPr/>
        </p:nvSpPr>
        <p:spPr>
          <a:xfrm>
            <a:off x="857839" y="2001566"/>
            <a:ext cx="370148" cy="370148"/>
          </a:xfrm>
          <a:prstGeom prst="rect">
            <a:avLst/>
          </a:prstGeom>
          <a:noFill/>
          <a:ln w="19050">
            <a:solidFill>
              <a:srgbClr val="5077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10" name="直線コネクタ 9">
            <a:extLst>
              <a:ext uri="{FF2B5EF4-FFF2-40B4-BE49-F238E27FC236}">
                <a16:creationId xmlns:a16="http://schemas.microsoft.com/office/drawing/2014/main" id="{9D39EC5C-6075-5409-F314-1B186DD2B6F0}"/>
              </a:ext>
            </a:extLst>
          </p:cNvPr>
          <p:cNvCxnSpPr>
            <a:cxnSpLocks/>
          </p:cNvCxnSpPr>
          <p:nvPr/>
        </p:nvCxnSpPr>
        <p:spPr>
          <a:xfrm>
            <a:off x="920175" y="2155364"/>
            <a:ext cx="78877" cy="108666"/>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0A4A7715-4AA4-AC70-FB70-34AFF8E9D5B1}"/>
              </a:ext>
            </a:extLst>
          </p:cNvPr>
          <p:cNvCxnSpPr>
            <a:cxnSpLocks/>
          </p:cNvCxnSpPr>
          <p:nvPr/>
        </p:nvCxnSpPr>
        <p:spPr>
          <a:xfrm flipV="1">
            <a:off x="999052" y="2001566"/>
            <a:ext cx="291271" cy="26246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A2E4CA98-B1BF-82A8-A0E3-D6F56D037736}"/>
              </a:ext>
            </a:extLst>
          </p:cNvPr>
          <p:cNvSpPr txBox="1"/>
          <p:nvPr/>
        </p:nvSpPr>
        <p:spPr>
          <a:xfrm>
            <a:off x="1338428" y="2480120"/>
            <a:ext cx="5570756"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一度に大きく切ろうとすると、爪が割れてしまうことがあるので、</a:t>
            </a:r>
            <a:endPar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刃先を使って少しずつ切りましょう</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endPar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20" name="正方形/長方形 19">
            <a:extLst>
              <a:ext uri="{FF2B5EF4-FFF2-40B4-BE49-F238E27FC236}">
                <a16:creationId xmlns:a16="http://schemas.microsoft.com/office/drawing/2014/main" id="{35BDBCB9-E57A-CAB6-3BDE-98BD7DF2DD74}"/>
              </a:ext>
            </a:extLst>
          </p:cNvPr>
          <p:cNvSpPr/>
          <p:nvPr/>
        </p:nvSpPr>
        <p:spPr>
          <a:xfrm>
            <a:off x="857839" y="2541316"/>
            <a:ext cx="370148" cy="370148"/>
          </a:xfrm>
          <a:prstGeom prst="rect">
            <a:avLst/>
          </a:prstGeom>
          <a:noFill/>
          <a:ln w="19050">
            <a:solidFill>
              <a:srgbClr val="5077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22" name="直線コネクタ 21">
            <a:extLst>
              <a:ext uri="{FF2B5EF4-FFF2-40B4-BE49-F238E27FC236}">
                <a16:creationId xmlns:a16="http://schemas.microsoft.com/office/drawing/2014/main" id="{F58F8047-8C87-0F29-C356-C08FB44A5CC7}"/>
              </a:ext>
            </a:extLst>
          </p:cNvPr>
          <p:cNvCxnSpPr>
            <a:cxnSpLocks/>
          </p:cNvCxnSpPr>
          <p:nvPr/>
        </p:nvCxnSpPr>
        <p:spPr>
          <a:xfrm>
            <a:off x="920175" y="2695114"/>
            <a:ext cx="78877" cy="108666"/>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A95055FE-82ED-1963-3F70-9A5854B26F22}"/>
              </a:ext>
            </a:extLst>
          </p:cNvPr>
          <p:cNvCxnSpPr>
            <a:cxnSpLocks/>
          </p:cNvCxnSpPr>
          <p:nvPr/>
        </p:nvCxnSpPr>
        <p:spPr>
          <a:xfrm flipV="1">
            <a:off x="999052" y="2541316"/>
            <a:ext cx="291271" cy="26246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A4984FF3-F46C-AB26-686C-55E5A4BF7A00}"/>
              </a:ext>
            </a:extLst>
          </p:cNvPr>
          <p:cNvSpPr txBox="1"/>
          <p:nvPr/>
        </p:nvSpPr>
        <p:spPr>
          <a:xfrm>
            <a:off x="1338428" y="3032570"/>
            <a:ext cx="5391219"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切り残しがあるとトゲになって皮膚を傷つける原因になるので、</a:t>
            </a:r>
            <a:endPar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最後まできちんと切るようにしましょう</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endPar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30" name="正方形/長方形 29">
            <a:extLst>
              <a:ext uri="{FF2B5EF4-FFF2-40B4-BE49-F238E27FC236}">
                <a16:creationId xmlns:a16="http://schemas.microsoft.com/office/drawing/2014/main" id="{9FACF4C8-AB75-308B-2613-A1B21692F597}"/>
              </a:ext>
            </a:extLst>
          </p:cNvPr>
          <p:cNvSpPr/>
          <p:nvPr/>
        </p:nvSpPr>
        <p:spPr>
          <a:xfrm>
            <a:off x="857839" y="3093766"/>
            <a:ext cx="370148" cy="370148"/>
          </a:xfrm>
          <a:prstGeom prst="rect">
            <a:avLst/>
          </a:prstGeom>
          <a:noFill/>
          <a:ln w="19050">
            <a:solidFill>
              <a:srgbClr val="5077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33" name="直線コネクタ 32">
            <a:extLst>
              <a:ext uri="{FF2B5EF4-FFF2-40B4-BE49-F238E27FC236}">
                <a16:creationId xmlns:a16="http://schemas.microsoft.com/office/drawing/2014/main" id="{078A2405-365F-7149-D450-9702BD2C783B}"/>
              </a:ext>
            </a:extLst>
          </p:cNvPr>
          <p:cNvCxnSpPr>
            <a:cxnSpLocks/>
          </p:cNvCxnSpPr>
          <p:nvPr/>
        </p:nvCxnSpPr>
        <p:spPr>
          <a:xfrm>
            <a:off x="920175" y="3247564"/>
            <a:ext cx="78877" cy="108666"/>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588C7685-0F56-DDD6-0E06-8BB1481A6095}"/>
              </a:ext>
            </a:extLst>
          </p:cNvPr>
          <p:cNvCxnSpPr>
            <a:cxnSpLocks/>
          </p:cNvCxnSpPr>
          <p:nvPr/>
        </p:nvCxnSpPr>
        <p:spPr>
          <a:xfrm flipV="1">
            <a:off x="999052" y="3093766"/>
            <a:ext cx="291271" cy="262464"/>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0" name="図 39">
            <a:extLst>
              <a:ext uri="{FF2B5EF4-FFF2-40B4-BE49-F238E27FC236}">
                <a16:creationId xmlns:a16="http://schemas.microsoft.com/office/drawing/2014/main" id="{F00154BB-51AB-BA6A-0F68-65E66B4F0E40}"/>
              </a:ext>
            </a:extLst>
          </p:cNvPr>
          <p:cNvPicPr>
            <a:picLocks noChangeAspect="1"/>
          </p:cNvPicPr>
          <p:nvPr/>
        </p:nvPicPr>
        <p:blipFill>
          <a:blip r:embed="rId3"/>
          <a:stretch>
            <a:fillRect/>
          </a:stretch>
        </p:blipFill>
        <p:spPr>
          <a:xfrm>
            <a:off x="6909183" y="1894088"/>
            <a:ext cx="1565949" cy="1698166"/>
          </a:xfrm>
          <a:prstGeom prst="rect">
            <a:avLst/>
          </a:prstGeom>
        </p:spPr>
      </p:pic>
      <p:sp>
        <p:nvSpPr>
          <p:cNvPr id="43" name="角丸四角形 42">
            <a:extLst>
              <a:ext uri="{FF2B5EF4-FFF2-40B4-BE49-F238E27FC236}">
                <a16:creationId xmlns:a16="http://schemas.microsoft.com/office/drawing/2014/main" id="{3642C5DD-6AC7-15FC-AF2A-89BA39FDD619}"/>
              </a:ext>
            </a:extLst>
          </p:cNvPr>
          <p:cNvSpPr/>
          <p:nvPr/>
        </p:nvSpPr>
        <p:spPr>
          <a:xfrm>
            <a:off x="776747" y="3849606"/>
            <a:ext cx="2490868" cy="362907"/>
          </a:xfrm>
          <a:prstGeom prst="roundRect">
            <a:avLst>
              <a:gd name="adj" fmla="val 34833"/>
            </a:avLst>
          </a:prstGeom>
          <a:solidFill>
            <a:srgbClr val="D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7" name="正方形/長方形 46">
            <a:extLst>
              <a:ext uri="{FF2B5EF4-FFF2-40B4-BE49-F238E27FC236}">
                <a16:creationId xmlns:a16="http://schemas.microsoft.com/office/drawing/2014/main" id="{41644CAA-CD4F-5E19-6D9A-CC222A745DE2}"/>
              </a:ext>
            </a:extLst>
          </p:cNvPr>
          <p:cNvSpPr/>
          <p:nvPr/>
        </p:nvSpPr>
        <p:spPr>
          <a:xfrm>
            <a:off x="1291097" y="3849605"/>
            <a:ext cx="1974920" cy="194451"/>
          </a:xfrm>
          <a:prstGeom prst="rect">
            <a:avLst/>
          </a:prstGeom>
          <a:solidFill>
            <a:srgbClr val="D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53" name="図 52">
            <a:extLst>
              <a:ext uri="{FF2B5EF4-FFF2-40B4-BE49-F238E27FC236}">
                <a16:creationId xmlns:a16="http://schemas.microsoft.com/office/drawing/2014/main" id="{4083841A-BFC0-6308-8E65-85113AA16B07}"/>
              </a:ext>
            </a:extLst>
          </p:cNvPr>
          <p:cNvPicPr>
            <a:picLocks noChangeAspect="1"/>
          </p:cNvPicPr>
          <p:nvPr/>
        </p:nvPicPr>
        <p:blipFill>
          <a:blip r:embed="rId4"/>
          <a:stretch>
            <a:fillRect/>
          </a:stretch>
        </p:blipFill>
        <p:spPr>
          <a:xfrm>
            <a:off x="1493956" y="4308674"/>
            <a:ext cx="6156088" cy="1792577"/>
          </a:xfrm>
          <a:prstGeom prst="rect">
            <a:avLst/>
          </a:prstGeom>
        </p:spPr>
      </p:pic>
      <p:sp>
        <p:nvSpPr>
          <p:cNvPr id="54" name="テキスト ボックス 53">
            <a:extLst>
              <a:ext uri="{FF2B5EF4-FFF2-40B4-BE49-F238E27FC236}">
                <a16:creationId xmlns:a16="http://schemas.microsoft.com/office/drawing/2014/main" id="{5E8CB1A5-4906-B6F8-D2CC-4F9C0F716918}"/>
              </a:ext>
            </a:extLst>
          </p:cNvPr>
          <p:cNvSpPr txBox="1"/>
          <p:nvPr/>
        </p:nvSpPr>
        <p:spPr>
          <a:xfrm>
            <a:off x="2200880" y="6101251"/>
            <a:ext cx="492443"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深爪</a:t>
            </a:r>
          </a:p>
        </p:txBody>
      </p:sp>
      <p:sp>
        <p:nvSpPr>
          <p:cNvPr id="55" name="テキスト ボックス 54">
            <a:extLst>
              <a:ext uri="{FF2B5EF4-FFF2-40B4-BE49-F238E27FC236}">
                <a16:creationId xmlns:a16="http://schemas.microsoft.com/office/drawing/2014/main" id="{1BCAC063-773C-2D5A-546E-14E836E26D21}"/>
              </a:ext>
            </a:extLst>
          </p:cNvPr>
          <p:cNvSpPr txBox="1"/>
          <p:nvPr/>
        </p:nvSpPr>
        <p:spPr>
          <a:xfrm>
            <a:off x="3941058" y="6101251"/>
            <a:ext cx="126188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バイアスカット</a:t>
            </a:r>
          </a:p>
        </p:txBody>
      </p:sp>
      <p:sp>
        <p:nvSpPr>
          <p:cNvPr id="56" name="テキスト ボックス 55">
            <a:extLst>
              <a:ext uri="{FF2B5EF4-FFF2-40B4-BE49-F238E27FC236}">
                <a16:creationId xmlns:a16="http://schemas.microsoft.com/office/drawing/2014/main" id="{B90EDFBA-0DD0-1DF1-8F3F-CCD66EF3C4D2}"/>
              </a:ext>
            </a:extLst>
          </p:cNvPr>
          <p:cNvSpPr txBox="1"/>
          <p:nvPr/>
        </p:nvSpPr>
        <p:spPr>
          <a:xfrm>
            <a:off x="6252593" y="6101251"/>
            <a:ext cx="954107"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長すぎる爪</a:t>
            </a:r>
          </a:p>
        </p:txBody>
      </p:sp>
      <p:sp>
        <p:nvSpPr>
          <p:cNvPr id="9" name="正方形/長方形 8">
            <a:extLst>
              <a:ext uri="{FF2B5EF4-FFF2-40B4-BE49-F238E27FC236}">
                <a16:creationId xmlns:a16="http://schemas.microsoft.com/office/drawing/2014/main" id="{FE11767C-455A-B140-9FDA-C3F14AA0D414}"/>
              </a:ext>
            </a:extLst>
          </p:cNvPr>
          <p:cNvSpPr/>
          <p:nvPr/>
        </p:nvSpPr>
        <p:spPr>
          <a:xfrm>
            <a:off x="776746" y="3842366"/>
            <a:ext cx="370147" cy="370147"/>
          </a:xfrm>
          <a:prstGeom prst="rect">
            <a:avLst/>
          </a:prstGeom>
          <a:solidFill>
            <a:srgbClr val="D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0" name="テキスト ボックス 49">
            <a:extLst>
              <a:ext uri="{FF2B5EF4-FFF2-40B4-BE49-F238E27FC236}">
                <a16:creationId xmlns:a16="http://schemas.microsoft.com/office/drawing/2014/main" id="{67414F00-459F-D13A-C2D8-226B577FAE19}"/>
              </a:ext>
            </a:extLst>
          </p:cNvPr>
          <p:cNvSpPr txBox="1"/>
          <p:nvPr/>
        </p:nvSpPr>
        <p:spPr>
          <a:xfrm>
            <a:off x="891102" y="3852832"/>
            <a:ext cx="226215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rPr>
              <a:t>間違った足の爪の形</a:t>
            </a:r>
          </a:p>
        </p:txBody>
      </p:sp>
      <p:sp>
        <p:nvSpPr>
          <p:cNvPr id="4" name="テキスト ボックス 3">
            <a:extLst>
              <a:ext uri="{FF2B5EF4-FFF2-40B4-BE49-F238E27FC236}">
                <a16:creationId xmlns:a16="http://schemas.microsoft.com/office/drawing/2014/main" id="{16B5E112-9204-EFD1-62A7-8A2FA1C07094}"/>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2378494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8" name="図 7">
            <a:extLst>
              <a:ext uri="{FF2B5EF4-FFF2-40B4-BE49-F238E27FC236}">
                <a16:creationId xmlns:a16="http://schemas.microsoft.com/office/drawing/2014/main" id="{5922A591-8925-A7C6-15D4-B906E45251FA}"/>
              </a:ext>
            </a:extLst>
          </p:cNvPr>
          <p:cNvPicPr>
            <a:picLocks noChangeAspect="1"/>
          </p:cNvPicPr>
          <p:nvPr/>
        </p:nvPicPr>
        <p:blipFill>
          <a:blip r:embed="rId2"/>
          <a:stretch>
            <a:fillRect/>
          </a:stretch>
        </p:blipFill>
        <p:spPr>
          <a:xfrm>
            <a:off x="0" y="0"/>
            <a:ext cx="9144000" cy="6858000"/>
          </a:xfrm>
          <a:prstGeom prst="rect">
            <a:avLst/>
          </a:prstGeom>
        </p:spPr>
      </p:pic>
      <p:sp>
        <p:nvSpPr>
          <p:cNvPr id="29" name="正方形/長方形 28">
            <a:extLst>
              <a:ext uri="{FF2B5EF4-FFF2-40B4-BE49-F238E27FC236}">
                <a16:creationId xmlns:a16="http://schemas.microsoft.com/office/drawing/2014/main" id="{366E3E09-9AAB-98BE-65B5-861D03C854F7}"/>
              </a:ext>
            </a:extLst>
          </p:cNvPr>
          <p:cNvSpPr/>
          <p:nvPr/>
        </p:nvSpPr>
        <p:spPr>
          <a:xfrm>
            <a:off x="1597503" y="1349659"/>
            <a:ext cx="5948991" cy="230517"/>
          </a:xfrm>
          <a:prstGeom prst="rect">
            <a:avLst/>
          </a:prstGeom>
          <a:solidFill>
            <a:srgbClr val="F7E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0" name="テキスト ボックス 29">
            <a:extLst>
              <a:ext uri="{FF2B5EF4-FFF2-40B4-BE49-F238E27FC236}">
                <a16:creationId xmlns:a16="http://schemas.microsoft.com/office/drawing/2014/main" id="{0C9312B2-84B6-797C-6889-B447EEAA037F}"/>
              </a:ext>
            </a:extLst>
          </p:cNvPr>
          <p:cNvSpPr txBox="1"/>
          <p:nvPr/>
        </p:nvSpPr>
        <p:spPr>
          <a:xfrm>
            <a:off x="2640414" y="410005"/>
            <a:ext cx="3819442"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靴を選ぶときは</a:t>
            </a:r>
          </a:p>
        </p:txBody>
      </p:sp>
      <p:sp>
        <p:nvSpPr>
          <p:cNvPr id="31" name="テキスト ボックス 30">
            <a:extLst>
              <a:ext uri="{FF2B5EF4-FFF2-40B4-BE49-F238E27FC236}">
                <a16:creationId xmlns:a16="http://schemas.microsoft.com/office/drawing/2014/main" id="{F2339C7D-4776-74D0-487A-D77FD869997C}"/>
              </a:ext>
            </a:extLst>
          </p:cNvPr>
          <p:cNvSpPr txBox="1"/>
          <p:nvPr/>
        </p:nvSpPr>
        <p:spPr>
          <a:xfrm>
            <a:off x="1597504" y="1065754"/>
            <a:ext cx="5948991" cy="5605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0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足の形に合った靴を選びましょう</a:t>
            </a:r>
          </a:p>
        </p:txBody>
      </p:sp>
      <p:cxnSp>
        <p:nvCxnSpPr>
          <p:cNvPr id="33" name="直線コネクタ 32">
            <a:extLst>
              <a:ext uri="{FF2B5EF4-FFF2-40B4-BE49-F238E27FC236}">
                <a16:creationId xmlns:a16="http://schemas.microsoft.com/office/drawing/2014/main" id="{95A6EB57-9A1C-B334-E632-8A316720BCF5}"/>
              </a:ext>
            </a:extLst>
          </p:cNvPr>
          <p:cNvCxnSpPr>
            <a:cxnSpLocks/>
          </p:cNvCxnSpPr>
          <p:nvPr/>
        </p:nvCxnSpPr>
        <p:spPr>
          <a:xfrm>
            <a:off x="4572000" y="1977039"/>
            <a:ext cx="1" cy="4281218"/>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F603DDCB-F242-3B5B-7214-C92127DDB6FD}"/>
              </a:ext>
            </a:extLst>
          </p:cNvPr>
          <p:cNvCxnSpPr>
            <a:cxnSpLocks/>
          </p:cNvCxnSpPr>
          <p:nvPr/>
        </p:nvCxnSpPr>
        <p:spPr>
          <a:xfrm>
            <a:off x="555630" y="4020391"/>
            <a:ext cx="8106589" cy="1"/>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sp>
        <p:nvSpPr>
          <p:cNvPr id="36" name="テキスト ボックス 35">
            <a:extLst>
              <a:ext uri="{FF2B5EF4-FFF2-40B4-BE49-F238E27FC236}">
                <a16:creationId xmlns:a16="http://schemas.microsoft.com/office/drawing/2014/main" id="{DA89A103-A8A6-7089-5BCA-6A1F290850D6}"/>
              </a:ext>
            </a:extLst>
          </p:cNvPr>
          <p:cNvSpPr txBox="1"/>
          <p:nvPr/>
        </p:nvSpPr>
        <p:spPr>
          <a:xfrm>
            <a:off x="1066907" y="1952656"/>
            <a:ext cx="3647152"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ぴったりサイズで、</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つま先にゆとりのある靴を選ぶ　</a:t>
            </a:r>
          </a:p>
        </p:txBody>
      </p:sp>
      <p:sp>
        <p:nvSpPr>
          <p:cNvPr id="37" name="テキスト ボックス 36">
            <a:extLst>
              <a:ext uri="{FF2B5EF4-FFF2-40B4-BE49-F238E27FC236}">
                <a16:creationId xmlns:a16="http://schemas.microsoft.com/office/drawing/2014/main" id="{C250123C-58D2-EDD6-1C43-52C51057AC95}"/>
              </a:ext>
            </a:extLst>
          </p:cNvPr>
          <p:cNvSpPr txBox="1"/>
          <p:nvPr/>
        </p:nvSpPr>
        <p:spPr>
          <a:xfrm>
            <a:off x="555630" y="2644532"/>
            <a:ext cx="3741067" cy="116955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まずは、靴のサイズが足にきちんと合っていることが基本です。立ったときに靴の中で足の指を上下に動かすことができること、また、歩いたときに足の指先が当たらないことを確認しましょう。</a:t>
            </a:r>
          </a:p>
        </p:txBody>
      </p:sp>
      <p:sp>
        <p:nvSpPr>
          <p:cNvPr id="39" name="テキスト ボックス 38">
            <a:extLst>
              <a:ext uri="{FF2B5EF4-FFF2-40B4-BE49-F238E27FC236}">
                <a16:creationId xmlns:a16="http://schemas.microsoft.com/office/drawing/2014/main" id="{8719F1D2-CF5B-B146-756B-F909085B4A6F}"/>
              </a:ext>
            </a:extLst>
          </p:cNvPr>
          <p:cNvSpPr txBox="1"/>
          <p:nvPr/>
        </p:nvSpPr>
        <p:spPr>
          <a:xfrm>
            <a:off x="5294778" y="1977039"/>
            <a:ext cx="2723823"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かかとがしっかりして、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靴ひもタイプがよい</a:t>
            </a:r>
          </a:p>
        </p:txBody>
      </p:sp>
      <p:sp>
        <p:nvSpPr>
          <p:cNvPr id="40" name="テキスト ボックス 39">
            <a:extLst>
              <a:ext uri="{FF2B5EF4-FFF2-40B4-BE49-F238E27FC236}">
                <a16:creationId xmlns:a16="http://schemas.microsoft.com/office/drawing/2014/main" id="{AA0DFB5C-CCD5-8801-24B1-E24555003BB7}"/>
              </a:ext>
            </a:extLst>
          </p:cNvPr>
          <p:cNvSpPr txBox="1"/>
          <p:nvPr/>
        </p:nvSpPr>
        <p:spPr>
          <a:xfrm>
            <a:off x="4783501" y="2644532"/>
            <a:ext cx="3741067" cy="1169551"/>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かかとをしっかり包みこんでサポートする靴を履くと</a:t>
            </a:r>
            <a:r>
              <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歩き方が安定します。靴ひもやベルトなどの留め具を緩みなく締めて履くと、足の指をしっかり使って歩けるようになります。</a:t>
            </a: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2" name="テキスト ボックス 41">
            <a:extLst>
              <a:ext uri="{FF2B5EF4-FFF2-40B4-BE49-F238E27FC236}">
                <a16:creationId xmlns:a16="http://schemas.microsoft.com/office/drawing/2014/main" id="{588D6BB3-F431-348C-E421-835798D535DF}"/>
              </a:ext>
            </a:extLst>
          </p:cNvPr>
          <p:cNvSpPr txBox="1"/>
          <p:nvPr/>
        </p:nvSpPr>
        <p:spPr>
          <a:xfrm>
            <a:off x="1066907" y="4297621"/>
            <a:ext cx="180049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ヒールは低めに</a:t>
            </a:r>
          </a:p>
        </p:txBody>
      </p:sp>
      <p:sp>
        <p:nvSpPr>
          <p:cNvPr id="43" name="テキスト ボックス 42">
            <a:extLst>
              <a:ext uri="{FF2B5EF4-FFF2-40B4-BE49-F238E27FC236}">
                <a16:creationId xmlns:a16="http://schemas.microsoft.com/office/drawing/2014/main" id="{6BBEEB7C-2F14-BAA5-8F34-8CD1E66C7A2A}"/>
              </a:ext>
            </a:extLst>
          </p:cNvPr>
          <p:cNvSpPr txBox="1"/>
          <p:nvPr/>
        </p:nvSpPr>
        <p:spPr>
          <a:xfrm>
            <a:off x="555630" y="4873262"/>
            <a:ext cx="3741067" cy="116955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ヒールが高い靴を履いて歩くと、歩行が不安定になる上、足の前方に大きな負担がかかります。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ヒールの高さは</a:t>
            </a:r>
            <a:r>
              <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2-3㎝</a:t>
            </a: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までが、余計な負担がかかりにくい目安といわれています。</a:t>
            </a:r>
          </a:p>
        </p:txBody>
      </p:sp>
      <p:sp>
        <p:nvSpPr>
          <p:cNvPr id="45" name="テキスト ボックス 44">
            <a:extLst>
              <a:ext uri="{FF2B5EF4-FFF2-40B4-BE49-F238E27FC236}">
                <a16:creationId xmlns:a16="http://schemas.microsoft.com/office/drawing/2014/main" id="{D29F64EE-3091-6E66-F472-03F50AC5D379}"/>
              </a:ext>
            </a:extLst>
          </p:cNvPr>
          <p:cNvSpPr txBox="1"/>
          <p:nvPr/>
        </p:nvSpPr>
        <p:spPr>
          <a:xfrm>
            <a:off x="5294778" y="4317279"/>
            <a:ext cx="2492990"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5077C0"/>
                </a:solidFill>
                <a:effectLst/>
                <a:uLnTx/>
                <a:uFillTx/>
                <a:latin typeface="游ゴシック" panose="020B0400000000000000" pitchFamily="50" charset="-128"/>
                <a:ea typeface="游ゴシック" panose="020B0400000000000000" pitchFamily="50" charset="-128"/>
                <a:cs typeface="+mn-cs"/>
              </a:rPr>
              <a:t>必ず試着をしましょう</a:t>
            </a:r>
          </a:p>
        </p:txBody>
      </p:sp>
      <p:sp>
        <p:nvSpPr>
          <p:cNvPr id="46" name="テキスト ボックス 45">
            <a:extLst>
              <a:ext uri="{FF2B5EF4-FFF2-40B4-BE49-F238E27FC236}">
                <a16:creationId xmlns:a16="http://schemas.microsoft.com/office/drawing/2014/main" id="{5428807C-409B-AA58-00A5-C5ACEE7DCEB8}"/>
              </a:ext>
            </a:extLst>
          </p:cNvPr>
          <p:cNvSpPr txBox="1"/>
          <p:nvPr/>
        </p:nvSpPr>
        <p:spPr>
          <a:xfrm>
            <a:off x="4783501" y="4873262"/>
            <a:ext cx="3741067" cy="138499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購入の際には試着して店内を歩いてみて、足にきちんと合っているかどうかを確かめましょう。前後のサイズも含めて</a:t>
            </a:r>
            <a:r>
              <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3</a:t>
            </a:r>
            <a:r>
              <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つのサイズを履いてみましょう。靴選びの専門家であるシューフィッターに相談するのもおすすめです。</a:t>
            </a:r>
          </a:p>
        </p:txBody>
      </p:sp>
      <p:sp>
        <p:nvSpPr>
          <p:cNvPr id="2" name="正方形/長方形 1">
            <a:extLst>
              <a:ext uri="{FF2B5EF4-FFF2-40B4-BE49-F238E27FC236}">
                <a16:creationId xmlns:a16="http://schemas.microsoft.com/office/drawing/2014/main" id="{4566260B-1170-DEF9-9092-52CC3D323F0F}"/>
              </a:ext>
            </a:extLst>
          </p:cNvPr>
          <p:cNvSpPr/>
          <p:nvPr/>
        </p:nvSpPr>
        <p:spPr>
          <a:xfrm>
            <a:off x="591766" y="2000304"/>
            <a:ext cx="511277" cy="511277"/>
          </a:xfrm>
          <a:prstGeom prst="rect">
            <a:avLst/>
          </a:prstGeom>
          <a:solidFill>
            <a:srgbClr val="5077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58847ACF-2CC3-33E6-F27F-BF1F36BF6B4A}"/>
              </a:ext>
            </a:extLst>
          </p:cNvPr>
          <p:cNvSpPr txBox="1"/>
          <p:nvPr/>
        </p:nvSpPr>
        <p:spPr>
          <a:xfrm>
            <a:off x="575534" y="1978943"/>
            <a:ext cx="543739"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 altLang="ja-JP" sz="1200" b="0" i="0" u="none" strike="noStrike" kern="1200" cap="none" spc="0" normalizeH="0" baseline="0" noProof="0" dirty="0">
                <a:ln>
                  <a:noFill/>
                </a:ln>
                <a:solidFill>
                  <a:srgbClr val="F7E27B"/>
                </a:solidFill>
                <a:effectLst/>
                <a:uLnTx/>
                <a:uFillTx/>
                <a:latin typeface="Calibri" panose="020F0502020204030204"/>
                <a:ea typeface="游ゴシック" panose="020B0400000000000000" pitchFamily="50" charset="-128"/>
                <a:cs typeface="+mn-cs"/>
              </a:rPr>
              <a:t>check</a:t>
            </a:r>
            <a:endParaRPr kumimoji="1" lang="ja-JP" altLang="en-US" sz="1200" b="0" i="0" u="none" strike="noStrike" kern="1200" cap="none" spc="0" normalizeH="0" baseline="0" noProof="0">
              <a:ln>
                <a:noFill/>
              </a:ln>
              <a:solidFill>
                <a:srgbClr val="F7E27B"/>
              </a:solidFill>
              <a:effectLst/>
              <a:uLnTx/>
              <a:uFillTx/>
              <a:latin typeface="Calibri"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48D49CA9-776C-94D4-5CD9-EB2702218CD1}"/>
              </a:ext>
            </a:extLst>
          </p:cNvPr>
          <p:cNvSpPr txBox="1"/>
          <p:nvPr/>
        </p:nvSpPr>
        <p:spPr>
          <a:xfrm>
            <a:off x="666193" y="2072689"/>
            <a:ext cx="367408"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 altLang="ja-JP" sz="2800" b="0" i="0" u="none" strike="noStrike" kern="1200" cap="none" spc="0" normalizeH="0" baseline="0" noProof="0" dirty="0">
                <a:ln>
                  <a:noFill/>
                </a:ln>
                <a:solidFill>
                  <a:srgbClr val="F7E27B"/>
                </a:solidFill>
                <a:effectLst/>
                <a:uLnTx/>
                <a:uFillTx/>
                <a:latin typeface="Calibri" panose="020F0502020204030204"/>
                <a:ea typeface="游ゴシック" panose="020B0400000000000000" pitchFamily="50" charset="-128"/>
                <a:cs typeface="+mn-cs"/>
              </a:rPr>
              <a:t>1</a:t>
            </a:r>
            <a:endParaRPr kumimoji="1" lang="ja-JP" altLang="en-US" sz="2800" b="0" i="0" u="none" strike="noStrike" kern="1200" cap="none" spc="0" normalizeH="0" baseline="0" noProof="0">
              <a:ln>
                <a:noFill/>
              </a:ln>
              <a:solidFill>
                <a:srgbClr val="F7E27B"/>
              </a:solidFill>
              <a:effectLst/>
              <a:uLnTx/>
              <a:uFillTx/>
              <a:latin typeface="Calibri" panose="020F0502020204030204"/>
              <a:ea typeface="游ゴシック" panose="020B0400000000000000" pitchFamily="50" charset="-128"/>
              <a:cs typeface="+mn-cs"/>
            </a:endParaRPr>
          </a:p>
        </p:txBody>
      </p:sp>
      <p:sp>
        <p:nvSpPr>
          <p:cNvPr id="9" name="正方形/長方形 8">
            <a:extLst>
              <a:ext uri="{FF2B5EF4-FFF2-40B4-BE49-F238E27FC236}">
                <a16:creationId xmlns:a16="http://schemas.microsoft.com/office/drawing/2014/main" id="{2CDD6F45-3D5A-79B9-1403-84C9F87C9C48}"/>
              </a:ext>
            </a:extLst>
          </p:cNvPr>
          <p:cNvSpPr/>
          <p:nvPr/>
        </p:nvSpPr>
        <p:spPr>
          <a:xfrm>
            <a:off x="591766" y="4213346"/>
            <a:ext cx="511277" cy="511277"/>
          </a:xfrm>
          <a:prstGeom prst="rect">
            <a:avLst/>
          </a:prstGeom>
          <a:solidFill>
            <a:srgbClr val="5077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5E4A3D74-8BBA-37EA-3EAE-E7538D2E9F1F}"/>
              </a:ext>
            </a:extLst>
          </p:cNvPr>
          <p:cNvSpPr txBox="1"/>
          <p:nvPr/>
        </p:nvSpPr>
        <p:spPr>
          <a:xfrm>
            <a:off x="575534" y="4191985"/>
            <a:ext cx="543739"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 altLang="ja-JP" sz="1200" b="0" i="0" u="none" strike="noStrike" kern="1200" cap="none" spc="0" normalizeH="0" baseline="0" noProof="0" dirty="0">
                <a:ln>
                  <a:noFill/>
                </a:ln>
                <a:solidFill>
                  <a:srgbClr val="F7E27B"/>
                </a:solidFill>
                <a:effectLst/>
                <a:uLnTx/>
                <a:uFillTx/>
                <a:latin typeface="Calibri" panose="020F0502020204030204"/>
                <a:ea typeface="游ゴシック" panose="020B0400000000000000" pitchFamily="50" charset="-128"/>
                <a:cs typeface="+mn-cs"/>
              </a:rPr>
              <a:t>check</a:t>
            </a:r>
            <a:endParaRPr kumimoji="1" lang="ja-JP" altLang="en-US" sz="1200" b="0" i="0" u="none" strike="noStrike" kern="1200" cap="none" spc="0" normalizeH="0" baseline="0" noProof="0">
              <a:ln>
                <a:noFill/>
              </a:ln>
              <a:solidFill>
                <a:srgbClr val="F7E27B"/>
              </a:solidFill>
              <a:effectLst/>
              <a:uLnTx/>
              <a:uFillTx/>
              <a:latin typeface="Calibri" panose="020F0502020204030204"/>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60F6D80E-5BDB-920C-BBE8-090DC30F9723}"/>
              </a:ext>
            </a:extLst>
          </p:cNvPr>
          <p:cNvSpPr txBox="1"/>
          <p:nvPr/>
        </p:nvSpPr>
        <p:spPr>
          <a:xfrm>
            <a:off x="666193" y="4285731"/>
            <a:ext cx="367408"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 altLang="ja-JP" sz="2800" b="0" i="0" u="none" strike="noStrike" kern="1200" cap="none" spc="0" normalizeH="0" baseline="0" noProof="0" dirty="0">
                <a:ln>
                  <a:noFill/>
                </a:ln>
                <a:solidFill>
                  <a:srgbClr val="F7E27B"/>
                </a:solidFill>
                <a:effectLst/>
                <a:uLnTx/>
                <a:uFillTx/>
                <a:latin typeface="Calibri" panose="020F0502020204030204"/>
                <a:ea typeface="游ゴシック" panose="020B0400000000000000" pitchFamily="50" charset="-128"/>
                <a:cs typeface="+mn-cs"/>
              </a:rPr>
              <a:t>3</a:t>
            </a:r>
            <a:endParaRPr kumimoji="1" lang="ja-JP" altLang="en-US" sz="2800" b="0" i="0" u="none" strike="noStrike" kern="1200" cap="none" spc="0" normalizeH="0" baseline="0" noProof="0">
              <a:ln>
                <a:noFill/>
              </a:ln>
              <a:solidFill>
                <a:srgbClr val="F7E27B"/>
              </a:solidFill>
              <a:effectLst/>
              <a:uLnTx/>
              <a:uFillTx/>
              <a:latin typeface="Calibri" panose="020F0502020204030204"/>
              <a:ea typeface="游ゴシック" panose="020B0400000000000000" pitchFamily="50" charset="-128"/>
              <a:cs typeface="+mn-cs"/>
            </a:endParaRPr>
          </a:p>
        </p:txBody>
      </p:sp>
      <p:sp>
        <p:nvSpPr>
          <p:cNvPr id="14" name="正方形/長方形 13">
            <a:extLst>
              <a:ext uri="{FF2B5EF4-FFF2-40B4-BE49-F238E27FC236}">
                <a16:creationId xmlns:a16="http://schemas.microsoft.com/office/drawing/2014/main" id="{4BEC897B-DC82-88BD-C524-94A98E4E0A27}"/>
              </a:ext>
            </a:extLst>
          </p:cNvPr>
          <p:cNvSpPr/>
          <p:nvPr/>
        </p:nvSpPr>
        <p:spPr>
          <a:xfrm>
            <a:off x="4803843" y="2000304"/>
            <a:ext cx="511277" cy="511277"/>
          </a:xfrm>
          <a:prstGeom prst="rect">
            <a:avLst/>
          </a:prstGeom>
          <a:solidFill>
            <a:srgbClr val="5077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5" name="テキスト ボックス 14">
            <a:extLst>
              <a:ext uri="{FF2B5EF4-FFF2-40B4-BE49-F238E27FC236}">
                <a16:creationId xmlns:a16="http://schemas.microsoft.com/office/drawing/2014/main" id="{DF7D94EE-4C56-4528-679A-2B3E7A9D1021}"/>
              </a:ext>
            </a:extLst>
          </p:cNvPr>
          <p:cNvSpPr txBox="1"/>
          <p:nvPr/>
        </p:nvSpPr>
        <p:spPr>
          <a:xfrm>
            <a:off x="4787611" y="1978943"/>
            <a:ext cx="543739"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 altLang="ja-JP" sz="1200" b="0" i="0" u="none" strike="noStrike" kern="1200" cap="none" spc="0" normalizeH="0" baseline="0" noProof="0" dirty="0">
                <a:ln>
                  <a:noFill/>
                </a:ln>
                <a:solidFill>
                  <a:srgbClr val="F7E27B"/>
                </a:solidFill>
                <a:effectLst/>
                <a:uLnTx/>
                <a:uFillTx/>
                <a:latin typeface="Calibri" panose="020F0502020204030204"/>
                <a:ea typeface="游ゴシック" panose="020B0400000000000000" pitchFamily="50" charset="-128"/>
                <a:cs typeface="+mn-cs"/>
              </a:rPr>
              <a:t>check</a:t>
            </a:r>
            <a:endParaRPr kumimoji="1" lang="ja-JP" altLang="en-US" sz="1200" b="0" i="0" u="none" strike="noStrike" kern="1200" cap="none" spc="0" normalizeH="0" baseline="0" noProof="0">
              <a:ln>
                <a:noFill/>
              </a:ln>
              <a:solidFill>
                <a:srgbClr val="F7E27B"/>
              </a:solidFill>
              <a:effectLst/>
              <a:uLnTx/>
              <a:uFillTx/>
              <a:latin typeface="Calibri" panose="020F0502020204030204"/>
              <a:ea typeface="游ゴシック" panose="020B0400000000000000" pitchFamily="50" charset="-128"/>
              <a:cs typeface="+mn-cs"/>
            </a:endParaRPr>
          </a:p>
        </p:txBody>
      </p:sp>
      <p:sp>
        <p:nvSpPr>
          <p:cNvPr id="16" name="テキスト ボックス 15">
            <a:extLst>
              <a:ext uri="{FF2B5EF4-FFF2-40B4-BE49-F238E27FC236}">
                <a16:creationId xmlns:a16="http://schemas.microsoft.com/office/drawing/2014/main" id="{89AD8B4C-FE64-C682-62CD-44CD0E905294}"/>
              </a:ext>
            </a:extLst>
          </p:cNvPr>
          <p:cNvSpPr txBox="1"/>
          <p:nvPr/>
        </p:nvSpPr>
        <p:spPr>
          <a:xfrm>
            <a:off x="4878270" y="2072689"/>
            <a:ext cx="367408"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 altLang="ja-JP" sz="2800" b="0" i="0" u="none" strike="noStrike" kern="1200" cap="none" spc="0" normalizeH="0" baseline="0" noProof="0" dirty="0">
                <a:ln>
                  <a:noFill/>
                </a:ln>
                <a:solidFill>
                  <a:srgbClr val="F7E27B"/>
                </a:solidFill>
                <a:effectLst/>
                <a:uLnTx/>
                <a:uFillTx/>
                <a:latin typeface="Calibri" panose="020F0502020204030204"/>
                <a:ea typeface="游ゴシック" panose="020B0400000000000000" pitchFamily="50" charset="-128"/>
                <a:cs typeface="+mn-cs"/>
              </a:rPr>
              <a:t>2</a:t>
            </a:r>
            <a:endParaRPr kumimoji="1" lang="ja-JP" altLang="en-US" sz="2800" b="0" i="0" u="none" strike="noStrike" kern="1200" cap="none" spc="0" normalizeH="0" baseline="0" noProof="0">
              <a:ln>
                <a:noFill/>
              </a:ln>
              <a:solidFill>
                <a:srgbClr val="F7E27B"/>
              </a:solidFill>
              <a:effectLst/>
              <a:uLnTx/>
              <a:uFillTx/>
              <a:latin typeface="Calibri" panose="020F0502020204030204"/>
              <a:ea typeface="游ゴシック" panose="020B0400000000000000" pitchFamily="50" charset="-128"/>
              <a:cs typeface="+mn-cs"/>
            </a:endParaRPr>
          </a:p>
        </p:txBody>
      </p:sp>
      <p:sp>
        <p:nvSpPr>
          <p:cNvPr id="17" name="正方形/長方形 16">
            <a:extLst>
              <a:ext uri="{FF2B5EF4-FFF2-40B4-BE49-F238E27FC236}">
                <a16:creationId xmlns:a16="http://schemas.microsoft.com/office/drawing/2014/main" id="{B1527A2E-EBCD-1F8E-C966-5ED64EECD53B}"/>
              </a:ext>
            </a:extLst>
          </p:cNvPr>
          <p:cNvSpPr/>
          <p:nvPr/>
        </p:nvSpPr>
        <p:spPr>
          <a:xfrm>
            <a:off x="4803843" y="4213346"/>
            <a:ext cx="511277" cy="511277"/>
          </a:xfrm>
          <a:prstGeom prst="rect">
            <a:avLst/>
          </a:prstGeom>
          <a:solidFill>
            <a:srgbClr val="5077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3BF183E6-994B-2855-6CC9-44704D261003}"/>
              </a:ext>
            </a:extLst>
          </p:cNvPr>
          <p:cNvSpPr txBox="1"/>
          <p:nvPr/>
        </p:nvSpPr>
        <p:spPr>
          <a:xfrm>
            <a:off x="4787611" y="4191985"/>
            <a:ext cx="543739"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 altLang="ja-JP" sz="1200" b="0" i="0" u="none" strike="noStrike" kern="1200" cap="none" spc="0" normalizeH="0" baseline="0" noProof="0" dirty="0">
                <a:ln>
                  <a:noFill/>
                </a:ln>
                <a:solidFill>
                  <a:srgbClr val="F7E27B"/>
                </a:solidFill>
                <a:effectLst/>
                <a:uLnTx/>
                <a:uFillTx/>
                <a:latin typeface="Calibri" panose="020F0502020204030204"/>
                <a:ea typeface="游ゴシック" panose="020B0400000000000000" pitchFamily="50" charset="-128"/>
                <a:cs typeface="+mn-cs"/>
              </a:rPr>
              <a:t>check</a:t>
            </a:r>
            <a:endParaRPr kumimoji="1" lang="ja-JP" altLang="en-US" sz="1200" b="0" i="0" u="none" strike="noStrike" kern="1200" cap="none" spc="0" normalizeH="0" baseline="0" noProof="0">
              <a:ln>
                <a:noFill/>
              </a:ln>
              <a:solidFill>
                <a:srgbClr val="F7E27B"/>
              </a:solidFill>
              <a:effectLst/>
              <a:uLnTx/>
              <a:uFillTx/>
              <a:latin typeface="Calibri" panose="020F0502020204030204"/>
              <a:ea typeface="游ゴシック" panose="020B0400000000000000" pitchFamily="50" charset="-128"/>
              <a:cs typeface="+mn-cs"/>
            </a:endParaRPr>
          </a:p>
        </p:txBody>
      </p:sp>
      <p:sp>
        <p:nvSpPr>
          <p:cNvPr id="19" name="テキスト ボックス 18">
            <a:extLst>
              <a:ext uri="{FF2B5EF4-FFF2-40B4-BE49-F238E27FC236}">
                <a16:creationId xmlns:a16="http://schemas.microsoft.com/office/drawing/2014/main" id="{F72160AD-66FA-FF00-C6D3-9BB3D625228C}"/>
              </a:ext>
            </a:extLst>
          </p:cNvPr>
          <p:cNvSpPr txBox="1"/>
          <p:nvPr/>
        </p:nvSpPr>
        <p:spPr>
          <a:xfrm>
            <a:off x="4878270" y="4285731"/>
            <a:ext cx="367408"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 altLang="ja-JP" sz="2800" b="0" i="0" u="none" strike="noStrike" kern="1200" cap="none" spc="0" normalizeH="0" baseline="0" noProof="0" dirty="0">
                <a:ln>
                  <a:noFill/>
                </a:ln>
                <a:solidFill>
                  <a:srgbClr val="F7E27B"/>
                </a:solidFill>
                <a:effectLst/>
                <a:uLnTx/>
                <a:uFillTx/>
                <a:latin typeface="Calibri" panose="020F0502020204030204"/>
                <a:ea typeface="游ゴシック" panose="020B0400000000000000" pitchFamily="50" charset="-128"/>
                <a:cs typeface="+mn-cs"/>
              </a:rPr>
              <a:t>4</a:t>
            </a:r>
            <a:endParaRPr kumimoji="1" lang="ja-JP" altLang="en-US" sz="2800" b="0" i="0" u="none" strike="noStrike" kern="1200" cap="none" spc="0" normalizeH="0" baseline="0" noProof="0">
              <a:ln>
                <a:noFill/>
              </a:ln>
              <a:solidFill>
                <a:srgbClr val="F7E27B"/>
              </a:solidFill>
              <a:effectLst/>
              <a:uLnTx/>
              <a:uFillTx/>
              <a:latin typeface="Calibri" panose="020F0502020204030204"/>
              <a:ea typeface="游ゴシック" panose="020B0400000000000000" pitchFamily="50" charset="-128"/>
              <a:cs typeface="+mn-cs"/>
            </a:endParaRPr>
          </a:p>
        </p:txBody>
      </p:sp>
      <p:pic>
        <p:nvPicPr>
          <p:cNvPr id="3" name="図 2">
            <a:extLst>
              <a:ext uri="{FF2B5EF4-FFF2-40B4-BE49-F238E27FC236}">
                <a16:creationId xmlns:a16="http://schemas.microsoft.com/office/drawing/2014/main" id="{F18B39A2-88B7-D6B5-3A2E-2A9589E99044}"/>
              </a:ext>
            </a:extLst>
          </p:cNvPr>
          <p:cNvPicPr>
            <a:picLocks noChangeAspect="1"/>
          </p:cNvPicPr>
          <p:nvPr/>
        </p:nvPicPr>
        <p:blipFill>
          <a:blip r:embed="rId3"/>
          <a:stretch>
            <a:fillRect/>
          </a:stretch>
        </p:blipFill>
        <p:spPr>
          <a:xfrm>
            <a:off x="7645102" y="350943"/>
            <a:ext cx="1728867" cy="2268528"/>
          </a:xfrm>
          <a:prstGeom prst="rect">
            <a:avLst/>
          </a:prstGeom>
        </p:spPr>
      </p:pic>
      <p:sp>
        <p:nvSpPr>
          <p:cNvPr id="5" name="テキスト ボックス 4">
            <a:extLst>
              <a:ext uri="{FF2B5EF4-FFF2-40B4-BE49-F238E27FC236}">
                <a16:creationId xmlns:a16="http://schemas.microsoft.com/office/drawing/2014/main" id="{8A184E17-6B65-A7E8-B8AD-9266DFD46A75}"/>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1715179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タイトル 1"/>
          <p:cNvSpPr>
            <a:spLocks noGrp="1"/>
          </p:cNvSpPr>
          <p:nvPr>
            <p:ph type="title"/>
          </p:nvPr>
        </p:nvSpPr>
        <p:spPr>
          <a:xfrm>
            <a:off x="3731083" y="632216"/>
            <a:ext cx="3538842" cy="690468"/>
          </a:xfrm>
        </p:spPr>
        <p:txBody>
          <a:bodyPr>
            <a:normAutofit/>
          </a:bodyPr>
          <a:lstStyle/>
          <a:p>
            <a:pPr algn="ctr"/>
            <a:r>
              <a:rPr kumimoji="1" lang="ja-JP" altLang="en-US" sz="3600" b="1" dirty="0">
                <a:effectLst>
                  <a:outerShdw blurRad="38100" dist="38100" dir="2700000" algn="tl">
                    <a:srgbClr val="000000">
                      <a:alpha val="43137"/>
                    </a:srgbClr>
                  </a:outerShdw>
                </a:effectLst>
                <a:latin typeface="+mn-ea"/>
                <a:ea typeface="+mn-ea"/>
              </a:rPr>
              <a:t>に関する</a:t>
            </a:r>
            <a:r>
              <a:rPr kumimoji="1" lang="en-US" altLang="ja-JP" sz="3600" b="1" dirty="0">
                <a:effectLst>
                  <a:outerShdw blurRad="38100" dist="38100" dir="2700000" algn="tl">
                    <a:srgbClr val="000000">
                      <a:alpha val="43137"/>
                    </a:srgbClr>
                  </a:outerShdw>
                </a:effectLst>
                <a:latin typeface="+mn-ea"/>
                <a:ea typeface="+mn-ea"/>
              </a:rPr>
              <a:t>Q&amp;A</a:t>
            </a:r>
            <a:endParaRPr kumimoji="1" lang="ja-JP" altLang="en-US" sz="3600" b="1" dirty="0">
              <a:effectLst>
                <a:outerShdw blurRad="38100" dist="38100" dir="2700000" algn="tl">
                  <a:srgbClr val="000000">
                    <a:alpha val="43137"/>
                  </a:srgbClr>
                </a:outerShdw>
              </a:effectLst>
              <a:latin typeface="+mn-ea"/>
              <a:ea typeface="+mn-ea"/>
            </a:endParaRPr>
          </a:p>
        </p:txBody>
      </p:sp>
      <p:pic>
        <p:nvPicPr>
          <p:cNvPr id="7" name="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3593" y="1499356"/>
            <a:ext cx="1101454" cy="700647"/>
          </a:xfrm>
          <a:prstGeom prst="rect">
            <a:avLst/>
          </a:prstGeom>
        </p:spPr>
      </p:pic>
      <p:sp>
        <p:nvSpPr>
          <p:cNvPr id="4" name="角丸四角形吹き出し 3"/>
          <p:cNvSpPr/>
          <p:nvPr/>
        </p:nvSpPr>
        <p:spPr>
          <a:xfrm>
            <a:off x="1536326" y="1499356"/>
            <a:ext cx="4097992" cy="484093"/>
          </a:xfrm>
          <a:prstGeom prst="wedgeRoundRectCallout">
            <a:avLst>
              <a:gd name="adj1" fmla="val -55746"/>
              <a:gd name="adj2" fmla="val 13719"/>
              <a:gd name="adj3" fmla="val 16667"/>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保険で認められていますか？</a:t>
            </a:r>
          </a:p>
        </p:txBody>
      </p:sp>
      <p:pic>
        <p:nvPicPr>
          <p:cNvPr id="8" name="図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5880" y="2195791"/>
            <a:ext cx="945889" cy="701488"/>
          </a:xfrm>
          <a:prstGeom prst="rect">
            <a:avLst/>
          </a:prstGeom>
        </p:spPr>
      </p:pic>
      <p:sp>
        <p:nvSpPr>
          <p:cNvPr id="9" name="角丸四角形吹き出し 8"/>
          <p:cNvSpPr/>
          <p:nvPr/>
        </p:nvSpPr>
        <p:spPr>
          <a:xfrm>
            <a:off x="1488701" y="2030512"/>
            <a:ext cx="5991786" cy="887506"/>
          </a:xfrm>
          <a:prstGeom prst="wedgeRoundRectCallout">
            <a:avLst>
              <a:gd name="adj1" fmla="val 54993"/>
              <a:gd name="adj2" fmla="val -732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a:solidFill>
                  <a:schemeClr val="tx1"/>
                </a:solidFill>
              </a:rPr>
              <a:t>自由診療（保険適用外）となります。価格については当院へお問い合わせください。</a:t>
            </a:r>
            <a:endParaRPr kumimoji="1" lang="ja-JP" altLang="en-US" sz="2000" dirty="0">
              <a:solidFill>
                <a:schemeClr val="tx1"/>
              </a:solidFill>
            </a:endParaRPr>
          </a:p>
        </p:txBody>
      </p:sp>
      <p:pic>
        <p:nvPicPr>
          <p:cNvPr id="10" name="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7564" y="3191441"/>
            <a:ext cx="1101454" cy="700647"/>
          </a:xfrm>
          <a:prstGeom prst="rect">
            <a:avLst/>
          </a:prstGeom>
        </p:spPr>
      </p:pic>
      <p:sp>
        <p:nvSpPr>
          <p:cNvPr id="11" name="角丸四角形吹き出し 10"/>
          <p:cNvSpPr/>
          <p:nvPr/>
        </p:nvSpPr>
        <p:spPr>
          <a:xfrm>
            <a:off x="1480297" y="3191441"/>
            <a:ext cx="4097992" cy="484093"/>
          </a:xfrm>
          <a:prstGeom prst="wedgeRoundRectCallout">
            <a:avLst>
              <a:gd name="adj1" fmla="val -55746"/>
              <a:gd name="adj2" fmla="val 13719"/>
              <a:gd name="adj3" fmla="val 16667"/>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t>治療期間はどれくらいかかりますか？</a:t>
            </a:r>
            <a:endParaRPr kumimoji="1" lang="ja-JP" altLang="en-US" sz="2000" b="1" dirty="0"/>
          </a:p>
        </p:txBody>
      </p:sp>
      <p:pic>
        <p:nvPicPr>
          <p:cNvPr id="12" name="図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5879" y="4043644"/>
            <a:ext cx="945889" cy="701488"/>
          </a:xfrm>
          <a:prstGeom prst="rect">
            <a:avLst/>
          </a:prstGeom>
        </p:spPr>
      </p:pic>
      <p:sp>
        <p:nvSpPr>
          <p:cNvPr id="13" name="角丸四角形吹き出し 12"/>
          <p:cNvSpPr/>
          <p:nvPr/>
        </p:nvSpPr>
        <p:spPr>
          <a:xfrm>
            <a:off x="1480297" y="3723707"/>
            <a:ext cx="5991786" cy="1097065"/>
          </a:xfrm>
          <a:prstGeom prst="wedgeRoundRectCallout">
            <a:avLst>
              <a:gd name="adj1" fmla="val 54993"/>
              <a:gd name="adj2" fmla="val -732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a:solidFill>
                  <a:schemeClr val="tx1"/>
                </a:solidFill>
              </a:rPr>
              <a:t>通常、</a:t>
            </a:r>
            <a:r>
              <a:rPr lang="en-US" altLang="ja-JP" sz="2000" dirty="0">
                <a:solidFill>
                  <a:schemeClr val="tx1"/>
                </a:solidFill>
              </a:rPr>
              <a:t>1</a:t>
            </a:r>
            <a:r>
              <a:rPr lang="ja-JP" altLang="en-US" sz="2000" dirty="0">
                <a:solidFill>
                  <a:schemeClr val="tx1"/>
                </a:solidFill>
              </a:rPr>
              <a:t>～</a:t>
            </a:r>
            <a:r>
              <a:rPr lang="en-US" altLang="ja-JP" sz="2000" dirty="0">
                <a:solidFill>
                  <a:schemeClr val="tx1"/>
                </a:solidFill>
              </a:rPr>
              <a:t>2</a:t>
            </a:r>
            <a:r>
              <a:rPr lang="ja-JP" altLang="en-US" sz="2000" dirty="0">
                <a:solidFill>
                  <a:schemeClr val="tx1"/>
                </a:solidFill>
              </a:rPr>
              <a:t>ヵ月装着を続けていれば巻き爪は改善しますが、個人差があり、重度の巻き爪の方では</a:t>
            </a:r>
            <a:r>
              <a:rPr lang="en-US" altLang="ja-JP" sz="2000" dirty="0">
                <a:solidFill>
                  <a:schemeClr val="tx1"/>
                </a:solidFill>
              </a:rPr>
              <a:t>3</a:t>
            </a:r>
            <a:r>
              <a:rPr lang="ja-JP" altLang="en-US" sz="2000" dirty="0">
                <a:solidFill>
                  <a:schemeClr val="tx1"/>
                </a:solidFill>
              </a:rPr>
              <a:t>ヵ月以上かかる場合もあります。</a:t>
            </a:r>
            <a:endParaRPr kumimoji="1" lang="ja-JP" altLang="en-US" sz="2000" dirty="0">
              <a:solidFill>
                <a:schemeClr val="tx1"/>
              </a:solidFill>
            </a:endParaRPr>
          </a:p>
        </p:txBody>
      </p:sp>
      <p:pic>
        <p:nvPicPr>
          <p:cNvPr id="14" name="図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7564" y="5145744"/>
            <a:ext cx="1101454" cy="700647"/>
          </a:xfrm>
          <a:prstGeom prst="rect">
            <a:avLst/>
          </a:prstGeom>
        </p:spPr>
      </p:pic>
      <p:sp>
        <p:nvSpPr>
          <p:cNvPr id="15" name="角丸四角形吹き出し 14"/>
          <p:cNvSpPr/>
          <p:nvPr/>
        </p:nvSpPr>
        <p:spPr>
          <a:xfrm>
            <a:off x="1480296" y="5145744"/>
            <a:ext cx="6981265" cy="484093"/>
          </a:xfrm>
          <a:prstGeom prst="wedgeRoundRectCallout">
            <a:avLst>
              <a:gd name="adj1" fmla="val -53820"/>
              <a:gd name="adj2" fmla="val 15108"/>
              <a:gd name="adj3" fmla="val 16667"/>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t>装着後、入浴（温泉含む）や海水浴などを行ってもよいですか？</a:t>
            </a:r>
            <a:endParaRPr kumimoji="1" lang="ja-JP" altLang="en-US" sz="2000" b="1" dirty="0"/>
          </a:p>
        </p:txBody>
      </p:sp>
      <p:pic>
        <p:nvPicPr>
          <p:cNvPr id="16" name="図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61653" y="6067973"/>
            <a:ext cx="945889" cy="701488"/>
          </a:xfrm>
          <a:prstGeom prst="rect">
            <a:avLst/>
          </a:prstGeom>
        </p:spPr>
      </p:pic>
      <p:sp>
        <p:nvSpPr>
          <p:cNvPr id="17" name="角丸四角形吹き出し 16"/>
          <p:cNvSpPr/>
          <p:nvPr/>
        </p:nvSpPr>
        <p:spPr>
          <a:xfrm>
            <a:off x="1506069" y="5692576"/>
            <a:ext cx="5991786" cy="1097065"/>
          </a:xfrm>
          <a:prstGeom prst="wedgeRoundRectCallout">
            <a:avLst>
              <a:gd name="adj1" fmla="val 54993"/>
              <a:gd name="adj2" fmla="val -732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a:solidFill>
                  <a:schemeClr val="tx1"/>
                </a:solidFill>
              </a:rPr>
              <a:t>装着したまま入浴いただけます。温泉への入浴や海水浴も問題はありませんが、矯正具の錆びを防ぐため、最後には水道水でよく洗ってください。</a:t>
            </a:r>
            <a:endParaRPr kumimoji="1" lang="ja-JP" altLang="en-US" sz="2000" dirty="0">
              <a:solidFill>
                <a:schemeClr val="tx1"/>
              </a:solidFill>
            </a:endParaRPr>
          </a:p>
        </p:txBody>
      </p:sp>
      <p:sp>
        <p:nvSpPr>
          <p:cNvPr id="19" name="フローチャート: 代替処理 18"/>
          <p:cNvSpPr/>
          <p:nvPr/>
        </p:nvSpPr>
        <p:spPr>
          <a:xfrm>
            <a:off x="227564" y="1325755"/>
            <a:ext cx="8724737" cy="45719"/>
          </a:xfrm>
          <a:prstGeom prst="flowChartAlternateProcess">
            <a:avLst/>
          </a:prstGeom>
          <a:solidFill>
            <a:schemeClr val="accent2">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図 1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141" y="22051"/>
            <a:ext cx="4686658" cy="524881"/>
          </a:xfrm>
          <a:prstGeom prst="rect">
            <a:avLst/>
          </a:prstGeom>
        </p:spPr>
      </p:pic>
      <p:pic>
        <p:nvPicPr>
          <p:cNvPr id="20" name="図 1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6390" y="616225"/>
            <a:ext cx="3771581" cy="642518"/>
          </a:xfrm>
          <a:prstGeom prst="rect">
            <a:avLst/>
          </a:prstGeom>
        </p:spPr>
      </p:pic>
      <p:sp>
        <p:nvSpPr>
          <p:cNvPr id="21" name="テキスト ボックス 20"/>
          <p:cNvSpPr txBox="1"/>
          <p:nvPr/>
        </p:nvSpPr>
        <p:spPr>
          <a:xfrm>
            <a:off x="3790156" y="544940"/>
            <a:ext cx="389850" cy="338554"/>
          </a:xfrm>
          <a:prstGeom prst="rect">
            <a:avLst/>
          </a:prstGeom>
          <a:noFill/>
        </p:spPr>
        <p:txBody>
          <a:bodyPr wrap="none" rtlCol="0">
            <a:spAutoFit/>
          </a:bodyPr>
          <a:lstStyle/>
          <a:p>
            <a:r>
              <a:rPr kumimoji="1" lang="ja-JP" altLang="en-US" sz="1600" dirty="0"/>
              <a:t>Ⓡ</a:t>
            </a:r>
          </a:p>
        </p:txBody>
      </p:sp>
      <p:grpSp>
        <p:nvGrpSpPr>
          <p:cNvPr id="22" name="グループ化 21">
            <a:extLst>
              <a:ext uri="{FF2B5EF4-FFF2-40B4-BE49-F238E27FC236}">
                <a16:creationId xmlns:a16="http://schemas.microsoft.com/office/drawing/2014/main" id="{ABB4AD8B-E59D-4A20-8BF9-070B27E7C5CC}"/>
              </a:ext>
            </a:extLst>
          </p:cNvPr>
          <p:cNvGrpSpPr/>
          <p:nvPr/>
        </p:nvGrpSpPr>
        <p:grpSpPr>
          <a:xfrm>
            <a:off x="5456373" y="76664"/>
            <a:ext cx="3771581" cy="1214552"/>
            <a:chOff x="5259777" y="41111"/>
            <a:chExt cx="3771581" cy="1214552"/>
          </a:xfrm>
        </p:grpSpPr>
        <p:sp>
          <p:nvSpPr>
            <p:cNvPr id="23" name="正方形/長方形 22">
              <a:extLst>
                <a:ext uri="{FF2B5EF4-FFF2-40B4-BE49-F238E27FC236}">
                  <a16:creationId xmlns:a16="http://schemas.microsoft.com/office/drawing/2014/main" id="{459738AC-3EB9-4FEA-961E-809833AC3407}"/>
                </a:ext>
              </a:extLst>
            </p:cNvPr>
            <p:cNvSpPr/>
            <p:nvPr/>
          </p:nvSpPr>
          <p:spPr>
            <a:xfrm>
              <a:off x="5259777" y="41111"/>
              <a:ext cx="3771581" cy="523220"/>
            </a:xfrm>
            <a:prstGeom prst="rect">
              <a:avLst/>
            </a:prstGeom>
          </p:spPr>
          <p:txBody>
            <a:bodyPr wrap="square">
              <a:spAutoFit/>
            </a:bodyPr>
            <a:lstStyle/>
            <a:p>
              <a:r>
                <a:rPr lang="ja-JP" altLang="en-US" sz="1600" dirty="0">
                  <a:solidFill>
                    <a:schemeClr val="accent1">
                      <a:lumMod val="75000"/>
                    </a:schemeClr>
                  </a:solidFill>
                  <a:latin typeface="+mn-ea"/>
                </a:rPr>
                <a:t>「</a:t>
              </a:r>
              <a:r>
                <a:rPr lang="ja-JP" altLang="en-US" sz="1600" b="1" dirty="0">
                  <a:solidFill>
                    <a:schemeClr val="accent1">
                      <a:lumMod val="75000"/>
                    </a:schemeClr>
                  </a:solidFill>
                  <a:latin typeface="+mn-ea"/>
                </a:rPr>
                <a:t>巻き爪を知る・治す・予防する</a:t>
              </a:r>
              <a:r>
                <a:rPr lang="ja-JP" altLang="en-US" sz="1600" dirty="0">
                  <a:solidFill>
                    <a:schemeClr val="accent1">
                      <a:lumMod val="75000"/>
                    </a:schemeClr>
                  </a:solidFill>
                  <a:latin typeface="+mn-ea"/>
                </a:rPr>
                <a:t>」はこちら</a:t>
              </a:r>
              <a:endParaRPr lang="en-US" altLang="ja-JP" sz="1600" dirty="0">
                <a:solidFill>
                  <a:schemeClr val="accent1">
                    <a:lumMod val="75000"/>
                  </a:schemeClr>
                </a:solidFill>
                <a:latin typeface="+mn-ea"/>
              </a:endParaRPr>
            </a:p>
            <a:p>
              <a:r>
                <a:rPr lang="en-US" altLang="ja-JP" sz="1200" dirty="0">
                  <a:solidFill>
                    <a:schemeClr val="accent1">
                      <a:lumMod val="75000"/>
                    </a:schemeClr>
                  </a:solidFill>
                  <a:latin typeface="+mn-ea"/>
                  <a:hlinkClick r:id="rId6">
                    <a:extLst>
                      <a:ext uri="{A12FA001-AC4F-418D-AE19-62706E023703}">
                        <ahyp:hlinkClr xmlns:ahyp="http://schemas.microsoft.com/office/drawing/2018/hyperlinkcolor" val="tx"/>
                      </a:ext>
                    </a:extLst>
                  </a:hlinkClick>
                </a:rPr>
                <a:t>https://www.maruho.co.jp/kanja/makizume/</a:t>
              </a:r>
              <a:endParaRPr lang="ja-JP" altLang="en-US" sz="1200" dirty="0">
                <a:solidFill>
                  <a:schemeClr val="accent1">
                    <a:lumMod val="75000"/>
                  </a:schemeClr>
                </a:solidFill>
                <a:latin typeface="+mn-ea"/>
              </a:endParaRPr>
            </a:p>
          </p:txBody>
        </p:sp>
        <p:pic>
          <p:nvPicPr>
            <p:cNvPr id="24" name="図 23">
              <a:extLst>
                <a:ext uri="{FF2B5EF4-FFF2-40B4-BE49-F238E27FC236}">
                  <a16:creationId xmlns:a16="http://schemas.microsoft.com/office/drawing/2014/main" id="{CCA86B09-D20C-4901-848E-D47A4877295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250" t="4973" r="6059" b="6395"/>
            <a:stretch/>
          </p:blipFill>
          <p:spPr>
            <a:xfrm>
              <a:off x="8039743" y="532038"/>
              <a:ext cx="715962" cy="723625"/>
            </a:xfrm>
            <a:prstGeom prst="rect">
              <a:avLst/>
            </a:prstGeom>
          </p:spPr>
        </p:pic>
      </p:grpSp>
    </p:spTree>
    <p:extLst>
      <p:ext uri="{BB962C8B-B14F-4D97-AF65-F5344CB8AC3E}">
        <p14:creationId xmlns:p14="http://schemas.microsoft.com/office/powerpoint/2010/main" val="441149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2" name="図 1">
            <a:extLst>
              <a:ext uri="{FF2B5EF4-FFF2-40B4-BE49-F238E27FC236}">
                <a16:creationId xmlns:a16="http://schemas.microsoft.com/office/drawing/2014/main" id="{6455FFA7-97C5-3F57-AEEA-CDDDFE6F77C8}"/>
              </a:ext>
            </a:extLst>
          </p:cNvPr>
          <p:cNvPicPr>
            <a:picLocks noChangeAspect="1"/>
          </p:cNvPicPr>
          <p:nvPr/>
        </p:nvPicPr>
        <p:blipFill>
          <a:blip r:embed="rId2"/>
          <a:stretch>
            <a:fillRect/>
          </a:stretch>
        </p:blipFill>
        <p:spPr>
          <a:xfrm>
            <a:off x="0" y="0"/>
            <a:ext cx="9144000" cy="6858000"/>
          </a:xfrm>
          <a:prstGeom prst="rect">
            <a:avLst/>
          </a:prstGeom>
        </p:spPr>
      </p:pic>
      <p:sp>
        <p:nvSpPr>
          <p:cNvPr id="11" name="角丸四角形 10">
            <a:extLst>
              <a:ext uri="{FF2B5EF4-FFF2-40B4-BE49-F238E27FC236}">
                <a16:creationId xmlns:a16="http://schemas.microsoft.com/office/drawing/2014/main" id="{23A2F65E-E157-F1ED-A17E-DA392AE1EFCE}"/>
              </a:ext>
            </a:extLst>
          </p:cNvPr>
          <p:cNvSpPr/>
          <p:nvPr/>
        </p:nvSpPr>
        <p:spPr>
          <a:xfrm>
            <a:off x="2816206" y="915077"/>
            <a:ext cx="3511587" cy="473449"/>
          </a:xfrm>
          <a:prstGeom prst="roundRect">
            <a:avLst>
              <a:gd name="adj" fmla="val 20852"/>
            </a:avLst>
          </a:prstGeom>
          <a:solidFill>
            <a:srgbClr val="F7E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1" name="テキスト ボックス 20">
            <a:extLst>
              <a:ext uri="{FF2B5EF4-FFF2-40B4-BE49-F238E27FC236}">
                <a16:creationId xmlns:a16="http://schemas.microsoft.com/office/drawing/2014/main" id="{C7E61D07-5236-DBE9-C7A4-4A59B12C2E77}"/>
              </a:ext>
            </a:extLst>
          </p:cNvPr>
          <p:cNvSpPr txBox="1"/>
          <p:nvPr/>
        </p:nvSpPr>
        <p:spPr>
          <a:xfrm>
            <a:off x="3080952" y="981339"/>
            <a:ext cx="318548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必ず立った状態でチェック！</a:t>
            </a:r>
          </a:p>
        </p:txBody>
      </p:sp>
      <p:pic>
        <p:nvPicPr>
          <p:cNvPr id="23" name="図 22">
            <a:extLst>
              <a:ext uri="{FF2B5EF4-FFF2-40B4-BE49-F238E27FC236}">
                <a16:creationId xmlns:a16="http://schemas.microsoft.com/office/drawing/2014/main" id="{487E0DE9-48C7-D58E-2F77-4AEB2E532D4C}"/>
              </a:ext>
            </a:extLst>
          </p:cNvPr>
          <p:cNvPicPr>
            <a:picLocks noChangeAspect="1"/>
          </p:cNvPicPr>
          <p:nvPr/>
        </p:nvPicPr>
        <p:blipFill>
          <a:blip r:embed="rId3"/>
          <a:stretch>
            <a:fillRect/>
          </a:stretch>
        </p:blipFill>
        <p:spPr>
          <a:xfrm>
            <a:off x="2334684" y="2110730"/>
            <a:ext cx="4603584" cy="3061354"/>
          </a:xfrm>
          <a:prstGeom prst="rect">
            <a:avLst/>
          </a:prstGeom>
        </p:spPr>
      </p:pic>
      <p:sp>
        <p:nvSpPr>
          <p:cNvPr id="3" name="テキスト ボックス 2">
            <a:extLst>
              <a:ext uri="{FF2B5EF4-FFF2-40B4-BE49-F238E27FC236}">
                <a16:creationId xmlns:a16="http://schemas.microsoft.com/office/drawing/2014/main" id="{3DB20305-8C50-6EEA-94D5-8F41F3C6091E}"/>
              </a:ext>
            </a:extLst>
          </p:cNvPr>
          <p:cNvSpPr txBox="1"/>
          <p:nvPr/>
        </p:nvSpPr>
        <p:spPr>
          <a:xfrm>
            <a:off x="1338428" y="1904561"/>
            <a:ext cx="2698175" cy="73866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足が前に滑らないように、</a:t>
            </a:r>
            <a:endPar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締め具（ひも・ベルトなど）が</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しっかり締まっている。</a:t>
            </a:r>
          </a:p>
        </p:txBody>
      </p:sp>
      <p:cxnSp>
        <p:nvCxnSpPr>
          <p:cNvPr id="38" name="直線コネクタ 37">
            <a:extLst>
              <a:ext uri="{FF2B5EF4-FFF2-40B4-BE49-F238E27FC236}">
                <a16:creationId xmlns:a16="http://schemas.microsoft.com/office/drawing/2014/main" id="{75183870-0995-7268-37FB-5DADFC14D489}"/>
              </a:ext>
            </a:extLst>
          </p:cNvPr>
          <p:cNvCxnSpPr>
            <a:cxnSpLocks/>
          </p:cNvCxnSpPr>
          <p:nvPr/>
        </p:nvCxnSpPr>
        <p:spPr>
          <a:xfrm>
            <a:off x="1031755" y="2335905"/>
            <a:ext cx="11158" cy="717087"/>
          </a:xfrm>
          <a:prstGeom prst="line">
            <a:avLst/>
          </a:prstGeom>
          <a:ln w="28575">
            <a:solidFill>
              <a:srgbClr val="F7E27B"/>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940BF500-A2E0-2906-A3F0-292C598F7B9D}"/>
              </a:ext>
            </a:extLst>
          </p:cNvPr>
          <p:cNvCxnSpPr>
            <a:cxnSpLocks/>
          </p:cNvCxnSpPr>
          <p:nvPr/>
        </p:nvCxnSpPr>
        <p:spPr>
          <a:xfrm flipV="1">
            <a:off x="1031755" y="3052992"/>
            <a:ext cx="2432827" cy="5117"/>
          </a:xfrm>
          <a:prstGeom prst="line">
            <a:avLst/>
          </a:prstGeom>
          <a:ln w="28575">
            <a:solidFill>
              <a:srgbClr val="F7E27B"/>
            </a:solidFill>
          </a:ln>
        </p:spPr>
        <p:style>
          <a:lnRef idx="1">
            <a:schemeClr val="accent1"/>
          </a:lnRef>
          <a:fillRef idx="0">
            <a:schemeClr val="accent1"/>
          </a:fillRef>
          <a:effectRef idx="0">
            <a:schemeClr val="accent1"/>
          </a:effectRef>
          <a:fontRef idx="minor">
            <a:schemeClr val="tx1"/>
          </a:fontRef>
        </p:style>
      </p:cxnSp>
      <p:pic>
        <p:nvPicPr>
          <p:cNvPr id="27" name="図 26">
            <a:extLst>
              <a:ext uri="{FF2B5EF4-FFF2-40B4-BE49-F238E27FC236}">
                <a16:creationId xmlns:a16="http://schemas.microsoft.com/office/drawing/2014/main" id="{9F1BDF45-1245-EAD6-A884-B1C751CF26B5}"/>
              </a:ext>
            </a:extLst>
          </p:cNvPr>
          <p:cNvPicPr>
            <a:picLocks noChangeAspect="1"/>
          </p:cNvPicPr>
          <p:nvPr/>
        </p:nvPicPr>
        <p:blipFill>
          <a:blip r:embed="rId4"/>
          <a:stretch>
            <a:fillRect/>
          </a:stretch>
        </p:blipFill>
        <p:spPr>
          <a:xfrm rot="3021997">
            <a:off x="3309764" y="3038281"/>
            <a:ext cx="855052" cy="533603"/>
          </a:xfrm>
          <a:prstGeom prst="rect">
            <a:avLst/>
          </a:prstGeom>
        </p:spPr>
      </p:pic>
      <p:sp>
        <p:nvSpPr>
          <p:cNvPr id="6" name="正方形/長方形 5">
            <a:extLst>
              <a:ext uri="{FF2B5EF4-FFF2-40B4-BE49-F238E27FC236}">
                <a16:creationId xmlns:a16="http://schemas.microsoft.com/office/drawing/2014/main" id="{30F50FB5-7F96-3A07-70D9-D545CAAE399D}"/>
              </a:ext>
            </a:extLst>
          </p:cNvPr>
          <p:cNvSpPr/>
          <p:nvPr/>
        </p:nvSpPr>
        <p:spPr>
          <a:xfrm>
            <a:off x="857839" y="1965757"/>
            <a:ext cx="370148" cy="370148"/>
          </a:xfrm>
          <a:prstGeom prst="rect">
            <a:avLst/>
          </a:prstGeom>
          <a:noFill/>
          <a:ln w="19050">
            <a:solidFill>
              <a:srgbClr val="5077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8" name="直線コネクタ 7">
            <a:extLst>
              <a:ext uri="{FF2B5EF4-FFF2-40B4-BE49-F238E27FC236}">
                <a16:creationId xmlns:a16="http://schemas.microsoft.com/office/drawing/2014/main" id="{75AF21E2-F507-F6D0-42A1-688AD924C633}"/>
              </a:ext>
            </a:extLst>
          </p:cNvPr>
          <p:cNvCxnSpPr>
            <a:cxnSpLocks/>
          </p:cNvCxnSpPr>
          <p:nvPr/>
        </p:nvCxnSpPr>
        <p:spPr>
          <a:xfrm>
            <a:off x="920175" y="2119555"/>
            <a:ext cx="78877" cy="108666"/>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972E5C68-8901-5C7D-BEF3-2FB912AD424C}"/>
              </a:ext>
            </a:extLst>
          </p:cNvPr>
          <p:cNvCxnSpPr>
            <a:cxnSpLocks/>
          </p:cNvCxnSpPr>
          <p:nvPr/>
        </p:nvCxnSpPr>
        <p:spPr>
          <a:xfrm flipV="1">
            <a:off x="999052" y="1965757"/>
            <a:ext cx="291271" cy="26246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正方形/長方形 47">
            <a:extLst>
              <a:ext uri="{FF2B5EF4-FFF2-40B4-BE49-F238E27FC236}">
                <a16:creationId xmlns:a16="http://schemas.microsoft.com/office/drawing/2014/main" id="{1F1F36C1-1238-1338-E2BB-5F37FF18AD2F}"/>
              </a:ext>
            </a:extLst>
          </p:cNvPr>
          <p:cNvSpPr/>
          <p:nvPr/>
        </p:nvSpPr>
        <p:spPr>
          <a:xfrm>
            <a:off x="857839" y="3446536"/>
            <a:ext cx="370148" cy="370148"/>
          </a:xfrm>
          <a:prstGeom prst="rect">
            <a:avLst/>
          </a:prstGeom>
          <a:noFill/>
          <a:ln w="19050">
            <a:solidFill>
              <a:srgbClr val="5077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49" name="直線コネクタ 48">
            <a:extLst>
              <a:ext uri="{FF2B5EF4-FFF2-40B4-BE49-F238E27FC236}">
                <a16:creationId xmlns:a16="http://schemas.microsoft.com/office/drawing/2014/main" id="{680A0664-2728-BE04-E716-E8981969F760}"/>
              </a:ext>
            </a:extLst>
          </p:cNvPr>
          <p:cNvCxnSpPr>
            <a:cxnSpLocks/>
          </p:cNvCxnSpPr>
          <p:nvPr/>
        </p:nvCxnSpPr>
        <p:spPr>
          <a:xfrm>
            <a:off x="920175" y="3600334"/>
            <a:ext cx="78877" cy="108666"/>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1715975A-38C0-FEAB-3045-C647ED17C4B8}"/>
              </a:ext>
            </a:extLst>
          </p:cNvPr>
          <p:cNvCxnSpPr>
            <a:cxnSpLocks/>
          </p:cNvCxnSpPr>
          <p:nvPr/>
        </p:nvCxnSpPr>
        <p:spPr>
          <a:xfrm flipV="1">
            <a:off x="999052" y="3446536"/>
            <a:ext cx="291271" cy="26246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1" name="テキスト ボックス 50">
            <a:extLst>
              <a:ext uri="{FF2B5EF4-FFF2-40B4-BE49-F238E27FC236}">
                <a16:creationId xmlns:a16="http://schemas.microsoft.com/office/drawing/2014/main" id="{3760B8D8-6D7D-B0C2-E951-4B572E9AF36F}"/>
              </a:ext>
            </a:extLst>
          </p:cNvPr>
          <p:cNvSpPr txBox="1"/>
          <p:nvPr/>
        </p:nvSpPr>
        <p:spPr>
          <a:xfrm>
            <a:off x="1338428" y="3393057"/>
            <a:ext cx="1800493"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靴のつま先の高さに</a:t>
            </a:r>
            <a:endPar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余裕がある。</a:t>
            </a:r>
          </a:p>
        </p:txBody>
      </p:sp>
      <p:sp>
        <p:nvSpPr>
          <p:cNvPr id="55" name="テキスト ボックス 54">
            <a:extLst>
              <a:ext uri="{FF2B5EF4-FFF2-40B4-BE49-F238E27FC236}">
                <a16:creationId xmlns:a16="http://schemas.microsoft.com/office/drawing/2014/main" id="{080A02A4-1132-B9C6-4BEB-8B91191C5697}"/>
              </a:ext>
            </a:extLst>
          </p:cNvPr>
          <p:cNvSpPr txBox="1"/>
          <p:nvPr/>
        </p:nvSpPr>
        <p:spPr>
          <a:xfrm>
            <a:off x="1338428" y="5624109"/>
            <a:ext cx="2339102"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足の指がグーパーできる。</a:t>
            </a:r>
          </a:p>
        </p:txBody>
      </p:sp>
      <p:cxnSp>
        <p:nvCxnSpPr>
          <p:cNvPr id="56" name="直線コネクタ 55">
            <a:extLst>
              <a:ext uri="{FF2B5EF4-FFF2-40B4-BE49-F238E27FC236}">
                <a16:creationId xmlns:a16="http://schemas.microsoft.com/office/drawing/2014/main" id="{2714BA55-7EDD-3D4A-BB66-3003ED5E74FB}"/>
              </a:ext>
            </a:extLst>
          </p:cNvPr>
          <p:cNvCxnSpPr>
            <a:cxnSpLocks/>
            <a:endCxn id="52" idx="0"/>
          </p:cNvCxnSpPr>
          <p:nvPr/>
        </p:nvCxnSpPr>
        <p:spPr>
          <a:xfrm>
            <a:off x="1031755" y="4927315"/>
            <a:ext cx="11158" cy="661287"/>
          </a:xfrm>
          <a:prstGeom prst="line">
            <a:avLst/>
          </a:prstGeom>
          <a:ln w="28575">
            <a:solidFill>
              <a:srgbClr val="F7E27B"/>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7DE6BF6D-BCE5-8A22-BF84-DC168245FAB9}"/>
              </a:ext>
            </a:extLst>
          </p:cNvPr>
          <p:cNvCxnSpPr>
            <a:cxnSpLocks/>
          </p:cNvCxnSpPr>
          <p:nvPr/>
        </p:nvCxnSpPr>
        <p:spPr>
          <a:xfrm>
            <a:off x="1031755" y="4937709"/>
            <a:ext cx="754712" cy="1"/>
          </a:xfrm>
          <a:prstGeom prst="line">
            <a:avLst/>
          </a:prstGeom>
          <a:ln w="28575">
            <a:solidFill>
              <a:srgbClr val="F7E27B"/>
            </a:solidFill>
          </a:ln>
        </p:spPr>
        <p:style>
          <a:lnRef idx="1">
            <a:schemeClr val="accent1"/>
          </a:lnRef>
          <a:fillRef idx="0">
            <a:schemeClr val="accent1"/>
          </a:fillRef>
          <a:effectRef idx="0">
            <a:schemeClr val="accent1"/>
          </a:effectRef>
          <a:fontRef idx="minor">
            <a:schemeClr val="tx1"/>
          </a:fontRef>
        </p:style>
      </p:cxnSp>
      <p:pic>
        <p:nvPicPr>
          <p:cNvPr id="25" name="図 24">
            <a:extLst>
              <a:ext uri="{FF2B5EF4-FFF2-40B4-BE49-F238E27FC236}">
                <a16:creationId xmlns:a16="http://schemas.microsoft.com/office/drawing/2014/main" id="{B66B4CB1-9258-94D1-024E-C03F296445EB}"/>
              </a:ext>
            </a:extLst>
          </p:cNvPr>
          <p:cNvPicPr>
            <a:picLocks noChangeAspect="1"/>
          </p:cNvPicPr>
          <p:nvPr/>
        </p:nvPicPr>
        <p:blipFill>
          <a:blip r:embed="rId4"/>
          <a:stretch>
            <a:fillRect/>
          </a:stretch>
        </p:blipFill>
        <p:spPr>
          <a:xfrm>
            <a:off x="1658764" y="4638481"/>
            <a:ext cx="855052" cy="533603"/>
          </a:xfrm>
          <a:prstGeom prst="rect">
            <a:avLst/>
          </a:prstGeom>
        </p:spPr>
      </p:pic>
      <p:sp>
        <p:nvSpPr>
          <p:cNvPr id="52" name="正方形/長方形 51">
            <a:extLst>
              <a:ext uri="{FF2B5EF4-FFF2-40B4-BE49-F238E27FC236}">
                <a16:creationId xmlns:a16="http://schemas.microsoft.com/office/drawing/2014/main" id="{12F86837-3877-DFC5-CC33-2326EF225B41}"/>
              </a:ext>
            </a:extLst>
          </p:cNvPr>
          <p:cNvSpPr/>
          <p:nvPr/>
        </p:nvSpPr>
        <p:spPr>
          <a:xfrm>
            <a:off x="857839" y="5588602"/>
            <a:ext cx="370148" cy="370148"/>
          </a:xfrm>
          <a:prstGeom prst="rect">
            <a:avLst/>
          </a:prstGeom>
          <a:noFill/>
          <a:ln w="19050">
            <a:solidFill>
              <a:srgbClr val="5077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53" name="直線コネクタ 52">
            <a:extLst>
              <a:ext uri="{FF2B5EF4-FFF2-40B4-BE49-F238E27FC236}">
                <a16:creationId xmlns:a16="http://schemas.microsoft.com/office/drawing/2014/main" id="{A11606D5-1195-65C1-043B-177E8D0757A0}"/>
              </a:ext>
            </a:extLst>
          </p:cNvPr>
          <p:cNvCxnSpPr>
            <a:cxnSpLocks/>
          </p:cNvCxnSpPr>
          <p:nvPr/>
        </p:nvCxnSpPr>
        <p:spPr>
          <a:xfrm>
            <a:off x="920175" y="5742400"/>
            <a:ext cx="78877" cy="108666"/>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AAB0B8B1-98D1-EEBD-2064-E242622B3C65}"/>
              </a:ext>
            </a:extLst>
          </p:cNvPr>
          <p:cNvCxnSpPr>
            <a:cxnSpLocks/>
          </p:cNvCxnSpPr>
          <p:nvPr/>
        </p:nvCxnSpPr>
        <p:spPr>
          <a:xfrm flipV="1">
            <a:off x="999052" y="5588602"/>
            <a:ext cx="291271" cy="26246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0" name="テキスト ボックス 59">
            <a:extLst>
              <a:ext uri="{FF2B5EF4-FFF2-40B4-BE49-F238E27FC236}">
                <a16:creationId xmlns:a16="http://schemas.microsoft.com/office/drawing/2014/main" id="{9B4E3EDC-1614-54B4-57E8-B51EE9A07E7B}"/>
              </a:ext>
            </a:extLst>
          </p:cNvPr>
          <p:cNvSpPr txBox="1"/>
          <p:nvPr/>
        </p:nvSpPr>
        <p:spPr>
          <a:xfrm>
            <a:off x="4854999" y="5404344"/>
            <a:ext cx="2159566" cy="738664"/>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足のかかとが</a:t>
            </a:r>
          </a:p>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靴のかかと（ヒール）に</a:t>
            </a:r>
          </a:p>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ぴったり合っている。</a:t>
            </a:r>
          </a:p>
        </p:txBody>
      </p:sp>
      <p:cxnSp>
        <p:nvCxnSpPr>
          <p:cNvPr id="64" name="直線コネクタ 63">
            <a:extLst>
              <a:ext uri="{FF2B5EF4-FFF2-40B4-BE49-F238E27FC236}">
                <a16:creationId xmlns:a16="http://schemas.microsoft.com/office/drawing/2014/main" id="{01DAB7E7-7351-39F9-9D48-397E6D83D711}"/>
              </a:ext>
            </a:extLst>
          </p:cNvPr>
          <p:cNvCxnSpPr>
            <a:cxnSpLocks/>
          </p:cNvCxnSpPr>
          <p:nvPr/>
        </p:nvCxnSpPr>
        <p:spPr>
          <a:xfrm>
            <a:off x="7347889" y="4927315"/>
            <a:ext cx="11158" cy="661287"/>
          </a:xfrm>
          <a:prstGeom prst="line">
            <a:avLst/>
          </a:prstGeom>
          <a:ln w="28575">
            <a:solidFill>
              <a:srgbClr val="F7E27B"/>
            </a:solidFill>
          </a:ln>
        </p:spPr>
        <p:style>
          <a:lnRef idx="1">
            <a:schemeClr val="accent1"/>
          </a:lnRef>
          <a:fillRef idx="0">
            <a:schemeClr val="accent1"/>
          </a:fillRef>
          <a:effectRef idx="0">
            <a:schemeClr val="accent1"/>
          </a:effectRef>
          <a:fontRef idx="minor">
            <a:schemeClr val="tx1"/>
          </a:fontRef>
        </p:style>
      </p:cxnSp>
      <p:pic>
        <p:nvPicPr>
          <p:cNvPr id="26" name="図 25">
            <a:extLst>
              <a:ext uri="{FF2B5EF4-FFF2-40B4-BE49-F238E27FC236}">
                <a16:creationId xmlns:a16="http://schemas.microsoft.com/office/drawing/2014/main" id="{B63EF3BC-7279-1E58-25A2-7FD0E640BA53}"/>
              </a:ext>
            </a:extLst>
          </p:cNvPr>
          <p:cNvPicPr>
            <a:picLocks noChangeAspect="1"/>
          </p:cNvPicPr>
          <p:nvPr/>
        </p:nvPicPr>
        <p:blipFill>
          <a:blip r:embed="rId4"/>
          <a:stretch>
            <a:fillRect/>
          </a:stretch>
        </p:blipFill>
        <p:spPr>
          <a:xfrm flipH="1">
            <a:off x="6758555" y="4638481"/>
            <a:ext cx="855052" cy="533603"/>
          </a:xfrm>
          <a:prstGeom prst="rect">
            <a:avLst/>
          </a:prstGeom>
        </p:spPr>
      </p:pic>
      <p:sp>
        <p:nvSpPr>
          <p:cNvPr id="61" name="正方形/長方形 60">
            <a:extLst>
              <a:ext uri="{FF2B5EF4-FFF2-40B4-BE49-F238E27FC236}">
                <a16:creationId xmlns:a16="http://schemas.microsoft.com/office/drawing/2014/main" id="{3C4A2250-D211-9F3A-C91C-D3181212C951}"/>
              </a:ext>
            </a:extLst>
          </p:cNvPr>
          <p:cNvSpPr/>
          <p:nvPr/>
        </p:nvSpPr>
        <p:spPr>
          <a:xfrm>
            <a:off x="7157039" y="5588602"/>
            <a:ext cx="370148" cy="370148"/>
          </a:xfrm>
          <a:prstGeom prst="rect">
            <a:avLst/>
          </a:prstGeom>
          <a:noFill/>
          <a:ln w="19050">
            <a:solidFill>
              <a:srgbClr val="5077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62" name="直線コネクタ 61">
            <a:extLst>
              <a:ext uri="{FF2B5EF4-FFF2-40B4-BE49-F238E27FC236}">
                <a16:creationId xmlns:a16="http://schemas.microsoft.com/office/drawing/2014/main" id="{CE1B1D03-D10D-68E1-9658-2142727CF3AB}"/>
              </a:ext>
            </a:extLst>
          </p:cNvPr>
          <p:cNvCxnSpPr>
            <a:cxnSpLocks/>
          </p:cNvCxnSpPr>
          <p:nvPr/>
        </p:nvCxnSpPr>
        <p:spPr>
          <a:xfrm>
            <a:off x="7219375" y="5742400"/>
            <a:ext cx="78877" cy="108666"/>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E780DD42-F259-AD13-2235-F26B743E8C80}"/>
              </a:ext>
            </a:extLst>
          </p:cNvPr>
          <p:cNvCxnSpPr>
            <a:cxnSpLocks/>
          </p:cNvCxnSpPr>
          <p:nvPr/>
        </p:nvCxnSpPr>
        <p:spPr>
          <a:xfrm flipV="1">
            <a:off x="7298252" y="5588602"/>
            <a:ext cx="291271" cy="26246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6" name="正方形/長方形 65">
            <a:extLst>
              <a:ext uri="{FF2B5EF4-FFF2-40B4-BE49-F238E27FC236}">
                <a16:creationId xmlns:a16="http://schemas.microsoft.com/office/drawing/2014/main" id="{B4723F09-C2F2-5390-690B-967A723B69ED}"/>
              </a:ext>
            </a:extLst>
          </p:cNvPr>
          <p:cNvSpPr/>
          <p:nvPr/>
        </p:nvSpPr>
        <p:spPr>
          <a:xfrm>
            <a:off x="7157039" y="2100335"/>
            <a:ext cx="370148" cy="370148"/>
          </a:xfrm>
          <a:prstGeom prst="rect">
            <a:avLst/>
          </a:prstGeom>
          <a:noFill/>
          <a:ln w="19050">
            <a:solidFill>
              <a:srgbClr val="5077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67" name="直線コネクタ 66">
            <a:extLst>
              <a:ext uri="{FF2B5EF4-FFF2-40B4-BE49-F238E27FC236}">
                <a16:creationId xmlns:a16="http://schemas.microsoft.com/office/drawing/2014/main" id="{E29400D2-FC30-8F9C-264A-53B21BFD7573}"/>
              </a:ext>
            </a:extLst>
          </p:cNvPr>
          <p:cNvCxnSpPr>
            <a:cxnSpLocks/>
          </p:cNvCxnSpPr>
          <p:nvPr/>
        </p:nvCxnSpPr>
        <p:spPr>
          <a:xfrm>
            <a:off x="7219375" y="2254133"/>
            <a:ext cx="78877" cy="108666"/>
          </a:xfrm>
          <a:prstGeom prst="line">
            <a:avLst/>
          </a:prstGeom>
          <a:ln w="28575">
            <a:solidFill>
              <a:srgbClr val="5077C0"/>
            </a:solidFill>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FD2ADE90-D4E0-C893-48DD-1E55AAF3B20C}"/>
              </a:ext>
            </a:extLst>
          </p:cNvPr>
          <p:cNvCxnSpPr>
            <a:cxnSpLocks/>
          </p:cNvCxnSpPr>
          <p:nvPr/>
        </p:nvCxnSpPr>
        <p:spPr>
          <a:xfrm flipV="1">
            <a:off x="7298252" y="2100335"/>
            <a:ext cx="291271" cy="26246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7B9D2829-BB93-DCBE-C740-A61130A4A8AF}"/>
              </a:ext>
            </a:extLst>
          </p:cNvPr>
          <p:cNvCxnSpPr>
            <a:cxnSpLocks/>
          </p:cNvCxnSpPr>
          <p:nvPr/>
        </p:nvCxnSpPr>
        <p:spPr>
          <a:xfrm>
            <a:off x="6831422" y="3058109"/>
            <a:ext cx="522046" cy="1"/>
          </a:xfrm>
          <a:prstGeom prst="line">
            <a:avLst/>
          </a:prstGeom>
          <a:ln w="28575">
            <a:solidFill>
              <a:srgbClr val="F7E27B"/>
            </a:solidFill>
          </a:ln>
        </p:spPr>
        <p:style>
          <a:lnRef idx="1">
            <a:schemeClr val="accent1"/>
          </a:lnRef>
          <a:fillRef idx="0">
            <a:schemeClr val="accent1"/>
          </a:fillRef>
          <a:effectRef idx="0">
            <a:schemeClr val="accent1"/>
          </a:effectRef>
          <a:fontRef idx="minor">
            <a:schemeClr val="tx1"/>
          </a:fontRef>
        </p:style>
      </p:cxnSp>
      <p:pic>
        <p:nvPicPr>
          <p:cNvPr id="65" name="図 64">
            <a:extLst>
              <a:ext uri="{FF2B5EF4-FFF2-40B4-BE49-F238E27FC236}">
                <a16:creationId xmlns:a16="http://schemas.microsoft.com/office/drawing/2014/main" id="{FCB53278-2C3D-6505-19C4-FD2010E60B3E}"/>
              </a:ext>
            </a:extLst>
          </p:cNvPr>
          <p:cNvPicPr>
            <a:picLocks noChangeAspect="1"/>
          </p:cNvPicPr>
          <p:nvPr/>
        </p:nvPicPr>
        <p:blipFill>
          <a:blip r:embed="rId4"/>
          <a:stretch>
            <a:fillRect/>
          </a:stretch>
        </p:blipFill>
        <p:spPr>
          <a:xfrm rot="19521954" flipH="1">
            <a:off x="6172016" y="2979698"/>
            <a:ext cx="855052" cy="533603"/>
          </a:xfrm>
          <a:prstGeom prst="rect">
            <a:avLst/>
          </a:prstGeom>
        </p:spPr>
      </p:pic>
      <p:cxnSp>
        <p:nvCxnSpPr>
          <p:cNvPr id="71" name="直線コネクタ 70">
            <a:extLst>
              <a:ext uri="{FF2B5EF4-FFF2-40B4-BE49-F238E27FC236}">
                <a16:creationId xmlns:a16="http://schemas.microsoft.com/office/drawing/2014/main" id="{8A111A40-0072-1C79-12E7-071879E2D2F8}"/>
              </a:ext>
            </a:extLst>
          </p:cNvPr>
          <p:cNvCxnSpPr>
            <a:cxnSpLocks/>
          </p:cNvCxnSpPr>
          <p:nvPr/>
        </p:nvCxnSpPr>
        <p:spPr>
          <a:xfrm>
            <a:off x="7350580" y="2484587"/>
            <a:ext cx="1" cy="568405"/>
          </a:xfrm>
          <a:prstGeom prst="line">
            <a:avLst/>
          </a:prstGeom>
          <a:ln w="28575">
            <a:solidFill>
              <a:srgbClr val="F7E27B"/>
            </a:solidFill>
          </a:ln>
        </p:spPr>
        <p:style>
          <a:lnRef idx="1">
            <a:schemeClr val="accent1"/>
          </a:lnRef>
          <a:fillRef idx="0">
            <a:schemeClr val="accent1"/>
          </a:fillRef>
          <a:effectRef idx="0">
            <a:schemeClr val="accent1"/>
          </a:effectRef>
          <a:fontRef idx="minor">
            <a:schemeClr val="tx1"/>
          </a:fontRef>
        </p:style>
      </p:cxnSp>
      <p:sp>
        <p:nvSpPr>
          <p:cNvPr id="74" name="テキスト ボックス 73">
            <a:extLst>
              <a:ext uri="{FF2B5EF4-FFF2-40B4-BE49-F238E27FC236}">
                <a16:creationId xmlns:a16="http://schemas.microsoft.com/office/drawing/2014/main" id="{12643FE1-0E66-07BA-14A4-B2EBBAB029AF}"/>
              </a:ext>
            </a:extLst>
          </p:cNvPr>
          <p:cNvSpPr txBox="1"/>
          <p:nvPr/>
        </p:nvSpPr>
        <p:spPr>
          <a:xfrm>
            <a:off x="6533824" y="1488057"/>
            <a:ext cx="2159566"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外側のくるぶしが靴に</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当たらずに履けている。</a:t>
            </a:r>
          </a:p>
        </p:txBody>
      </p:sp>
      <p:sp>
        <p:nvSpPr>
          <p:cNvPr id="4" name="テキスト ボックス 3">
            <a:extLst>
              <a:ext uri="{FF2B5EF4-FFF2-40B4-BE49-F238E27FC236}">
                <a16:creationId xmlns:a16="http://schemas.microsoft.com/office/drawing/2014/main" id="{B3803F77-0A0B-8E44-BBDA-78287E8B85F6}"/>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3450253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3" name="図 2">
            <a:extLst>
              <a:ext uri="{FF2B5EF4-FFF2-40B4-BE49-F238E27FC236}">
                <a16:creationId xmlns:a16="http://schemas.microsoft.com/office/drawing/2014/main" id="{5A79F6D4-E524-E5D2-B3F6-9D69F403618B}"/>
              </a:ext>
            </a:extLst>
          </p:cNvPr>
          <p:cNvPicPr>
            <a:picLocks noChangeAspect="1"/>
          </p:cNvPicPr>
          <p:nvPr/>
        </p:nvPicPr>
        <p:blipFill>
          <a:blip r:embed="rId2"/>
          <a:stretch>
            <a:fillRect/>
          </a:stretch>
        </p:blipFill>
        <p:spPr>
          <a:xfrm>
            <a:off x="0" y="0"/>
            <a:ext cx="9144000" cy="6858000"/>
          </a:xfrm>
          <a:prstGeom prst="rect">
            <a:avLst/>
          </a:prstGeom>
        </p:spPr>
      </p:pic>
      <p:sp>
        <p:nvSpPr>
          <p:cNvPr id="29" name="正方形/長方形 28">
            <a:extLst>
              <a:ext uri="{FF2B5EF4-FFF2-40B4-BE49-F238E27FC236}">
                <a16:creationId xmlns:a16="http://schemas.microsoft.com/office/drawing/2014/main" id="{366E3E09-9AAB-98BE-65B5-861D03C854F7}"/>
              </a:ext>
            </a:extLst>
          </p:cNvPr>
          <p:cNvSpPr/>
          <p:nvPr/>
        </p:nvSpPr>
        <p:spPr>
          <a:xfrm>
            <a:off x="1151792" y="1399031"/>
            <a:ext cx="6796686" cy="220721"/>
          </a:xfrm>
          <a:prstGeom prst="rect">
            <a:avLst/>
          </a:prstGeom>
          <a:solidFill>
            <a:srgbClr val="F7E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1" name="テキスト ボックス 30">
            <a:extLst>
              <a:ext uri="{FF2B5EF4-FFF2-40B4-BE49-F238E27FC236}">
                <a16:creationId xmlns:a16="http://schemas.microsoft.com/office/drawing/2014/main" id="{F2339C7D-4776-74D0-487A-D77FD869997C}"/>
              </a:ext>
            </a:extLst>
          </p:cNvPr>
          <p:cNvSpPr txBox="1"/>
          <p:nvPr/>
        </p:nvSpPr>
        <p:spPr>
          <a:xfrm>
            <a:off x="1233092" y="1065755"/>
            <a:ext cx="6677815" cy="5539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0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かかとを合わせ、靴ひもをしっかりと</a:t>
            </a:r>
          </a:p>
        </p:txBody>
      </p:sp>
      <p:pic>
        <p:nvPicPr>
          <p:cNvPr id="11" name="図 10">
            <a:extLst>
              <a:ext uri="{FF2B5EF4-FFF2-40B4-BE49-F238E27FC236}">
                <a16:creationId xmlns:a16="http://schemas.microsoft.com/office/drawing/2014/main" id="{A6D5D3D4-C14E-34BD-B226-C21685EB13BD}"/>
              </a:ext>
            </a:extLst>
          </p:cNvPr>
          <p:cNvPicPr>
            <a:picLocks noChangeAspect="1"/>
          </p:cNvPicPr>
          <p:nvPr/>
        </p:nvPicPr>
        <p:blipFill>
          <a:blip r:embed="rId3"/>
          <a:stretch>
            <a:fillRect/>
          </a:stretch>
        </p:blipFill>
        <p:spPr>
          <a:xfrm>
            <a:off x="5041539" y="1783050"/>
            <a:ext cx="3764531" cy="2967978"/>
          </a:xfrm>
          <a:prstGeom prst="rect">
            <a:avLst/>
          </a:prstGeom>
        </p:spPr>
      </p:pic>
      <p:sp>
        <p:nvSpPr>
          <p:cNvPr id="8" name="テキスト ボックス 7">
            <a:extLst>
              <a:ext uri="{FF2B5EF4-FFF2-40B4-BE49-F238E27FC236}">
                <a16:creationId xmlns:a16="http://schemas.microsoft.com/office/drawing/2014/main" id="{ECD7A60B-AF36-575A-705D-4C7DF84E6959}"/>
              </a:ext>
            </a:extLst>
          </p:cNvPr>
          <p:cNvSpPr txBox="1"/>
          <p:nvPr/>
        </p:nvSpPr>
        <p:spPr>
          <a:xfrm>
            <a:off x="690476" y="2939072"/>
            <a:ext cx="7776868" cy="2853173"/>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7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靴を履くときは、最初に足と靴のかかとを</a:t>
            </a:r>
            <a:endParaRPr kumimoji="1" lang="en-US" altLang="ja-JP" sz="17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7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ぴったり合わせましょう。</a:t>
            </a:r>
          </a:p>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7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椅子や段差に腰かけ、靴のかかとを床にトントンと</a:t>
            </a:r>
            <a:endParaRPr kumimoji="1" lang="en-US" altLang="ja-JP" sz="17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7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軽く打つようにすると無理なく履くことができます。</a:t>
            </a:r>
            <a:endParaRPr kumimoji="1" lang="en-US" altLang="ja-JP" sz="17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7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その後に、靴ひもやベルトをしっかりと締めます。</a:t>
            </a:r>
            <a:endParaRPr kumimoji="1" lang="en-US" altLang="ja-JP" sz="17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7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立ち上がってみて、ひもがきつ過ぎたりゆる過ぎたりせず、足の甲にフィットしていることを確認してから、出かけましょう。</a:t>
            </a:r>
          </a:p>
        </p:txBody>
      </p:sp>
      <p:sp>
        <p:nvSpPr>
          <p:cNvPr id="2" name="テキスト ボックス 1">
            <a:extLst>
              <a:ext uri="{FF2B5EF4-FFF2-40B4-BE49-F238E27FC236}">
                <a16:creationId xmlns:a16="http://schemas.microsoft.com/office/drawing/2014/main" id="{D4E2D614-ECB4-699E-960A-E9D984A4CC1E}"/>
              </a:ext>
            </a:extLst>
          </p:cNvPr>
          <p:cNvSpPr txBox="1"/>
          <p:nvPr/>
        </p:nvSpPr>
        <p:spPr>
          <a:xfrm>
            <a:off x="2640414" y="410005"/>
            <a:ext cx="3819442"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靴を履くときは</a:t>
            </a:r>
          </a:p>
        </p:txBody>
      </p:sp>
      <p:sp>
        <p:nvSpPr>
          <p:cNvPr id="4" name="テキスト ボックス 3">
            <a:extLst>
              <a:ext uri="{FF2B5EF4-FFF2-40B4-BE49-F238E27FC236}">
                <a16:creationId xmlns:a16="http://schemas.microsoft.com/office/drawing/2014/main" id="{713A28AF-5B17-5890-7547-0EAAA1D5024E}"/>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32739893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4" name="図 3">
            <a:extLst>
              <a:ext uri="{FF2B5EF4-FFF2-40B4-BE49-F238E27FC236}">
                <a16:creationId xmlns:a16="http://schemas.microsoft.com/office/drawing/2014/main" id="{5673C75A-0F79-A568-8140-B1FC1A41DE31}"/>
              </a:ext>
            </a:extLst>
          </p:cNvPr>
          <p:cNvPicPr>
            <a:picLocks noChangeAspect="1"/>
          </p:cNvPicPr>
          <p:nvPr/>
        </p:nvPicPr>
        <p:blipFill>
          <a:blip r:embed="rId2"/>
          <a:stretch>
            <a:fillRect/>
          </a:stretch>
        </p:blipFill>
        <p:spPr>
          <a:xfrm>
            <a:off x="0" y="0"/>
            <a:ext cx="9144000" cy="6858000"/>
          </a:xfrm>
          <a:prstGeom prst="rect">
            <a:avLst/>
          </a:prstGeom>
        </p:spPr>
      </p:pic>
      <p:sp>
        <p:nvSpPr>
          <p:cNvPr id="29" name="正方形/長方形 28">
            <a:extLst>
              <a:ext uri="{FF2B5EF4-FFF2-40B4-BE49-F238E27FC236}">
                <a16:creationId xmlns:a16="http://schemas.microsoft.com/office/drawing/2014/main" id="{366E3E09-9AAB-98BE-65B5-861D03C854F7}"/>
              </a:ext>
            </a:extLst>
          </p:cNvPr>
          <p:cNvSpPr/>
          <p:nvPr/>
        </p:nvSpPr>
        <p:spPr>
          <a:xfrm>
            <a:off x="874026" y="1399031"/>
            <a:ext cx="7258002" cy="235702"/>
          </a:xfrm>
          <a:prstGeom prst="rect">
            <a:avLst/>
          </a:prstGeom>
          <a:solidFill>
            <a:srgbClr val="F7E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1" name="テキスト ボックス 30">
            <a:extLst>
              <a:ext uri="{FF2B5EF4-FFF2-40B4-BE49-F238E27FC236}">
                <a16:creationId xmlns:a16="http://schemas.microsoft.com/office/drawing/2014/main" id="{F2339C7D-4776-74D0-487A-D77FD869997C}"/>
              </a:ext>
            </a:extLst>
          </p:cNvPr>
          <p:cNvSpPr txBox="1"/>
          <p:nvPr/>
        </p:nvSpPr>
        <p:spPr>
          <a:xfrm>
            <a:off x="1025792" y="1065755"/>
            <a:ext cx="7106236" cy="5539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0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背筋を伸ばして腕を前後に大きく振って</a:t>
            </a:r>
          </a:p>
        </p:txBody>
      </p:sp>
      <p:sp>
        <p:nvSpPr>
          <p:cNvPr id="8" name="テキスト ボックス 7">
            <a:extLst>
              <a:ext uri="{FF2B5EF4-FFF2-40B4-BE49-F238E27FC236}">
                <a16:creationId xmlns:a16="http://schemas.microsoft.com/office/drawing/2014/main" id="{ECD7A60B-AF36-575A-705D-4C7DF84E6959}"/>
              </a:ext>
            </a:extLst>
          </p:cNvPr>
          <p:cNvSpPr txBox="1"/>
          <p:nvPr/>
        </p:nvSpPr>
        <p:spPr>
          <a:xfrm>
            <a:off x="699620" y="1927204"/>
            <a:ext cx="4814212" cy="3979807"/>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7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歩くときには、かかとで着地して、足のうらの外から内へ、最後に親指が地面を離れるというように重心が動くのが理想的です。</a:t>
            </a:r>
            <a:endParaRPr kumimoji="1" lang="en-US" altLang="ja-JP" sz="17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7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背筋を伸ばして、腕を前後に、特に後ろに大きく振って歩くように意識すると、歩き方が自然に良くなります。</a:t>
            </a:r>
            <a:endParaRPr kumimoji="1" lang="en-US" altLang="ja-JP" sz="17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1" lang="ja-JP" altLang="en-US" sz="17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cs typeface="+mn-cs"/>
              </a:rPr>
              <a:t>歩き方が改善すると足の指が地面をしっかりとらえられるようになり、巻き爪を含めた足のトラブルの予防にもつながるのです。正しい歩き方を習慣づけるようにしましょう。</a:t>
            </a:r>
          </a:p>
        </p:txBody>
      </p:sp>
      <p:pic>
        <p:nvPicPr>
          <p:cNvPr id="3" name="図 2">
            <a:extLst>
              <a:ext uri="{FF2B5EF4-FFF2-40B4-BE49-F238E27FC236}">
                <a16:creationId xmlns:a16="http://schemas.microsoft.com/office/drawing/2014/main" id="{EE7628C2-F108-6851-337B-D834FD4AA540}"/>
              </a:ext>
            </a:extLst>
          </p:cNvPr>
          <p:cNvPicPr>
            <a:picLocks noChangeAspect="1"/>
          </p:cNvPicPr>
          <p:nvPr/>
        </p:nvPicPr>
        <p:blipFill>
          <a:blip r:embed="rId3"/>
          <a:stretch>
            <a:fillRect/>
          </a:stretch>
        </p:blipFill>
        <p:spPr>
          <a:xfrm>
            <a:off x="5513832" y="1994038"/>
            <a:ext cx="2942567" cy="4030133"/>
          </a:xfrm>
          <a:prstGeom prst="rect">
            <a:avLst/>
          </a:prstGeom>
        </p:spPr>
      </p:pic>
      <p:sp>
        <p:nvSpPr>
          <p:cNvPr id="2" name="テキスト ボックス 1">
            <a:extLst>
              <a:ext uri="{FF2B5EF4-FFF2-40B4-BE49-F238E27FC236}">
                <a16:creationId xmlns:a16="http://schemas.microsoft.com/office/drawing/2014/main" id="{E2CE5A77-B8BD-8DC2-961B-38E3EE9FB44A}"/>
              </a:ext>
            </a:extLst>
          </p:cNvPr>
          <p:cNvSpPr txBox="1"/>
          <p:nvPr/>
        </p:nvSpPr>
        <p:spPr>
          <a:xfrm>
            <a:off x="2640414" y="410005"/>
            <a:ext cx="3819442"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a:ln>
                  <a:noFill/>
                </a:ln>
                <a:solidFill>
                  <a:srgbClr val="5077C0"/>
                </a:solidFill>
                <a:effectLst/>
                <a:uLnTx/>
                <a:uFillTx/>
                <a:latin typeface="Calibri" panose="020F0502020204030204"/>
                <a:ea typeface="游ゴシック" panose="020B0400000000000000" pitchFamily="50" charset="-128"/>
                <a:cs typeface="+mn-cs"/>
              </a:rPr>
              <a:t>歩くときは</a:t>
            </a:r>
          </a:p>
        </p:txBody>
      </p:sp>
      <p:sp>
        <p:nvSpPr>
          <p:cNvPr id="5" name="テキスト ボックス 4">
            <a:extLst>
              <a:ext uri="{FF2B5EF4-FFF2-40B4-BE49-F238E27FC236}">
                <a16:creationId xmlns:a16="http://schemas.microsoft.com/office/drawing/2014/main" id="{9F07CE49-E2B1-E6F1-5EF5-6035EDD64502}"/>
              </a:ext>
            </a:extLst>
          </p:cNvPr>
          <p:cNvSpPr txBox="1"/>
          <p:nvPr/>
        </p:nvSpPr>
        <p:spPr>
          <a:xfrm>
            <a:off x="4085439" y="6596390"/>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37890309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5" name="図 4">
            <a:extLst>
              <a:ext uri="{FF2B5EF4-FFF2-40B4-BE49-F238E27FC236}">
                <a16:creationId xmlns:a16="http://schemas.microsoft.com/office/drawing/2014/main" id="{61FAA2E1-E740-FE88-C77E-4FDD35B0E2E2}"/>
              </a:ext>
            </a:extLst>
          </p:cNvPr>
          <p:cNvPicPr>
            <a:picLocks noChangeAspect="1"/>
          </p:cNvPicPr>
          <p:nvPr/>
        </p:nvPicPr>
        <p:blipFill>
          <a:blip r:embed="rId2"/>
          <a:stretch>
            <a:fillRect/>
          </a:stretch>
        </p:blipFill>
        <p:spPr>
          <a:xfrm>
            <a:off x="0" y="0"/>
            <a:ext cx="9144000" cy="6858000"/>
          </a:xfrm>
          <a:prstGeom prst="rect">
            <a:avLst/>
          </a:prstGeom>
        </p:spPr>
      </p:pic>
      <p:pic>
        <p:nvPicPr>
          <p:cNvPr id="7" name="図 6">
            <a:extLst>
              <a:ext uri="{FF2B5EF4-FFF2-40B4-BE49-F238E27FC236}">
                <a16:creationId xmlns:a16="http://schemas.microsoft.com/office/drawing/2014/main" id="{AD1CFE08-1925-B3B3-96D4-716D9E421FE7}"/>
              </a:ext>
            </a:extLst>
          </p:cNvPr>
          <p:cNvPicPr>
            <a:picLocks noChangeAspect="1"/>
          </p:cNvPicPr>
          <p:nvPr/>
        </p:nvPicPr>
        <p:blipFill>
          <a:blip r:embed="rId3"/>
          <a:stretch>
            <a:fillRect/>
          </a:stretch>
        </p:blipFill>
        <p:spPr>
          <a:xfrm>
            <a:off x="685800" y="669693"/>
            <a:ext cx="7772400" cy="5518614"/>
          </a:xfrm>
          <a:prstGeom prst="rect">
            <a:avLst/>
          </a:prstGeom>
        </p:spPr>
      </p:pic>
      <p:sp>
        <p:nvSpPr>
          <p:cNvPr id="2" name="テキスト ボックス 1">
            <a:extLst>
              <a:ext uri="{FF2B5EF4-FFF2-40B4-BE49-F238E27FC236}">
                <a16:creationId xmlns:a16="http://schemas.microsoft.com/office/drawing/2014/main" id="{669F3353-3101-491E-412B-5002BC9D3ED3}"/>
              </a:ext>
            </a:extLst>
          </p:cNvPr>
          <p:cNvSpPr txBox="1"/>
          <p:nvPr/>
        </p:nvSpPr>
        <p:spPr>
          <a:xfrm>
            <a:off x="3808602" y="6261543"/>
            <a:ext cx="505856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監修：ひかり在宅クリニック 皮膚科 今井亜希子 先生　制作：マルホ株式会社</a:t>
            </a:r>
          </a:p>
        </p:txBody>
      </p:sp>
    </p:spTree>
    <p:extLst>
      <p:ext uri="{BB962C8B-B14F-4D97-AF65-F5344CB8AC3E}">
        <p14:creationId xmlns:p14="http://schemas.microsoft.com/office/powerpoint/2010/main" val="1612061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タイトル 1"/>
          <p:cNvSpPr>
            <a:spLocks noGrp="1"/>
          </p:cNvSpPr>
          <p:nvPr>
            <p:ph type="title"/>
          </p:nvPr>
        </p:nvSpPr>
        <p:spPr>
          <a:xfrm>
            <a:off x="4094523" y="779886"/>
            <a:ext cx="2865449" cy="557178"/>
          </a:xfrm>
        </p:spPr>
        <p:txBody>
          <a:bodyPr>
            <a:normAutofit fontScale="90000"/>
          </a:bodyPr>
          <a:lstStyle/>
          <a:p>
            <a:r>
              <a:rPr lang="ja-JP" altLang="en-US" b="1" dirty="0">
                <a:effectLst>
                  <a:outerShdw blurRad="38100" dist="38100" dir="2700000" algn="tl">
                    <a:srgbClr val="000000">
                      <a:alpha val="43137"/>
                    </a:srgbClr>
                  </a:outerShdw>
                </a:effectLst>
                <a:latin typeface="+mn-ea"/>
                <a:ea typeface="+mn-ea"/>
              </a:rPr>
              <a:t>装着の前に</a:t>
            </a:r>
            <a:endParaRPr kumimoji="1" lang="ja-JP" altLang="en-US" b="1" dirty="0">
              <a:effectLst>
                <a:outerShdw blurRad="38100" dist="38100" dir="2700000" algn="tl">
                  <a:srgbClr val="000000">
                    <a:alpha val="43137"/>
                  </a:srgbClr>
                </a:outerShdw>
              </a:effectLst>
              <a:latin typeface="+mn-ea"/>
              <a:ea typeface="+mn-ea"/>
            </a:endParaRPr>
          </a:p>
        </p:txBody>
      </p:sp>
      <p:sp>
        <p:nvSpPr>
          <p:cNvPr id="4" name="フローチャート: 代替処理 3"/>
          <p:cNvSpPr/>
          <p:nvPr/>
        </p:nvSpPr>
        <p:spPr>
          <a:xfrm>
            <a:off x="187940" y="1337597"/>
            <a:ext cx="8724737" cy="45719"/>
          </a:xfrm>
          <a:prstGeom prst="flowChartAlternateProcess">
            <a:avLst/>
          </a:prstGeom>
          <a:solidFill>
            <a:schemeClr val="accent2">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187940" y="1513424"/>
            <a:ext cx="8794695" cy="1015663"/>
          </a:xfrm>
          <a:prstGeom prst="rect">
            <a:avLst/>
          </a:prstGeom>
        </p:spPr>
        <p:txBody>
          <a:bodyPr wrap="square">
            <a:spAutoFit/>
          </a:bodyPr>
          <a:lstStyle/>
          <a:p>
            <a:pPr marL="342900" indent="-342900">
              <a:buFont typeface="Wingdings" panose="05000000000000000000" pitchFamily="2" charset="2"/>
              <a:buChar char="l"/>
            </a:pPr>
            <a:r>
              <a:rPr lang="ja-JP" altLang="en-US" sz="2000" dirty="0"/>
              <a:t>爪の横幅が矯正具のサイズ適応範囲を大きく外れる場合は装着できません。また、爪がもろい場合、爪周囲に炎症を伴う場合、重度の巻き爪の場合は装着できない可能性があります。</a:t>
            </a:r>
            <a:endParaRPr lang="en-US" altLang="ja-JP" sz="2000" dirty="0"/>
          </a:p>
        </p:txBody>
      </p:sp>
      <p:sp>
        <p:nvSpPr>
          <p:cNvPr id="17" name="正方形/長方形 16"/>
          <p:cNvSpPr/>
          <p:nvPr/>
        </p:nvSpPr>
        <p:spPr>
          <a:xfrm>
            <a:off x="187940" y="6354209"/>
            <a:ext cx="9026343" cy="338554"/>
          </a:xfrm>
          <a:prstGeom prst="rect">
            <a:avLst/>
          </a:prstGeom>
        </p:spPr>
        <p:txBody>
          <a:bodyPr wrap="square">
            <a:spAutoFit/>
          </a:bodyPr>
          <a:lstStyle/>
          <a:p>
            <a:pPr lvl="1"/>
            <a:r>
              <a:rPr lang="en-US" altLang="ja-JP" sz="1600" dirty="0"/>
              <a:t>※</a:t>
            </a:r>
            <a:r>
              <a:rPr lang="ja-JP" altLang="en-US" sz="1600" dirty="0"/>
              <a:t>足の親指の爪は、個人差はありますが、成人でおおよそ</a:t>
            </a:r>
            <a:r>
              <a:rPr lang="en-US" altLang="ja-JP" sz="1600" dirty="0"/>
              <a:t>20</a:t>
            </a:r>
            <a:r>
              <a:rPr lang="ja-JP" altLang="en-US" sz="1600" dirty="0"/>
              <a:t>日で</a:t>
            </a:r>
            <a:r>
              <a:rPr lang="en-US" altLang="ja-JP" sz="1600" dirty="0"/>
              <a:t>1</a:t>
            </a:r>
            <a:r>
              <a:rPr lang="ja-JP" altLang="en-US" sz="1600" dirty="0"/>
              <a:t>ｍｍ伸びると言われています。</a:t>
            </a:r>
          </a:p>
        </p:txBody>
      </p:sp>
      <p:pic>
        <p:nvPicPr>
          <p:cNvPr id="12" name="図 1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141" y="22051"/>
            <a:ext cx="4686658" cy="524881"/>
          </a:xfrm>
          <a:prstGeom prst="rect">
            <a:avLst/>
          </a:prstGeom>
        </p:spPr>
      </p:pic>
      <p:pic>
        <p:nvPicPr>
          <p:cNvPr id="19" name="図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390" y="682060"/>
            <a:ext cx="3771581" cy="642518"/>
          </a:xfrm>
          <a:prstGeom prst="rect">
            <a:avLst/>
          </a:prstGeom>
        </p:spPr>
      </p:pic>
      <p:sp>
        <p:nvSpPr>
          <p:cNvPr id="20" name="テキスト ボックス 19"/>
          <p:cNvSpPr txBox="1"/>
          <p:nvPr/>
        </p:nvSpPr>
        <p:spPr>
          <a:xfrm>
            <a:off x="3818870" y="647734"/>
            <a:ext cx="389850" cy="338554"/>
          </a:xfrm>
          <a:prstGeom prst="rect">
            <a:avLst/>
          </a:prstGeom>
          <a:noFill/>
        </p:spPr>
        <p:txBody>
          <a:bodyPr wrap="none" rtlCol="0">
            <a:spAutoFit/>
          </a:bodyPr>
          <a:lstStyle/>
          <a:p>
            <a:r>
              <a:rPr kumimoji="1" lang="ja-JP" altLang="en-US" sz="1600" dirty="0"/>
              <a:t>Ⓡ</a:t>
            </a:r>
          </a:p>
        </p:txBody>
      </p:sp>
      <p:grpSp>
        <p:nvGrpSpPr>
          <p:cNvPr id="13" name="グループ化 12">
            <a:extLst>
              <a:ext uri="{FF2B5EF4-FFF2-40B4-BE49-F238E27FC236}">
                <a16:creationId xmlns:a16="http://schemas.microsoft.com/office/drawing/2014/main" id="{95F32E23-B39C-4C9D-A788-AD03004C44F9}"/>
              </a:ext>
            </a:extLst>
          </p:cNvPr>
          <p:cNvGrpSpPr/>
          <p:nvPr/>
        </p:nvGrpSpPr>
        <p:grpSpPr>
          <a:xfrm>
            <a:off x="3676842" y="4222483"/>
            <a:ext cx="5305793" cy="1454490"/>
            <a:chOff x="3676842" y="4433123"/>
            <a:chExt cx="5305793" cy="1454490"/>
          </a:xfrm>
        </p:grpSpPr>
        <p:pic>
          <p:nvPicPr>
            <p:cNvPr id="3" name="図 2">
              <a:extLst>
                <a:ext uri="{FF2B5EF4-FFF2-40B4-BE49-F238E27FC236}">
                  <a16:creationId xmlns:a16="http://schemas.microsoft.com/office/drawing/2014/main" id="{A072FF59-7EB2-4CAC-B413-CC26380ACD5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1504" b="99219" l="51542" r="95838">
                          <a14:foregroundMark x1="55961" y1="62402" x2="67369" y2="54980"/>
                          <a14:foregroundMark x1="67369" y1="54980" x2="76362" y2="54102"/>
                          <a14:foregroundMark x1="76362" y1="54102" x2="85406" y2="54297"/>
                          <a14:foregroundMark x1="85406" y1="54297" x2="57143" y2="61230"/>
                          <a14:foregroundMark x1="57143" y1="61230" x2="65725" y2="55664"/>
                          <a14:foregroundMark x1="65725" y1="55664" x2="88232" y2="59277"/>
                          <a14:foregroundMark x1="88232" y1="59277" x2="66136" y2="57910"/>
                          <a14:foregroundMark x1="66136" y1="57910" x2="87821" y2="53516"/>
                          <a14:foregroundMark x1="87821" y1="53516" x2="75283" y2="56152"/>
                          <a14:foregroundMark x1="75283" y1="56152" x2="87873" y2="57617"/>
                          <a14:foregroundMark x1="87873" y1="57617" x2="67780" y2="56641"/>
                          <a14:foregroundMark x1="67780" y1="56641" x2="76516" y2="57520"/>
                          <a14:foregroundMark x1="76516" y1="57520" x2="92035" y2="56543"/>
                          <a14:foregroundMark x1="92035" y1="56543" x2="91110" y2="56445"/>
                          <a14:foregroundMark x1="94245" y1="59766" x2="54779" y2="61133"/>
                          <a14:foregroundMark x1="54779" y1="61133" x2="65365" y2="52441"/>
                          <a14:foregroundMark x1="65365" y1="52441" x2="87102" y2="51660"/>
                          <a14:foregroundMark x1="87102" y1="51660" x2="93885" y2="59766"/>
                          <a14:foregroundMark x1="95889" y1="57617" x2="52569" y2="57422"/>
                          <a14:foregroundMark x1="52569" y1="57422" x2="54317" y2="63379"/>
                          <a14:foregroundMark x1="57605" y1="65527" x2="49435" y2="60254"/>
                          <a14:foregroundMark x1="49435" y1="60254" x2="57554" y2="53027"/>
                          <a14:foregroundMark x1="57554" y1="53027" x2="51747" y2="64453"/>
                          <a14:foregroundMark x1="51747" y1="64453" x2="51542" y2="64160"/>
                          <a14:foregroundMark x1="54676" y1="68457" x2="48253" y2="56445"/>
                          <a14:foregroundMark x1="48253" y1="56445" x2="54779" y2="46680"/>
                          <a14:foregroundMark x1="54779" y1="46680" x2="59815" y2="59375"/>
                          <a14:foregroundMark x1="59815" y1="59375" x2="52004" y2="67969"/>
                          <a14:foregroundMark x1="52004" y1="67969" x2="51696" y2="67969"/>
                          <a14:foregroundMark x1="76876" y1="90918" x2="69322" y2="97461"/>
                          <a14:foregroundMark x1="69322" y1="97461" x2="61151" y2="97266"/>
                          <a14:foregroundMark x1="61151" y1="97266" x2="53340" y2="89648"/>
                          <a14:foregroundMark x1="53340" y1="89648" x2="56629" y2="74414"/>
                          <a14:foregroundMark x1="56629" y1="74414" x2="67163" y2="69629"/>
                          <a14:foregroundMark x1="67163" y1="69629" x2="75797" y2="72070"/>
                          <a14:foregroundMark x1="75797" y1="72070" x2="78726" y2="86719"/>
                          <a14:foregroundMark x1="78726" y1="86719" x2="69938" y2="99121"/>
                          <a14:foregroundMark x1="69938" y1="99121" x2="69322" y2="99316"/>
                          <a14:foregroundMark x1="86588" y1="70605" x2="92189" y2="84961"/>
                          <a14:foregroundMark x1="92189" y1="84961" x2="87050" y2="98145"/>
                          <a14:foregroundMark x1="87050" y1="98145" x2="78983" y2="90039"/>
                          <a14:foregroundMark x1="78983" y1="90039" x2="87050" y2="72070"/>
                          <a14:foregroundMark x1="87050" y1="72070" x2="94656" y2="69434"/>
                          <a14:foregroundMark x1="91110" y1="86621" x2="84738" y2="98633"/>
                          <a14:foregroundMark x1="84738" y1="98633" x2="88489" y2="86133"/>
                          <a14:foregroundMark x1="93011" y1="88770" x2="84173" y2="94141"/>
                          <a14:foregroundMark x1="84173" y1="94141" x2="92395" y2="84277"/>
                          <a14:foregroundMark x1="92395" y1="84277" x2="93885" y2="92871"/>
                          <a14:foregroundMark x1="94758" y1="59570" x2="91521" y2="45020"/>
                          <a14:foregroundMark x1="91521" y1="45020" x2="95889" y2="59473"/>
                          <a14:foregroundMark x1="95889" y1="59473" x2="94399" y2="63184"/>
                          <a14:foregroundMark x1="57862" y1="71289" x2="51131" y2="60352"/>
                          <a14:foregroundMark x1="51131" y1="60352" x2="54676" y2="41504"/>
                          <a14:foregroundMark x1="54676" y1="41504" x2="62333" y2="48535"/>
                          <a14:foregroundMark x1="62333" y1="48535" x2="61408" y2="64551"/>
                          <a14:foregroundMark x1="61408" y1="64551" x2="54830" y2="71777"/>
                          <a14:backgroundMark x1="53546" y1="94727" x2="51285" y2="94043"/>
                          <a14:backgroundMark x1="53700" y1="91211" x2="51028" y2="89551"/>
                        </a14:backgroundRemoval>
                      </a14:imgEffect>
                    </a14:imgLayer>
                  </a14:imgProps>
                </a:ext>
              </a:extLst>
            </a:blip>
            <a:srcRect l="50049" t="52396" r="3983"/>
            <a:stretch/>
          </p:blipFill>
          <p:spPr>
            <a:xfrm>
              <a:off x="6313553" y="4433123"/>
              <a:ext cx="2669082" cy="1454490"/>
            </a:xfrm>
            <a:prstGeom prst="rect">
              <a:avLst/>
            </a:prstGeom>
          </p:spPr>
        </p:pic>
        <p:pic>
          <p:nvPicPr>
            <p:cNvPr id="21" name="図 20">
              <a:extLst>
                <a:ext uri="{FF2B5EF4-FFF2-40B4-BE49-F238E27FC236}">
                  <a16:creationId xmlns:a16="http://schemas.microsoft.com/office/drawing/2014/main" id="{DD3DB59B-FDAD-4241-90E6-1A59275AF19B}"/>
                </a:ext>
              </a:extLst>
            </p:cNvPr>
            <p:cNvPicPr>
              <a:picLocks noChangeAspect="1"/>
            </p:cNvPicPr>
            <p:nvPr/>
          </p:nvPicPr>
          <p:blipFill rotWithShape="1">
            <a:blip r:embed="rId6"/>
            <a:srcRect l="48354" t="3405" r="7441" b="51199"/>
            <a:stretch/>
          </p:blipFill>
          <p:spPr>
            <a:xfrm>
              <a:off x="3676842" y="4433123"/>
              <a:ext cx="2566753" cy="1387034"/>
            </a:xfrm>
            <a:prstGeom prst="rect">
              <a:avLst/>
            </a:prstGeom>
          </p:spPr>
        </p:pic>
      </p:grpSp>
      <p:pic>
        <p:nvPicPr>
          <p:cNvPr id="22" name="図 21">
            <a:extLst>
              <a:ext uri="{FF2B5EF4-FFF2-40B4-BE49-F238E27FC236}">
                <a16:creationId xmlns:a16="http://schemas.microsoft.com/office/drawing/2014/main" id="{48A34D2D-8DCB-4D43-BB78-4ACFBAE18D73}"/>
              </a:ext>
            </a:extLst>
          </p:cNvPr>
          <p:cNvPicPr>
            <a:picLocks noChangeAspect="1"/>
          </p:cNvPicPr>
          <p:nvPr/>
        </p:nvPicPr>
        <p:blipFill rotWithShape="1">
          <a:blip r:embed="rId6"/>
          <a:srcRect r="52240" b="16426"/>
          <a:stretch/>
        </p:blipFill>
        <p:spPr>
          <a:xfrm>
            <a:off x="255813" y="3334807"/>
            <a:ext cx="3279122" cy="3019402"/>
          </a:xfrm>
          <a:prstGeom prst="rect">
            <a:avLst/>
          </a:prstGeom>
        </p:spPr>
      </p:pic>
      <p:sp>
        <p:nvSpPr>
          <p:cNvPr id="6" name="正方形/長方形 5"/>
          <p:cNvSpPr/>
          <p:nvPr/>
        </p:nvSpPr>
        <p:spPr>
          <a:xfrm>
            <a:off x="187940" y="2659279"/>
            <a:ext cx="8700247" cy="707886"/>
          </a:xfrm>
          <a:prstGeom prst="rect">
            <a:avLst/>
          </a:prstGeom>
        </p:spPr>
        <p:txBody>
          <a:bodyPr wrap="square">
            <a:spAutoFit/>
          </a:bodyPr>
          <a:lstStyle/>
          <a:p>
            <a:pPr marL="342900" indent="-342900">
              <a:buFont typeface="Wingdings" panose="05000000000000000000" pitchFamily="2" charset="2"/>
              <a:buChar char="l"/>
            </a:pPr>
            <a:r>
              <a:rPr lang="en-US" altLang="ja-JP" sz="2000" dirty="0"/>
              <a:t>U</a:t>
            </a:r>
            <a:r>
              <a:rPr lang="ja-JP" altLang="en-US" sz="2000" dirty="0"/>
              <a:t>フックを爪に引っかけますので、装着する爪は、</a:t>
            </a:r>
            <a:r>
              <a:rPr lang="en-US" altLang="ja-JP" sz="2000" dirty="0"/>
              <a:t>1</a:t>
            </a:r>
            <a:r>
              <a:rPr lang="ja-JP" altLang="en-US" sz="2000" dirty="0"/>
              <a:t>～</a:t>
            </a:r>
            <a:r>
              <a:rPr lang="en-US" altLang="ja-JP" sz="2000" dirty="0"/>
              <a:t>2</a:t>
            </a:r>
            <a:r>
              <a:rPr lang="ja-JP" altLang="en-US" sz="2000" dirty="0"/>
              <a:t>ｍｍ程度伸ばし、角は残してください。</a:t>
            </a:r>
            <a:endParaRPr lang="en-US" altLang="ja-JP" sz="2000" dirty="0"/>
          </a:p>
        </p:txBody>
      </p:sp>
      <p:grpSp>
        <p:nvGrpSpPr>
          <p:cNvPr id="14" name="グループ化 13">
            <a:extLst>
              <a:ext uri="{FF2B5EF4-FFF2-40B4-BE49-F238E27FC236}">
                <a16:creationId xmlns:a16="http://schemas.microsoft.com/office/drawing/2014/main" id="{B88BBF25-B627-443E-8DA2-72B836C11461}"/>
              </a:ext>
            </a:extLst>
          </p:cNvPr>
          <p:cNvGrpSpPr/>
          <p:nvPr/>
        </p:nvGrpSpPr>
        <p:grpSpPr>
          <a:xfrm>
            <a:off x="5456373" y="76664"/>
            <a:ext cx="3771581" cy="1214552"/>
            <a:chOff x="5259777" y="41111"/>
            <a:chExt cx="3771581" cy="1214552"/>
          </a:xfrm>
        </p:grpSpPr>
        <p:sp>
          <p:nvSpPr>
            <p:cNvPr id="15" name="正方形/長方形 14">
              <a:extLst>
                <a:ext uri="{FF2B5EF4-FFF2-40B4-BE49-F238E27FC236}">
                  <a16:creationId xmlns:a16="http://schemas.microsoft.com/office/drawing/2014/main" id="{69B412FD-BC02-4C21-97D5-50A6F3B21E53}"/>
                </a:ext>
              </a:extLst>
            </p:cNvPr>
            <p:cNvSpPr/>
            <p:nvPr/>
          </p:nvSpPr>
          <p:spPr>
            <a:xfrm>
              <a:off x="5259777" y="41111"/>
              <a:ext cx="3771581" cy="523220"/>
            </a:xfrm>
            <a:prstGeom prst="rect">
              <a:avLst/>
            </a:prstGeom>
          </p:spPr>
          <p:txBody>
            <a:bodyPr wrap="square">
              <a:spAutoFit/>
            </a:bodyPr>
            <a:lstStyle/>
            <a:p>
              <a:r>
                <a:rPr lang="ja-JP" altLang="en-US" sz="1600" dirty="0">
                  <a:solidFill>
                    <a:schemeClr val="accent1">
                      <a:lumMod val="75000"/>
                    </a:schemeClr>
                  </a:solidFill>
                  <a:latin typeface="+mn-ea"/>
                </a:rPr>
                <a:t>「</a:t>
              </a:r>
              <a:r>
                <a:rPr lang="ja-JP" altLang="en-US" sz="1600" b="1" dirty="0">
                  <a:solidFill>
                    <a:schemeClr val="accent1">
                      <a:lumMod val="75000"/>
                    </a:schemeClr>
                  </a:solidFill>
                  <a:latin typeface="+mn-ea"/>
                </a:rPr>
                <a:t>巻き爪を知る・治す・予防する</a:t>
              </a:r>
              <a:r>
                <a:rPr lang="ja-JP" altLang="en-US" sz="1600" dirty="0">
                  <a:solidFill>
                    <a:schemeClr val="accent1">
                      <a:lumMod val="75000"/>
                    </a:schemeClr>
                  </a:solidFill>
                  <a:latin typeface="+mn-ea"/>
                </a:rPr>
                <a:t>」はこちら</a:t>
              </a:r>
              <a:endParaRPr lang="en-US" altLang="ja-JP" sz="1600" dirty="0">
                <a:solidFill>
                  <a:schemeClr val="accent1">
                    <a:lumMod val="75000"/>
                  </a:schemeClr>
                </a:solidFill>
                <a:latin typeface="+mn-ea"/>
              </a:endParaRPr>
            </a:p>
            <a:p>
              <a:r>
                <a:rPr lang="en-US" altLang="ja-JP" sz="1200" dirty="0">
                  <a:solidFill>
                    <a:schemeClr val="accent1">
                      <a:lumMod val="75000"/>
                    </a:schemeClr>
                  </a:solidFill>
                  <a:latin typeface="+mn-ea"/>
                  <a:hlinkClick r:id="rId7">
                    <a:extLst>
                      <a:ext uri="{A12FA001-AC4F-418D-AE19-62706E023703}">
                        <ahyp:hlinkClr xmlns:ahyp="http://schemas.microsoft.com/office/drawing/2018/hyperlinkcolor" val="tx"/>
                      </a:ext>
                    </a:extLst>
                  </a:hlinkClick>
                </a:rPr>
                <a:t>https://www.maruho.co.jp/kanja/makizume/</a:t>
              </a:r>
              <a:endParaRPr lang="ja-JP" altLang="en-US" sz="1200" dirty="0">
                <a:solidFill>
                  <a:schemeClr val="accent1">
                    <a:lumMod val="75000"/>
                  </a:schemeClr>
                </a:solidFill>
                <a:latin typeface="+mn-ea"/>
              </a:endParaRPr>
            </a:p>
          </p:txBody>
        </p:sp>
        <p:pic>
          <p:nvPicPr>
            <p:cNvPr id="16" name="図 15">
              <a:extLst>
                <a:ext uri="{FF2B5EF4-FFF2-40B4-BE49-F238E27FC236}">
                  <a16:creationId xmlns:a16="http://schemas.microsoft.com/office/drawing/2014/main" id="{B717AC4B-B68D-44C1-8612-7022076D5B6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250" t="4973" r="6059" b="6395"/>
            <a:stretch/>
          </p:blipFill>
          <p:spPr>
            <a:xfrm>
              <a:off x="8039743" y="532038"/>
              <a:ext cx="715962" cy="723625"/>
            </a:xfrm>
            <a:prstGeom prst="rect">
              <a:avLst/>
            </a:prstGeom>
          </p:spPr>
        </p:pic>
      </p:grpSp>
    </p:spTree>
    <p:extLst>
      <p:ext uri="{BB962C8B-B14F-4D97-AF65-F5344CB8AC3E}">
        <p14:creationId xmlns:p14="http://schemas.microsoft.com/office/powerpoint/2010/main" val="3641342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タイトル 1"/>
          <p:cNvSpPr>
            <a:spLocks noGrp="1"/>
          </p:cNvSpPr>
          <p:nvPr>
            <p:ph type="title"/>
          </p:nvPr>
        </p:nvSpPr>
        <p:spPr>
          <a:xfrm>
            <a:off x="4103886" y="731402"/>
            <a:ext cx="4322565" cy="557178"/>
          </a:xfrm>
        </p:spPr>
        <p:txBody>
          <a:bodyPr>
            <a:noAutofit/>
          </a:bodyPr>
          <a:lstStyle/>
          <a:p>
            <a:r>
              <a:rPr lang="ja-JP" altLang="en-US" sz="4000" b="1" dirty="0">
                <a:effectLst>
                  <a:outerShdw blurRad="38100" dist="38100" dir="2700000" algn="tl">
                    <a:srgbClr val="000000">
                      <a:alpha val="43137"/>
                    </a:srgbClr>
                  </a:outerShdw>
                </a:effectLst>
                <a:latin typeface="+mn-ea"/>
                <a:ea typeface="+mn-ea"/>
              </a:rPr>
              <a:t>矯正具の取り扱い</a:t>
            </a:r>
            <a:endParaRPr kumimoji="1" lang="ja-JP" altLang="en-US" sz="4000" b="1" dirty="0">
              <a:effectLst>
                <a:outerShdw blurRad="38100" dist="38100" dir="2700000" algn="tl">
                  <a:srgbClr val="000000">
                    <a:alpha val="43137"/>
                  </a:srgbClr>
                </a:outerShdw>
              </a:effectLst>
              <a:latin typeface="+mn-ea"/>
              <a:ea typeface="+mn-ea"/>
            </a:endParaRPr>
          </a:p>
        </p:txBody>
      </p:sp>
      <p:sp>
        <p:nvSpPr>
          <p:cNvPr id="4" name="フローチャート: 代替処理 3"/>
          <p:cNvSpPr/>
          <p:nvPr/>
        </p:nvSpPr>
        <p:spPr>
          <a:xfrm>
            <a:off x="187940" y="1337597"/>
            <a:ext cx="8724737" cy="45719"/>
          </a:xfrm>
          <a:prstGeom prst="flowChartAlternateProcess">
            <a:avLst/>
          </a:prstGeom>
          <a:solidFill>
            <a:schemeClr val="accent2">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5" name="正方形/長方形 4"/>
          <p:cNvSpPr/>
          <p:nvPr/>
        </p:nvSpPr>
        <p:spPr>
          <a:xfrm>
            <a:off x="197123" y="1659455"/>
            <a:ext cx="8758936" cy="1015663"/>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2000" b="0" i="0" u="none" strike="noStrike" kern="1200" cap="none" spc="0" normalizeH="0" baseline="0" noProof="0" dirty="0">
                <a:ln>
                  <a:noFill/>
                </a:ln>
                <a:solidFill>
                  <a:prstClr val="black"/>
                </a:solidFill>
                <a:effectLst/>
                <a:uLnTx/>
                <a:uFillTx/>
                <a:latin typeface="Meiryo UI"/>
                <a:ea typeface="Meiryo UI"/>
                <a:cs typeface="+mn-cs"/>
              </a:rPr>
              <a:t>矯正具が外れてしまった場合や変形または破損した場合は、可能な限り現物をご持参のうえ治療を受けた医療機関を受診してください。</a:t>
            </a:r>
            <a:br>
              <a:rPr lang="en-US" altLang="ja-JP" sz="2000" dirty="0">
                <a:solidFill>
                  <a:prstClr val="black"/>
                </a:solidFill>
                <a:latin typeface="Meiryo UI"/>
                <a:ea typeface="Meiryo UI"/>
              </a:rPr>
            </a:br>
            <a:r>
              <a:rPr kumimoji="1" lang="ja-JP" altLang="en-US" sz="2000" b="0" i="0" u="none" strike="noStrike" kern="1200" cap="none" spc="0" normalizeH="0" baseline="0" noProof="0" dirty="0">
                <a:ln>
                  <a:noFill/>
                </a:ln>
                <a:solidFill>
                  <a:prstClr val="black"/>
                </a:solidFill>
                <a:effectLst/>
                <a:uLnTx/>
                <a:uFillTx/>
                <a:latin typeface="Meiryo UI"/>
                <a:ea typeface="Meiryo UI"/>
                <a:cs typeface="+mn-cs"/>
              </a:rPr>
              <a:t>自身での取り外しが難しい場合は、受診するまで無理に外さないようにしてください。</a:t>
            </a:r>
            <a:endParaRPr kumimoji="1" lang="en-US" altLang="ja-JP" sz="2000" b="0" i="0" u="none" strike="noStrike" kern="1200" cap="none" spc="0" normalizeH="0" baseline="0" noProof="0" dirty="0">
              <a:ln>
                <a:noFill/>
              </a:ln>
              <a:solidFill>
                <a:prstClr val="black"/>
              </a:solidFill>
              <a:effectLst/>
              <a:uLnTx/>
              <a:uFillTx/>
              <a:latin typeface="Meiryo UI"/>
              <a:ea typeface="Meiryo UI"/>
              <a:cs typeface="+mn-cs"/>
            </a:endParaRPr>
          </a:p>
        </p:txBody>
      </p:sp>
      <p:pic>
        <p:nvPicPr>
          <p:cNvPr id="12" name="図 1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141" y="22051"/>
            <a:ext cx="4686658" cy="524881"/>
          </a:xfrm>
          <a:prstGeom prst="rect">
            <a:avLst/>
          </a:prstGeom>
        </p:spPr>
      </p:pic>
      <p:pic>
        <p:nvPicPr>
          <p:cNvPr id="19" name="図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390" y="682060"/>
            <a:ext cx="3771581" cy="642518"/>
          </a:xfrm>
          <a:prstGeom prst="rect">
            <a:avLst/>
          </a:prstGeom>
        </p:spPr>
      </p:pic>
      <p:sp>
        <p:nvSpPr>
          <p:cNvPr id="20" name="テキスト ボックス 19"/>
          <p:cNvSpPr txBox="1"/>
          <p:nvPr/>
        </p:nvSpPr>
        <p:spPr>
          <a:xfrm>
            <a:off x="3818870" y="647734"/>
            <a:ext cx="38985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a:t>
            </a:r>
          </a:p>
        </p:txBody>
      </p:sp>
      <p:grpSp>
        <p:nvGrpSpPr>
          <p:cNvPr id="14" name="グループ化 13">
            <a:extLst>
              <a:ext uri="{FF2B5EF4-FFF2-40B4-BE49-F238E27FC236}">
                <a16:creationId xmlns:a16="http://schemas.microsoft.com/office/drawing/2014/main" id="{B88BBF25-B627-443E-8DA2-72B836C11461}"/>
              </a:ext>
            </a:extLst>
          </p:cNvPr>
          <p:cNvGrpSpPr/>
          <p:nvPr/>
        </p:nvGrpSpPr>
        <p:grpSpPr>
          <a:xfrm>
            <a:off x="5456373" y="76664"/>
            <a:ext cx="3771581" cy="1214552"/>
            <a:chOff x="5259777" y="41111"/>
            <a:chExt cx="3771581" cy="1214552"/>
          </a:xfrm>
        </p:grpSpPr>
        <p:sp>
          <p:nvSpPr>
            <p:cNvPr id="15" name="正方形/長方形 14">
              <a:extLst>
                <a:ext uri="{FF2B5EF4-FFF2-40B4-BE49-F238E27FC236}">
                  <a16:creationId xmlns:a16="http://schemas.microsoft.com/office/drawing/2014/main" id="{69B412FD-BC02-4C21-97D5-50A6F3B21E53}"/>
                </a:ext>
              </a:extLst>
            </p:cNvPr>
            <p:cNvSpPr/>
            <p:nvPr/>
          </p:nvSpPr>
          <p:spPr>
            <a:xfrm>
              <a:off x="5259777" y="41111"/>
              <a:ext cx="3771581"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5B9BD5">
                      <a:lumMod val="75000"/>
                    </a:srgbClr>
                  </a:solidFill>
                  <a:effectLst/>
                  <a:uLnTx/>
                  <a:uFillTx/>
                  <a:latin typeface="Meiryo UI"/>
                  <a:ea typeface="Meiryo UI"/>
                  <a:cs typeface="+mn-cs"/>
                </a:rPr>
                <a:t>「</a:t>
              </a:r>
              <a:r>
                <a:rPr kumimoji="1" lang="ja-JP" altLang="en-US" sz="1600" b="1" i="0" u="none" strike="noStrike" kern="1200" cap="none" spc="0" normalizeH="0" baseline="0" noProof="0" dirty="0">
                  <a:ln>
                    <a:noFill/>
                  </a:ln>
                  <a:solidFill>
                    <a:srgbClr val="5B9BD5">
                      <a:lumMod val="75000"/>
                    </a:srgbClr>
                  </a:solidFill>
                  <a:effectLst/>
                  <a:uLnTx/>
                  <a:uFillTx/>
                  <a:latin typeface="Meiryo UI"/>
                  <a:ea typeface="Meiryo UI"/>
                  <a:cs typeface="+mn-cs"/>
                </a:rPr>
                <a:t>巻き爪を知る・治す・予防する</a:t>
              </a:r>
              <a:r>
                <a:rPr kumimoji="1" lang="ja-JP" altLang="en-US" sz="1600" b="0" i="0" u="none" strike="noStrike" kern="1200" cap="none" spc="0" normalizeH="0" baseline="0" noProof="0" dirty="0">
                  <a:ln>
                    <a:noFill/>
                  </a:ln>
                  <a:solidFill>
                    <a:srgbClr val="5B9BD5">
                      <a:lumMod val="75000"/>
                    </a:srgbClr>
                  </a:solidFill>
                  <a:effectLst/>
                  <a:uLnTx/>
                  <a:uFillTx/>
                  <a:latin typeface="Meiryo UI"/>
                  <a:ea typeface="Meiryo UI"/>
                  <a:cs typeface="+mn-cs"/>
                </a:rPr>
                <a:t>」はこちら</a:t>
              </a:r>
              <a:endParaRPr kumimoji="1" lang="en-US" altLang="ja-JP" sz="1600" b="0" i="0" u="none" strike="noStrike" kern="1200" cap="none" spc="0" normalizeH="0" baseline="0" noProof="0" dirty="0">
                <a:ln>
                  <a:noFill/>
                </a:ln>
                <a:solidFill>
                  <a:srgbClr val="5B9BD5">
                    <a:lumMod val="75000"/>
                  </a:srgbClr>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5B9BD5">
                      <a:lumMod val="75000"/>
                    </a:srgbClr>
                  </a:solidFill>
                  <a:effectLst/>
                  <a:uLnTx/>
                  <a:uFillTx/>
                  <a:latin typeface="Meiryo UI"/>
                  <a:ea typeface="Meiryo UI"/>
                  <a:cs typeface="+mn-cs"/>
                  <a:hlinkClick r:id="rId4">
                    <a:extLst>
                      <a:ext uri="{A12FA001-AC4F-418D-AE19-62706E023703}">
                        <ahyp:hlinkClr xmlns:ahyp="http://schemas.microsoft.com/office/drawing/2018/hyperlinkcolor" val="tx"/>
                      </a:ext>
                    </a:extLst>
                  </a:hlinkClick>
                </a:rPr>
                <a:t>https://www.maruho.co.jp/kanja/makizume/</a:t>
              </a:r>
              <a:endParaRPr kumimoji="1" lang="ja-JP" altLang="en-US" sz="1200" b="0" i="0" u="none" strike="noStrike" kern="1200" cap="none" spc="0" normalizeH="0" baseline="0" noProof="0" dirty="0">
                <a:ln>
                  <a:noFill/>
                </a:ln>
                <a:solidFill>
                  <a:srgbClr val="5B9BD5">
                    <a:lumMod val="75000"/>
                  </a:srgbClr>
                </a:solidFill>
                <a:effectLst/>
                <a:uLnTx/>
                <a:uFillTx/>
                <a:latin typeface="Meiryo UI"/>
                <a:ea typeface="Meiryo UI"/>
                <a:cs typeface="+mn-cs"/>
              </a:endParaRPr>
            </a:p>
          </p:txBody>
        </p:sp>
        <p:pic>
          <p:nvPicPr>
            <p:cNvPr id="16" name="図 15">
              <a:extLst>
                <a:ext uri="{FF2B5EF4-FFF2-40B4-BE49-F238E27FC236}">
                  <a16:creationId xmlns:a16="http://schemas.microsoft.com/office/drawing/2014/main" id="{B717AC4B-B68D-44C1-8612-7022076D5B6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250" t="4973" r="6059" b="6395"/>
            <a:stretch/>
          </p:blipFill>
          <p:spPr>
            <a:xfrm>
              <a:off x="8039743" y="532038"/>
              <a:ext cx="715962" cy="723625"/>
            </a:xfrm>
            <a:prstGeom prst="rect">
              <a:avLst/>
            </a:prstGeom>
          </p:spPr>
        </p:pic>
      </p:grpSp>
      <p:sp>
        <p:nvSpPr>
          <p:cNvPr id="9" name="正方形/長方形 8">
            <a:extLst>
              <a:ext uri="{FF2B5EF4-FFF2-40B4-BE49-F238E27FC236}">
                <a16:creationId xmlns:a16="http://schemas.microsoft.com/office/drawing/2014/main" id="{29D35FE1-E641-24C7-30A3-CEB8DAB5EA3D}"/>
              </a:ext>
            </a:extLst>
          </p:cNvPr>
          <p:cNvSpPr/>
          <p:nvPr/>
        </p:nvSpPr>
        <p:spPr>
          <a:xfrm>
            <a:off x="197123" y="2918966"/>
            <a:ext cx="8794695" cy="400110"/>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2000" b="0" i="0" u="none" strike="noStrike" kern="1200" cap="none" spc="0" normalizeH="0" baseline="0" noProof="0" dirty="0">
                <a:ln>
                  <a:noFill/>
                </a:ln>
                <a:solidFill>
                  <a:prstClr val="black"/>
                </a:solidFill>
                <a:effectLst/>
                <a:uLnTx/>
                <a:uFillTx/>
                <a:latin typeface="Meiryo UI"/>
                <a:ea typeface="Meiryo UI"/>
                <a:cs typeface="+mn-cs"/>
              </a:rPr>
              <a:t>矯正具の改造や分解はしないでください。</a:t>
            </a:r>
            <a:endParaRPr kumimoji="1" lang="en-US" altLang="ja-JP" sz="20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29129AEF-016C-3DA5-062E-6AE5396EBF73}"/>
              </a:ext>
            </a:extLst>
          </p:cNvPr>
          <p:cNvSpPr/>
          <p:nvPr/>
        </p:nvSpPr>
        <p:spPr>
          <a:xfrm>
            <a:off x="174652" y="3795036"/>
            <a:ext cx="8794695" cy="1015663"/>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2000" b="0" i="0" u="none" strike="noStrike" kern="1200" cap="none" spc="0" normalizeH="0" baseline="0" noProof="0" dirty="0">
                <a:ln>
                  <a:noFill/>
                </a:ln>
                <a:solidFill>
                  <a:prstClr val="black"/>
                </a:solidFill>
                <a:effectLst/>
                <a:uLnTx/>
                <a:uFillTx/>
                <a:latin typeface="Meiryo UI"/>
                <a:ea typeface="Meiryo UI"/>
                <a:cs typeface="+mn-cs"/>
              </a:rPr>
              <a:t>MRI</a:t>
            </a:r>
            <a:r>
              <a:rPr kumimoji="1" lang="ja-JP" altLang="en-US" sz="2000" b="0" i="0" u="none" strike="noStrike" kern="1200" cap="none" spc="0" normalizeH="0" baseline="0" noProof="0" dirty="0">
                <a:ln>
                  <a:noFill/>
                </a:ln>
                <a:solidFill>
                  <a:prstClr val="black"/>
                </a:solidFill>
                <a:effectLst/>
                <a:uLnTx/>
                <a:uFillTx/>
                <a:latin typeface="Meiryo UI"/>
                <a:ea typeface="Meiryo UI"/>
                <a:cs typeface="+mn-cs"/>
              </a:rPr>
              <a:t>検査の際は、矯正具が</a:t>
            </a:r>
            <a:r>
              <a:rPr kumimoji="1" lang="en-US" altLang="ja-JP" sz="2000" b="0" i="0" u="none" strike="noStrike" kern="1200" cap="none" spc="0" normalizeH="0" baseline="0" noProof="0" dirty="0">
                <a:ln>
                  <a:noFill/>
                </a:ln>
                <a:solidFill>
                  <a:prstClr val="black"/>
                </a:solidFill>
                <a:effectLst/>
                <a:uLnTx/>
                <a:uFillTx/>
                <a:latin typeface="Meiryo UI"/>
                <a:ea typeface="Meiryo UI"/>
                <a:cs typeface="+mn-cs"/>
              </a:rPr>
              <a:t>MRI</a:t>
            </a:r>
            <a:r>
              <a:rPr kumimoji="1" lang="ja-JP" altLang="en-US" sz="2000" b="0" i="0" u="none" strike="noStrike" kern="1200" cap="none" spc="0" normalizeH="0" baseline="0" noProof="0" dirty="0">
                <a:ln>
                  <a:noFill/>
                </a:ln>
                <a:solidFill>
                  <a:prstClr val="black"/>
                </a:solidFill>
                <a:effectLst/>
                <a:uLnTx/>
                <a:uFillTx/>
                <a:latin typeface="Meiryo UI"/>
                <a:ea typeface="Meiryo UI"/>
                <a:cs typeface="+mn-cs"/>
              </a:rPr>
              <a:t>装置に吸着する可能性があるため、取り外してください。取り外す場合は、矯正具両端のフック部分を持ち、つま先側にゆっくりずらしてください。</a:t>
            </a:r>
            <a:endParaRPr kumimoji="1" lang="en-US" altLang="ja-JP" sz="20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8" name="テキスト ボックス 17">
            <a:extLst>
              <a:ext uri="{FF2B5EF4-FFF2-40B4-BE49-F238E27FC236}">
                <a16:creationId xmlns:a16="http://schemas.microsoft.com/office/drawing/2014/main" id="{28D304FC-8C6A-F39B-5CEE-6F71F2024A59}"/>
              </a:ext>
            </a:extLst>
          </p:cNvPr>
          <p:cNvSpPr txBox="1"/>
          <p:nvPr/>
        </p:nvSpPr>
        <p:spPr>
          <a:xfrm>
            <a:off x="256390" y="5503501"/>
            <a:ext cx="4933678" cy="923330"/>
          </a:xfrm>
          <a:prstGeom prst="rect">
            <a:avLst/>
          </a:prstGeom>
          <a:noFill/>
        </p:spPr>
        <p:txBody>
          <a:bodyPr wrap="square">
            <a:spAutoFit/>
          </a:bodyPr>
          <a:lstStyle/>
          <a:p>
            <a:r>
              <a:rPr lang="ja-JP" altLang="en-US" dirty="0"/>
              <a:t>医療関係者の方へ：</a:t>
            </a:r>
            <a:endParaRPr lang="en-US" altLang="ja-JP" dirty="0"/>
          </a:p>
          <a:p>
            <a:r>
              <a:rPr lang="ja-JP" altLang="en-US" dirty="0"/>
              <a:t>矯正具を取り外す場合は矯正具両端のフック部分を持ち、つま先側にゆっくりとずらしてください（右図）。</a:t>
            </a:r>
          </a:p>
        </p:txBody>
      </p:sp>
      <p:pic>
        <p:nvPicPr>
          <p:cNvPr id="24" name="図 23">
            <a:extLst>
              <a:ext uri="{FF2B5EF4-FFF2-40B4-BE49-F238E27FC236}">
                <a16:creationId xmlns:a16="http://schemas.microsoft.com/office/drawing/2014/main" id="{25616D5F-E51A-738B-ACA4-CE370247931A}"/>
              </a:ext>
            </a:extLst>
          </p:cNvPr>
          <p:cNvPicPr>
            <a:picLocks noChangeAspect="1"/>
          </p:cNvPicPr>
          <p:nvPr/>
        </p:nvPicPr>
        <p:blipFill>
          <a:blip r:embed="rId6"/>
          <a:stretch>
            <a:fillRect/>
          </a:stretch>
        </p:blipFill>
        <p:spPr>
          <a:xfrm>
            <a:off x="5568042" y="4648630"/>
            <a:ext cx="3423775" cy="1778201"/>
          </a:xfrm>
          <a:prstGeom prst="rect">
            <a:avLst/>
          </a:prstGeom>
        </p:spPr>
      </p:pic>
    </p:spTree>
    <p:extLst>
      <p:ext uri="{BB962C8B-B14F-4D97-AF65-F5344CB8AC3E}">
        <p14:creationId xmlns:p14="http://schemas.microsoft.com/office/powerpoint/2010/main" val="1240653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タイトル 1"/>
          <p:cNvSpPr>
            <a:spLocks noGrp="1"/>
          </p:cNvSpPr>
          <p:nvPr>
            <p:ph type="title"/>
          </p:nvPr>
        </p:nvSpPr>
        <p:spPr>
          <a:xfrm>
            <a:off x="4094693" y="749643"/>
            <a:ext cx="4214489" cy="557178"/>
          </a:xfrm>
        </p:spPr>
        <p:txBody>
          <a:bodyPr>
            <a:noAutofit/>
          </a:bodyPr>
          <a:lstStyle/>
          <a:p>
            <a:r>
              <a:rPr lang="ja-JP" altLang="en-US" sz="3800" b="1" dirty="0">
                <a:effectLst>
                  <a:outerShdw blurRad="38100" dist="38100" dir="2700000" algn="tl">
                    <a:srgbClr val="000000">
                      <a:alpha val="43137"/>
                    </a:srgbClr>
                  </a:outerShdw>
                </a:effectLst>
                <a:latin typeface="+mn-ea"/>
                <a:ea typeface="+mn-ea"/>
              </a:rPr>
              <a:t>日常生活の注意点</a:t>
            </a:r>
            <a:endParaRPr kumimoji="1" lang="ja-JP" altLang="en-US" sz="3800" b="1" dirty="0">
              <a:effectLst>
                <a:outerShdw blurRad="38100" dist="38100" dir="2700000" algn="tl">
                  <a:srgbClr val="000000">
                    <a:alpha val="43137"/>
                  </a:srgbClr>
                </a:outerShdw>
              </a:effectLst>
              <a:latin typeface="+mn-ea"/>
              <a:ea typeface="+mn-ea"/>
            </a:endParaRPr>
          </a:p>
        </p:txBody>
      </p:sp>
      <p:sp>
        <p:nvSpPr>
          <p:cNvPr id="4" name="フローチャート: 代替処理 3"/>
          <p:cNvSpPr/>
          <p:nvPr/>
        </p:nvSpPr>
        <p:spPr>
          <a:xfrm>
            <a:off x="187940" y="1337597"/>
            <a:ext cx="8724737" cy="45719"/>
          </a:xfrm>
          <a:prstGeom prst="flowChartAlternateProcess">
            <a:avLst/>
          </a:prstGeom>
          <a:solidFill>
            <a:schemeClr val="accent2">
              <a:lumMod val="7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187940" y="2174296"/>
            <a:ext cx="5200675" cy="1323439"/>
          </a:xfrm>
          <a:prstGeom prst="rect">
            <a:avLst/>
          </a:prstGeom>
        </p:spPr>
        <p:txBody>
          <a:bodyPr wrap="square">
            <a:spAutoFit/>
          </a:bodyPr>
          <a:lstStyle/>
          <a:p>
            <a:pPr marL="342900" indent="-342900">
              <a:buFont typeface="Wingdings" panose="05000000000000000000" pitchFamily="2" charset="2"/>
              <a:buChar char="l"/>
            </a:pPr>
            <a:r>
              <a:rPr lang="ja-JP" altLang="en-US" sz="2000" dirty="0"/>
              <a:t>矯正具が外れやすくなるため、装着部に強い</a:t>
            </a:r>
            <a:r>
              <a:rPr lang="ja-JP" altLang="en-US" sz="2000"/>
              <a:t>力がかからないよう注意</a:t>
            </a:r>
            <a:r>
              <a:rPr lang="ja-JP" altLang="en-US" sz="2000" dirty="0"/>
              <a:t>してください。特に、サッカーや水泳など、爪に負荷がかかるような激しい運動はできる限り控えてください。</a:t>
            </a:r>
            <a:endParaRPr lang="en-US" altLang="ja-JP" sz="2000" dirty="0"/>
          </a:p>
        </p:txBody>
      </p:sp>
      <p:sp>
        <p:nvSpPr>
          <p:cNvPr id="6" name="正方形/長方形 5"/>
          <p:cNvSpPr/>
          <p:nvPr/>
        </p:nvSpPr>
        <p:spPr>
          <a:xfrm>
            <a:off x="187940" y="3567485"/>
            <a:ext cx="4613859" cy="1631216"/>
          </a:xfrm>
          <a:prstGeom prst="rect">
            <a:avLst/>
          </a:prstGeom>
        </p:spPr>
        <p:txBody>
          <a:bodyPr wrap="square">
            <a:spAutoFit/>
          </a:bodyPr>
          <a:lstStyle/>
          <a:p>
            <a:pPr marL="342900" indent="-342900">
              <a:buFont typeface="Wingdings" panose="05000000000000000000" pitchFamily="2" charset="2"/>
              <a:buChar char="l"/>
            </a:pPr>
            <a:r>
              <a:rPr lang="ja-JP" altLang="en-US" sz="2000" dirty="0"/>
              <a:t>装着中は、可能な限り医療用テープなどで矯正具を固定してください。睡眠中や靴下などの脱ぎ履きの際に矯正具が外れにくくなり、また、周囲の皮膚や靴下、ストッキングが傷つくのを防ぎます。</a:t>
            </a:r>
          </a:p>
        </p:txBody>
      </p:sp>
      <p:grpSp>
        <p:nvGrpSpPr>
          <p:cNvPr id="25" name="グループ化 24">
            <a:extLst>
              <a:ext uri="{FF2B5EF4-FFF2-40B4-BE49-F238E27FC236}">
                <a16:creationId xmlns:a16="http://schemas.microsoft.com/office/drawing/2014/main" id="{D530A97D-E2F9-D082-BC70-D1A4DF1D8E30}"/>
              </a:ext>
            </a:extLst>
          </p:cNvPr>
          <p:cNvGrpSpPr/>
          <p:nvPr/>
        </p:nvGrpSpPr>
        <p:grpSpPr>
          <a:xfrm>
            <a:off x="5621620" y="2240059"/>
            <a:ext cx="3441086" cy="1078836"/>
            <a:chOff x="3080418" y="2246726"/>
            <a:chExt cx="3441086" cy="1078836"/>
          </a:xfrm>
        </p:grpSpPr>
        <p:sp>
          <p:nvSpPr>
            <p:cNvPr id="7" name="サッカーボール"/>
            <p:cNvSpPr/>
            <p:nvPr/>
          </p:nvSpPr>
          <p:spPr>
            <a:xfrm>
              <a:off x="3137613" y="2459673"/>
              <a:ext cx="773045" cy="77304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6755"/>
                    <a:pt x="4845" y="21600"/>
                    <a:pt x="10800" y="21600"/>
                  </a:cubicBezTo>
                  <a:cubicBezTo>
                    <a:pt x="16755" y="21600"/>
                    <a:pt x="21600" y="16755"/>
                    <a:pt x="21600" y="10800"/>
                  </a:cubicBezTo>
                  <a:cubicBezTo>
                    <a:pt x="21600" y="4845"/>
                    <a:pt x="16755" y="0"/>
                    <a:pt x="10800" y="0"/>
                  </a:cubicBezTo>
                  <a:close/>
                  <a:moveTo>
                    <a:pt x="8380" y="1007"/>
                  </a:moveTo>
                  <a:lnTo>
                    <a:pt x="7597" y="2254"/>
                  </a:lnTo>
                  <a:lnTo>
                    <a:pt x="3645" y="5118"/>
                  </a:lnTo>
                  <a:lnTo>
                    <a:pt x="2239" y="5471"/>
                  </a:lnTo>
                  <a:cubicBezTo>
                    <a:pt x="3610" y="3277"/>
                    <a:pt x="5802" y="1645"/>
                    <a:pt x="8380" y="1007"/>
                  </a:cubicBezTo>
                  <a:close/>
                  <a:moveTo>
                    <a:pt x="13220" y="1007"/>
                  </a:moveTo>
                  <a:cubicBezTo>
                    <a:pt x="15798" y="1645"/>
                    <a:pt x="17990" y="3277"/>
                    <a:pt x="19361" y="5471"/>
                  </a:cubicBezTo>
                  <a:lnTo>
                    <a:pt x="17936" y="5113"/>
                  </a:lnTo>
                  <a:lnTo>
                    <a:pt x="13993" y="2239"/>
                  </a:lnTo>
                  <a:lnTo>
                    <a:pt x="13220" y="1007"/>
                  </a:lnTo>
                  <a:close/>
                  <a:moveTo>
                    <a:pt x="14077" y="2789"/>
                  </a:moveTo>
                  <a:lnTo>
                    <a:pt x="17407" y="5216"/>
                  </a:lnTo>
                  <a:lnTo>
                    <a:pt x="17342" y="8466"/>
                  </a:lnTo>
                  <a:lnTo>
                    <a:pt x="14101" y="9519"/>
                  </a:lnTo>
                  <a:lnTo>
                    <a:pt x="10997" y="7265"/>
                  </a:lnTo>
                  <a:lnTo>
                    <a:pt x="10997" y="3856"/>
                  </a:lnTo>
                  <a:lnTo>
                    <a:pt x="14077" y="2789"/>
                  </a:lnTo>
                  <a:close/>
                  <a:moveTo>
                    <a:pt x="7530" y="2791"/>
                  </a:moveTo>
                  <a:lnTo>
                    <a:pt x="10603" y="3856"/>
                  </a:lnTo>
                  <a:lnTo>
                    <a:pt x="10603" y="7265"/>
                  </a:lnTo>
                  <a:lnTo>
                    <a:pt x="7499" y="9519"/>
                  </a:lnTo>
                  <a:lnTo>
                    <a:pt x="4258" y="8466"/>
                  </a:lnTo>
                  <a:lnTo>
                    <a:pt x="4193" y="5208"/>
                  </a:lnTo>
                  <a:lnTo>
                    <a:pt x="7530" y="2791"/>
                  </a:lnTo>
                  <a:close/>
                  <a:moveTo>
                    <a:pt x="4134" y="8842"/>
                  </a:moveTo>
                  <a:lnTo>
                    <a:pt x="7388" y="9899"/>
                  </a:lnTo>
                  <a:lnTo>
                    <a:pt x="8569" y="13534"/>
                  </a:lnTo>
                  <a:lnTo>
                    <a:pt x="6559" y="16301"/>
                  </a:lnTo>
                  <a:lnTo>
                    <a:pt x="3441" y="15355"/>
                  </a:lnTo>
                  <a:lnTo>
                    <a:pt x="2174" y="11435"/>
                  </a:lnTo>
                  <a:lnTo>
                    <a:pt x="4134" y="8842"/>
                  </a:lnTo>
                  <a:close/>
                  <a:moveTo>
                    <a:pt x="17466" y="8842"/>
                  </a:moveTo>
                  <a:lnTo>
                    <a:pt x="19432" y="11441"/>
                  </a:lnTo>
                  <a:lnTo>
                    <a:pt x="18152" y="15358"/>
                  </a:lnTo>
                  <a:lnTo>
                    <a:pt x="15041" y="16301"/>
                  </a:lnTo>
                  <a:lnTo>
                    <a:pt x="13031" y="13534"/>
                  </a:lnTo>
                  <a:lnTo>
                    <a:pt x="14212" y="9899"/>
                  </a:lnTo>
                  <a:lnTo>
                    <a:pt x="17466" y="8842"/>
                  </a:lnTo>
                  <a:close/>
                  <a:moveTo>
                    <a:pt x="739" y="10076"/>
                  </a:moveTo>
                  <a:lnTo>
                    <a:pt x="1684" y="11205"/>
                  </a:lnTo>
                  <a:lnTo>
                    <a:pt x="3186" y="15849"/>
                  </a:lnTo>
                  <a:lnTo>
                    <a:pt x="3086" y="17292"/>
                  </a:lnTo>
                  <a:cubicBezTo>
                    <a:pt x="1606" y="15536"/>
                    <a:pt x="712" y="13271"/>
                    <a:pt x="712" y="10800"/>
                  </a:cubicBezTo>
                  <a:cubicBezTo>
                    <a:pt x="712" y="10557"/>
                    <a:pt x="722" y="10315"/>
                    <a:pt x="739" y="10076"/>
                  </a:cubicBezTo>
                  <a:close/>
                  <a:moveTo>
                    <a:pt x="20861" y="10076"/>
                  </a:moveTo>
                  <a:cubicBezTo>
                    <a:pt x="20878" y="10315"/>
                    <a:pt x="20888" y="10557"/>
                    <a:pt x="20888" y="10800"/>
                  </a:cubicBezTo>
                  <a:cubicBezTo>
                    <a:pt x="20888" y="13271"/>
                    <a:pt x="19994" y="15536"/>
                    <a:pt x="18514" y="17292"/>
                  </a:cubicBezTo>
                  <a:lnTo>
                    <a:pt x="18414" y="15830"/>
                  </a:lnTo>
                  <a:lnTo>
                    <a:pt x="19928" y="11192"/>
                  </a:lnTo>
                  <a:lnTo>
                    <a:pt x="20861" y="10076"/>
                  </a:lnTo>
                  <a:close/>
                  <a:moveTo>
                    <a:pt x="8893" y="13762"/>
                  </a:moveTo>
                  <a:lnTo>
                    <a:pt x="12707" y="13762"/>
                  </a:lnTo>
                  <a:lnTo>
                    <a:pt x="14722" y="16534"/>
                  </a:lnTo>
                  <a:lnTo>
                    <a:pt x="12859" y="19207"/>
                  </a:lnTo>
                  <a:lnTo>
                    <a:pt x="8738" y="19200"/>
                  </a:lnTo>
                  <a:lnTo>
                    <a:pt x="6878" y="16534"/>
                  </a:lnTo>
                  <a:lnTo>
                    <a:pt x="8893" y="13762"/>
                  </a:lnTo>
                  <a:close/>
                  <a:moveTo>
                    <a:pt x="8368" y="19595"/>
                  </a:moveTo>
                  <a:lnTo>
                    <a:pt x="13249" y="19602"/>
                  </a:lnTo>
                  <a:lnTo>
                    <a:pt x="14597" y="20145"/>
                  </a:lnTo>
                  <a:cubicBezTo>
                    <a:pt x="13424" y="20623"/>
                    <a:pt x="12142" y="20888"/>
                    <a:pt x="10800" y="20888"/>
                  </a:cubicBezTo>
                  <a:cubicBezTo>
                    <a:pt x="9458" y="20888"/>
                    <a:pt x="8176" y="20623"/>
                    <a:pt x="7003" y="20145"/>
                  </a:cubicBezTo>
                  <a:lnTo>
                    <a:pt x="8368" y="19595"/>
                  </a:lnTo>
                  <a:close/>
                </a:path>
              </a:pathLst>
            </a:custGeom>
            <a:solidFill>
              <a:srgbClr val="000000"/>
            </a:solidFill>
            <a:ln w="12700">
              <a:miter lim="400000"/>
            </a:ln>
          </p:spPr>
          <p:txBody>
            <a:bodyPr lIns="0" tIns="0" rIns="0" bIns="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defRPr sz="3200">
                  <a:solidFill>
                    <a:srgbClr val="FFFFFF"/>
                  </a:solidFill>
                  <a:latin typeface="+mn-lt"/>
                  <a:ea typeface="+mn-ea"/>
                  <a:cs typeface="+mn-cs"/>
                  <a:sym typeface="ヒラギノ角ゴ ProN W3"/>
                </a:defRPr>
              </a:pPr>
              <a:endParaRPr/>
            </a:p>
          </p:txBody>
        </p:sp>
        <p:sp>
          <p:nvSpPr>
            <p:cNvPr id="8" name="スイマー"/>
            <p:cNvSpPr/>
            <p:nvPr/>
          </p:nvSpPr>
          <p:spPr>
            <a:xfrm>
              <a:off x="4274888" y="2302330"/>
              <a:ext cx="2246616" cy="967630"/>
            </a:xfrm>
            <a:custGeom>
              <a:avLst/>
              <a:gdLst/>
              <a:ahLst/>
              <a:cxnLst>
                <a:cxn ang="0">
                  <a:pos x="wd2" y="hd2"/>
                </a:cxn>
                <a:cxn ang="5400000">
                  <a:pos x="wd2" y="hd2"/>
                </a:cxn>
                <a:cxn ang="10800000">
                  <a:pos x="wd2" y="hd2"/>
                </a:cxn>
                <a:cxn ang="16200000">
                  <a:pos x="wd2" y="hd2"/>
                </a:cxn>
              </a:cxnLst>
              <a:rect l="0" t="0" r="r" b="b"/>
              <a:pathLst>
                <a:path w="21563" h="21352" extrusionOk="0">
                  <a:moveTo>
                    <a:pt x="10699" y="3"/>
                  </a:moveTo>
                  <a:cubicBezTo>
                    <a:pt x="10557" y="25"/>
                    <a:pt x="10421" y="153"/>
                    <a:pt x="10313" y="375"/>
                  </a:cubicBezTo>
                  <a:cubicBezTo>
                    <a:pt x="9750" y="1529"/>
                    <a:pt x="8232" y="4895"/>
                    <a:pt x="6624" y="10638"/>
                  </a:cubicBezTo>
                  <a:cubicBezTo>
                    <a:pt x="6524" y="10996"/>
                    <a:pt x="6377" y="11266"/>
                    <a:pt x="6203" y="11409"/>
                  </a:cubicBezTo>
                  <a:cubicBezTo>
                    <a:pt x="4264" y="12999"/>
                    <a:pt x="1690" y="16936"/>
                    <a:pt x="0" y="19724"/>
                  </a:cubicBezTo>
                  <a:cubicBezTo>
                    <a:pt x="525" y="19649"/>
                    <a:pt x="1055" y="19890"/>
                    <a:pt x="1538" y="20445"/>
                  </a:cubicBezTo>
                  <a:lnTo>
                    <a:pt x="1691" y="20619"/>
                  </a:lnTo>
                  <a:cubicBezTo>
                    <a:pt x="2541" y="21596"/>
                    <a:pt x="3542" y="21596"/>
                    <a:pt x="4392" y="20619"/>
                  </a:cubicBezTo>
                  <a:lnTo>
                    <a:pt x="4545" y="20445"/>
                  </a:lnTo>
                  <a:cubicBezTo>
                    <a:pt x="5395" y="19468"/>
                    <a:pt x="6394" y="19468"/>
                    <a:pt x="7244" y="20445"/>
                  </a:cubicBezTo>
                  <a:lnTo>
                    <a:pt x="7397" y="20619"/>
                  </a:lnTo>
                  <a:cubicBezTo>
                    <a:pt x="8247" y="21596"/>
                    <a:pt x="9246" y="21596"/>
                    <a:pt x="10096" y="20619"/>
                  </a:cubicBezTo>
                  <a:lnTo>
                    <a:pt x="10251" y="20445"/>
                  </a:lnTo>
                  <a:cubicBezTo>
                    <a:pt x="11100" y="19468"/>
                    <a:pt x="12100" y="19468"/>
                    <a:pt x="12950" y="20445"/>
                  </a:cubicBezTo>
                  <a:lnTo>
                    <a:pt x="13103" y="20619"/>
                  </a:lnTo>
                  <a:cubicBezTo>
                    <a:pt x="13952" y="21596"/>
                    <a:pt x="14952" y="21596"/>
                    <a:pt x="15802" y="20619"/>
                  </a:cubicBezTo>
                  <a:lnTo>
                    <a:pt x="15957" y="20445"/>
                  </a:lnTo>
                  <a:cubicBezTo>
                    <a:pt x="16444" y="19884"/>
                    <a:pt x="16981" y="19645"/>
                    <a:pt x="17511" y="19728"/>
                  </a:cubicBezTo>
                  <a:cubicBezTo>
                    <a:pt x="17517" y="18186"/>
                    <a:pt x="17392" y="16128"/>
                    <a:pt x="16794" y="14674"/>
                  </a:cubicBezTo>
                  <a:cubicBezTo>
                    <a:pt x="15586" y="11736"/>
                    <a:pt x="14164" y="11625"/>
                    <a:pt x="12897" y="13861"/>
                  </a:cubicBezTo>
                  <a:cubicBezTo>
                    <a:pt x="12362" y="14806"/>
                    <a:pt x="11911" y="15240"/>
                    <a:pt x="11632" y="15437"/>
                  </a:cubicBezTo>
                  <a:cubicBezTo>
                    <a:pt x="11458" y="15560"/>
                    <a:pt x="11269" y="15432"/>
                    <a:pt x="11147" y="15119"/>
                  </a:cubicBezTo>
                  <a:lnTo>
                    <a:pt x="10509" y="13481"/>
                  </a:lnTo>
                  <a:cubicBezTo>
                    <a:pt x="10395" y="13189"/>
                    <a:pt x="10359" y="12779"/>
                    <a:pt x="10414" y="12408"/>
                  </a:cubicBezTo>
                  <a:cubicBezTo>
                    <a:pt x="10576" y="11331"/>
                    <a:pt x="10935" y="8947"/>
                    <a:pt x="11327" y="6483"/>
                  </a:cubicBezTo>
                  <a:cubicBezTo>
                    <a:pt x="11384" y="6124"/>
                    <a:pt x="11562" y="5962"/>
                    <a:pt x="11713" y="6123"/>
                  </a:cubicBezTo>
                  <a:cubicBezTo>
                    <a:pt x="13449" y="7974"/>
                    <a:pt x="15699" y="7346"/>
                    <a:pt x="17730" y="8555"/>
                  </a:cubicBezTo>
                  <a:cubicBezTo>
                    <a:pt x="17870" y="8638"/>
                    <a:pt x="17982" y="8888"/>
                    <a:pt x="18010" y="9213"/>
                  </a:cubicBezTo>
                  <a:cubicBezTo>
                    <a:pt x="18124" y="10539"/>
                    <a:pt x="18454" y="11713"/>
                    <a:pt x="18846" y="12308"/>
                  </a:cubicBezTo>
                  <a:cubicBezTo>
                    <a:pt x="19225" y="12884"/>
                    <a:pt x="19321" y="13076"/>
                    <a:pt x="19541" y="13741"/>
                  </a:cubicBezTo>
                  <a:cubicBezTo>
                    <a:pt x="19607" y="13938"/>
                    <a:pt x="19738" y="13913"/>
                    <a:pt x="19791" y="13698"/>
                  </a:cubicBezTo>
                  <a:cubicBezTo>
                    <a:pt x="19954" y="13037"/>
                    <a:pt x="19884" y="12369"/>
                    <a:pt x="19674" y="11518"/>
                  </a:cubicBezTo>
                  <a:cubicBezTo>
                    <a:pt x="19616" y="11281"/>
                    <a:pt x="19733" y="11017"/>
                    <a:pt x="19835" y="11157"/>
                  </a:cubicBezTo>
                  <a:cubicBezTo>
                    <a:pt x="20263" y="11754"/>
                    <a:pt x="20782" y="12636"/>
                    <a:pt x="20995" y="13005"/>
                  </a:cubicBezTo>
                  <a:cubicBezTo>
                    <a:pt x="21059" y="13116"/>
                    <a:pt x="21144" y="13165"/>
                    <a:pt x="21218" y="13090"/>
                  </a:cubicBezTo>
                  <a:cubicBezTo>
                    <a:pt x="21448" y="12856"/>
                    <a:pt x="21235" y="12423"/>
                    <a:pt x="21413" y="12265"/>
                  </a:cubicBezTo>
                  <a:cubicBezTo>
                    <a:pt x="21526" y="12164"/>
                    <a:pt x="21600" y="11797"/>
                    <a:pt x="21543" y="11336"/>
                  </a:cubicBezTo>
                  <a:cubicBezTo>
                    <a:pt x="21149" y="8169"/>
                    <a:pt x="20315" y="7096"/>
                    <a:pt x="19861" y="6398"/>
                  </a:cubicBezTo>
                  <a:cubicBezTo>
                    <a:pt x="19733" y="6199"/>
                    <a:pt x="19585" y="6080"/>
                    <a:pt x="19430" y="6045"/>
                  </a:cubicBezTo>
                  <a:cubicBezTo>
                    <a:pt x="18971" y="5941"/>
                    <a:pt x="17852" y="5576"/>
                    <a:pt x="16974" y="4391"/>
                  </a:cubicBezTo>
                  <a:cubicBezTo>
                    <a:pt x="14403" y="1460"/>
                    <a:pt x="11722" y="330"/>
                    <a:pt x="10842" y="19"/>
                  </a:cubicBezTo>
                  <a:cubicBezTo>
                    <a:pt x="10794" y="2"/>
                    <a:pt x="10746" y="-4"/>
                    <a:pt x="10699" y="3"/>
                  </a:cubicBezTo>
                  <a:close/>
                </a:path>
              </a:pathLst>
            </a:custGeom>
            <a:solidFill>
              <a:srgbClr val="000000"/>
            </a:solidFill>
            <a:ln w="12700">
              <a:miter lim="400000"/>
            </a:ln>
          </p:spPr>
          <p:txBody>
            <a:bodyPr lIns="0" tIns="0" rIns="0" bIns="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defRPr sz="3200">
                  <a:solidFill>
                    <a:srgbClr val="FFFFFF"/>
                  </a:solidFill>
                  <a:latin typeface="+mn-lt"/>
                  <a:ea typeface="+mn-ea"/>
                  <a:cs typeface="+mn-cs"/>
                  <a:sym typeface="ヒラギノ角ゴ ProN W3"/>
                </a:defRPr>
              </a:pPr>
              <a:endParaRPr/>
            </a:p>
          </p:txBody>
        </p:sp>
        <p:cxnSp>
          <p:nvCxnSpPr>
            <p:cNvPr id="11" name="直線コネクタ 10"/>
            <p:cNvCxnSpPr/>
            <p:nvPr/>
          </p:nvCxnSpPr>
          <p:spPr>
            <a:xfrm>
              <a:off x="3080418" y="2246726"/>
              <a:ext cx="961465" cy="107883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a:off x="4770343" y="2246727"/>
              <a:ext cx="961465" cy="107883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6" name="図 1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01799" y="3611399"/>
            <a:ext cx="4219314" cy="1832863"/>
          </a:xfrm>
          <a:prstGeom prst="rect">
            <a:avLst/>
          </a:prstGeom>
        </p:spPr>
      </p:pic>
      <p:pic>
        <p:nvPicPr>
          <p:cNvPr id="12" name="図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5141" y="22051"/>
            <a:ext cx="4686658" cy="524881"/>
          </a:xfrm>
          <a:prstGeom prst="rect">
            <a:avLst/>
          </a:prstGeom>
        </p:spPr>
      </p:pic>
      <p:sp>
        <p:nvSpPr>
          <p:cNvPr id="18" name="正方形/長方形 17"/>
          <p:cNvSpPr/>
          <p:nvPr/>
        </p:nvSpPr>
        <p:spPr>
          <a:xfrm>
            <a:off x="4228689" y="5462360"/>
            <a:ext cx="2125506" cy="338554"/>
          </a:xfrm>
          <a:prstGeom prst="rect">
            <a:avLst/>
          </a:prstGeom>
        </p:spPr>
        <p:txBody>
          <a:bodyPr wrap="square">
            <a:spAutoFit/>
          </a:bodyPr>
          <a:lstStyle/>
          <a:p>
            <a:pPr lvl="1" algn="ctr"/>
            <a:r>
              <a:rPr lang="ja-JP" altLang="en-US" sz="1600" dirty="0"/>
              <a:t>▲テープ貼付の例</a:t>
            </a:r>
          </a:p>
        </p:txBody>
      </p:sp>
      <p:pic>
        <p:nvPicPr>
          <p:cNvPr id="19" name="図 1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6390" y="682060"/>
            <a:ext cx="3771581" cy="642518"/>
          </a:xfrm>
          <a:prstGeom prst="rect">
            <a:avLst/>
          </a:prstGeom>
        </p:spPr>
      </p:pic>
      <p:sp>
        <p:nvSpPr>
          <p:cNvPr id="20" name="テキスト ボックス 19"/>
          <p:cNvSpPr txBox="1"/>
          <p:nvPr/>
        </p:nvSpPr>
        <p:spPr>
          <a:xfrm>
            <a:off x="3790156" y="610775"/>
            <a:ext cx="389850" cy="338554"/>
          </a:xfrm>
          <a:prstGeom prst="rect">
            <a:avLst/>
          </a:prstGeom>
          <a:noFill/>
        </p:spPr>
        <p:txBody>
          <a:bodyPr wrap="none" rtlCol="0">
            <a:spAutoFit/>
          </a:bodyPr>
          <a:lstStyle/>
          <a:p>
            <a:r>
              <a:rPr kumimoji="1" lang="ja-JP" altLang="en-US" sz="1600" dirty="0"/>
              <a:t>Ⓡ</a:t>
            </a:r>
          </a:p>
        </p:txBody>
      </p:sp>
      <p:sp>
        <p:nvSpPr>
          <p:cNvPr id="13" name="テキスト ボックス 12">
            <a:extLst>
              <a:ext uri="{FF2B5EF4-FFF2-40B4-BE49-F238E27FC236}">
                <a16:creationId xmlns:a16="http://schemas.microsoft.com/office/drawing/2014/main" id="{C4A99672-E6B9-4EB3-89C2-65141B1E9D29}"/>
              </a:ext>
            </a:extLst>
          </p:cNvPr>
          <p:cNvSpPr txBox="1"/>
          <p:nvPr/>
        </p:nvSpPr>
        <p:spPr>
          <a:xfrm>
            <a:off x="506896" y="6036614"/>
            <a:ext cx="7042150" cy="738664"/>
          </a:xfrm>
          <a:prstGeom prst="rect">
            <a:avLst/>
          </a:prstGeom>
          <a:noFill/>
        </p:spPr>
        <p:txBody>
          <a:bodyPr wrap="square" rtlCol="0">
            <a:spAutoFit/>
          </a:bodyPr>
          <a:lstStyle/>
          <a:p>
            <a:r>
              <a:rPr lang="en-US" altLang="ja-JP" sz="1400" dirty="0"/>
              <a:t>※</a:t>
            </a:r>
            <a:r>
              <a:rPr lang="ja-JP" altLang="en-US" sz="1400" dirty="0"/>
              <a:t>テープを貼るときは、引っ張らずに（伸ばさずに）貼ってください。</a:t>
            </a:r>
          </a:p>
          <a:p>
            <a:r>
              <a:rPr lang="en-US" altLang="ja-JP" sz="1400" dirty="0"/>
              <a:t>※</a:t>
            </a:r>
            <a:r>
              <a:rPr lang="ja-JP" altLang="en-US" sz="1400" dirty="0"/>
              <a:t>テープは衛生面を考慮し、入浴時などに取り換えてください。</a:t>
            </a:r>
            <a:endParaRPr lang="en-US" altLang="ja-JP" sz="1400" dirty="0"/>
          </a:p>
          <a:p>
            <a:r>
              <a:rPr lang="en-US" altLang="ja-JP" sz="1400" dirty="0">
                <a:latin typeface="+mn-ea"/>
              </a:rPr>
              <a:t>※</a:t>
            </a:r>
            <a:r>
              <a:rPr lang="ja-JP" altLang="en-US" sz="1400" dirty="0">
                <a:latin typeface="+mn-ea"/>
              </a:rPr>
              <a:t>テープを剥がすときは矯正具が外れないよう右図の矢印で示した方向にゆっくり剥がしてください。</a:t>
            </a:r>
          </a:p>
        </p:txBody>
      </p:sp>
      <p:grpSp>
        <p:nvGrpSpPr>
          <p:cNvPr id="17" name="グループ化 16">
            <a:extLst>
              <a:ext uri="{FF2B5EF4-FFF2-40B4-BE49-F238E27FC236}">
                <a16:creationId xmlns:a16="http://schemas.microsoft.com/office/drawing/2014/main" id="{17AECC54-67FE-41E9-A834-1E7088220625}"/>
              </a:ext>
            </a:extLst>
          </p:cNvPr>
          <p:cNvGrpSpPr/>
          <p:nvPr/>
        </p:nvGrpSpPr>
        <p:grpSpPr>
          <a:xfrm>
            <a:off x="5456373" y="76664"/>
            <a:ext cx="3771581" cy="1214552"/>
            <a:chOff x="5259777" y="41111"/>
            <a:chExt cx="3771581" cy="1214552"/>
          </a:xfrm>
        </p:grpSpPr>
        <p:sp>
          <p:nvSpPr>
            <p:cNvPr id="21" name="正方形/長方形 20">
              <a:extLst>
                <a:ext uri="{FF2B5EF4-FFF2-40B4-BE49-F238E27FC236}">
                  <a16:creationId xmlns:a16="http://schemas.microsoft.com/office/drawing/2014/main" id="{A7593538-E8E2-43C8-B7E7-552B5D1DBD23}"/>
                </a:ext>
              </a:extLst>
            </p:cNvPr>
            <p:cNvSpPr/>
            <p:nvPr/>
          </p:nvSpPr>
          <p:spPr>
            <a:xfrm>
              <a:off x="5259777" y="41111"/>
              <a:ext cx="3771581" cy="523220"/>
            </a:xfrm>
            <a:prstGeom prst="rect">
              <a:avLst/>
            </a:prstGeom>
          </p:spPr>
          <p:txBody>
            <a:bodyPr wrap="square">
              <a:spAutoFit/>
            </a:bodyPr>
            <a:lstStyle/>
            <a:p>
              <a:r>
                <a:rPr lang="ja-JP" altLang="en-US" sz="1600" dirty="0">
                  <a:solidFill>
                    <a:schemeClr val="accent1">
                      <a:lumMod val="75000"/>
                    </a:schemeClr>
                  </a:solidFill>
                  <a:latin typeface="+mn-ea"/>
                </a:rPr>
                <a:t>「</a:t>
              </a:r>
              <a:r>
                <a:rPr lang="ja-JP" altLang="en-US" sz="1600" b="1" dirty="0">
                  <a:solidFill>
                    <a:schemeClr val="accent1">
                      <a:lumMod val="75000"/>
                    </a:schemeClr>
                  </a:solidFill>
                  <a:latin typeface="+mn-ea"/>
                </a:rPr>
                <a:t>巻き爪を知る・治す・予防する</a:t>
              </a:r>
              <a:r>
                <a:rPr lang="ja-JP" altLang="en-US" sz="1600" dirty="0">
                  <a:solidFill>
                    <a:schemeClr val="accent1">
                      <a:lumMod val="75000"/>
                    </a:schemeClr>
                  </a:solidFill>
                  <a:latin typeface="+mn-ea"/>
                </a:rPr>
                <a:t>」はこちら</a:t>
              </a:r>
              <a:endParaRPr lang="en-US" altLang="ja-JP" sz="1600" dirty="0">
                <a:solidFill>
                  <a:schemeClr val="accent1">
                    <a:lumMod val="75000"/>
                  </a:schemeClr>
                </a:solidFill>
                <a:latin typeface="+mn-ea"/>
              </a:endParaRPr>
            </a:p>
            <a:p>
              <a:r>
                <a:rPr lang="en-US" altLang="ja-JP" sz="1200" dirty="0">
                  <a:solidFill>
                    <a:schemeClr val="accent1">
                      <a:lumMod val="75000"/>
                    </a:schemeClr>
                  </a:solidFill>
                  <a:latin typeface="+mn-ea"/>
                  <a:hlinkClick r:id="rId5">
                    <a:extLst>
                      <a:ext uri="{A12FA001-AC4F-418D-AE19-62706E023703}">
                        <ahyp:hlinkClr xmlns:ahyp="http://schemas.microsoft.com/office/drawing/2018/hyperlinkcolor" val="tx"/>
                      </a:ext>
                    </a:extLst>
                  </a:hlinkClick>
                </a:rPr>
                <a:t>https://www.maruho.co.jp/kanja/makizume/</a:t>
              </a:r>
              <a:endParaRPr lang="ja-JP" altLang="en-US" sz="1200" dirty="0">
                <a:solidFill>
                  <a:schemeClr val="accent1">
                    <a:lumMod val="75000"/>
                  </a:schemeClr>
                </a:solidFill>
                <a:latin typeface="+mn-ea"/>
              </a:endParaRPr>
            </a:p>
          </p:txBody>
        </p:sp>
        <p:pic>
          <p:nvPicPr>
            <p:cNvPr id="22" name="図 21">
              <a:extLst>
                <a:ext uri="{FF2B5EF4-FFF2-40B4-BE49-F238E27FC236}">
                  <a16:creationId xmlns:a16="http://schemas.microsoft.com/office/drawing/2014/main" id="{25F68B76-B001-4CDA-96C0-D92E9AB5A2A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250" t="4973" r="6059" b="6395"/>
            <a:stretch/>
          </p:blipFill>
          <p:spPr>
            <a:xfrm>
              <a:off x="8039743" y="532038"/>
              <a:ext cx="715962" cy="723625"/>
            </a:xfrm>
            <a:prstGeom prst="rect">
              <a:avLst/>
            </a:prstGeom>
          </p:spPr>
        </p:pic>
      </p:grpSp>
      <p:grpSp>
        <p:nvGrpSpPr>
          <p:cNvPr id="10" name="グループ化 9">
            <a:extLst>
              <a:ext uri="{FF2B5EF4-FFF2-40B4-BE49-F238E27FC236}">
                <a16:creationId xmlns:a16="http://schemas.microsoft.com/office/drawing/2014/main" id="{30A0AEDA-92EC-4DEE-8DF7-9ADD656399D0}"/>
              </a:ext>
            </a:extLst>
          </p:cNvPr>
          <p:cNvGrpSpPr/>
          <p:nvPr/>
        </p:nvGrpSpPr>
        <p:grpSpPr>
          <a:xfrm>
            <a:off x="7367777" y="5520403"/>
            <a:ext cx="1508726" cy="1255550"/>
            <a:chOff x="7705691" y="5776892"/>
            <a:chExt cx="1206986" cy="1004444"/>
          </a:xfrm>
        </p:grpSpPr>
        <p:pic>
          <p:nvPicPr>
            <p:cNvPr id="3" name="図 2">
              <a:extLst>
                <a:ext uri="{FF2B5EF4-FFF2-40B4-BE49-F238E27FC236}">
                  <a16:creationId xmlns:a16="http://schemas.microsoft.com/office/drawing/2014/main" id="{2ED99C87-6B10-4548-BA7C-819B57AF8B90}"/>
                </a:ext>
              </a:extLst>
            </p:cNvPr>
            <p:cNvPicPr>
              <a:picLocks noChangeAspect="1"/>
            </p:cNvPicPr>
            <p:nvPr/>
          </p:nvPicPr>
          <p:blipFill>
            <a:blip r:embed="rId7"/>
            <a:stretch>
              <a:fillRect/>
            </a:stretch>
          </p:blipFill>
          <p:spPr>
            <a:xfrm>
              <a:off x="7705691" y="5776892"/>
              <a:ext cx="1206986" cy="1004444"/>
            </a:xfrm>
            <a:prstGeom prst="rect">
              <a:avLst/>
            </a:prstGeom>
          </p:spPr>
        </p:pic>
        <p:sp>
          <p:nvSpPr>
            <p:cNvPr id="9" name="矢印: 上 8">
              <a:extLst>
                <a:ext uri="{FF2B5EF4-FFF2-40B4-BE49-F238E27FC236}">
                  <a16:creationId xmlns:a16="http://schemas.microsoft.com/office/drawing/2014/main" id="{27FF64EF-D038-4360-B1E5-E838AF3D63D4}"/>
                </a:ext>
              </a:extLst>
            </p:cNvPr>
            <p:cNvSpPr/>
            <p:nvPr/>
          </p:nvSpPr>
          <p:spPr>
            <a:xfrm rot="19373298">
              <a:off x="8399661" y="6094426"/>
              <a:ext cx="206952" cy="369378"/>
            </a:xfrm>
            <a:prstGeom prst="upArrow">
              <a:avLst>
                <a:gd name="adj1" fmla="val 50000"/>
                <a:gd name="adj2" fmla="val 66863"/>
              </a:avLst>
            </a:prstGeom>
            <a:solidFill>
              <a:srgbClr val="0C4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 name="正方形/長方形 23">
            <a:extLst>
              <a:ext uri="{FF2B5EF4-FFF2-40B4-BE49-F238E27FC236}">
                <a16:creationId xmlns:a16="http://schemas.microsoft.com/office/drawing/2014/main" id="{757C8C9A-7CAD-EFB5-5FD4-1577F73664C1}"/>
              </a:ext>
            </a:extLst>
          </p:cNvPr>
          <p:cNvSpPr/>
          <p:nvPr/>
        </p:nvSpPr>
        <p:spPr>
          <a:xfrm>
            <a:off x="138253" y="1545512"/>
            <a:ext cx="8867494" cy="400110"/>
          </a:xfrm>
          <a:prstGeom prst="rect">
            <a:avLst/>
          </a:prstGeom>
        </p:spPr>
        <p:txBody>
          <a:bodyPr wrap="square">
            <a:spAutoFit/>
          </a:bodyPr>
          <a:lstStyle/>
          <a:p>
            <a:pPr algn="ctr"/>
            <a:r>
              <a:rPr lang="ja-JP" altLang="en-US" sz="2000" dirty="0"/>
              <a:t>矯正具に無理な力が加わると外れることがありますので、以下の注意点をお守りください。</a:t>
            </a:r>
          </a:p>
        </p:txBody>
      </p:sp>
    </p:spTree>
    <p:extLst>
      <p:ext uri="{BB962C8B-B14F-4D97-AF65-F5344CB8AC3E}">
        <p14:creationId xmlns:p14="http://schemas.microsoft.com/office/powerpoint/2010/main" val="2401186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2920" y="868680"/>
            <a:ext cx="8138160" cy="32004"/>
          </a:xfrm>
          <a:prstGeom prst="rect">
            <a:avLst/>
          </a:prstGeom>
          <a:solidFill>
            <a:srgbClr val="42B7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25780" y="1568962"/>
            <a:ext cx="7818120" cy="646331"/>
          </a:xfrm>
          <a:prstGeom prst="rect">
            <a:avLst/>
          </a:prstGeom>
          <a:noFill/>
        </p:spPr>
        <p:txBody>
          <a:bodyPr wrap="square" lIns="45720" rIns="45720">
            <a:spAutoFit/>
          </a:bodyPr>
          <a:lstStyle/>
          <a:p>
            <a:pPr algn="l"/>
            <a:r>
              <a:rPr sz="1800" b="0" dirty="0">
                <a:latin typeface="Yu Gothic"/>
              </a:rPr>
              <a:t>爪を一時的にやわらかくすることで、巻き爪矯正治療の効果を高めるお薬です。</a:t>
            </a:r>
            <a:endParaRPr lang="en-US" sz="1800" b="0" dirty="0">
              <a:latin typeface="Yu Gothic"/>
            </a:endParaRPr>
          </a:p>
          <a:p>
            <a:pPr algn="l"/>
            <a:r>
              <a:rPr lang="en-US" altLang="ja-JP" sz="1800" b="0" dirty="0">
                <a:latin typeface="Yu Gothic"/>
              </a:rPr>
              <a:t>※</a:t>
            </a:r>
            <a:r>
              <a:rPr lang="ja-JP" altLang="en-US" sz="1800" b="0" dirty="0">
                <a:latin typeface="Yu Gothic"/>
              </a:rPr>
              <a:t>巻き爪矯正治療および本剤は保険適用外です。</a:t>
            </a:r>
            <a:endParaRPr sz="1800" b="0" dirty="0">
              <a:latin typeface="Yu Gothic"/>
            </a:endParaRPr>
          </a:p>
        </p:txBody>
      </p:sp>
      <p:pic>
        <p:nvPicPr>
          <p:cNvPr id="20" name="図 19">
            <a:extLst>
              <a:ext uri="{FF2B5EF4-FFF2-40B4-BE49-F238E27FC236}">
                <a16:creationId xmlns:a16="http://schemas.microsoft.com/office/drawing/2014/main" id="{2467641C-5AA1-505A-3D84-17D118BB8ECC}"/>
              </a:ext>
            </a:extLst>
          </p:cNvPr>
          <p:cNvPicPr>
            <a:picLocks noChangeAspect="1"/>
          </p:cNvPicPr>
          <p:nvPr/>
        </p:nvPicPr>
        <p:blipFill>
          <a:blip r:embed="rId2"/>
          <a:stretch>
            <a:fillRect/>
          </a:stretch>
        </p:blipFill>
        <p:spPr>
          <a:xfrm>
            <a:off x="502920" y="309653"/>
            <a:ext cx="3200677" cy="434378"/>
          </a:xfrm>
          <a:prstGeom prst="rect">
            <a:avLst/>
          </a:prstGeom>
        </p:spPr>
      </p:pic>
      <p:sp>
        <p:nvSpPr>
          <p:cNvPr id="23" name="テキスト ボックス 22">
            <a:extLst>
              <a:ext uri="{FF2B5EF4-FFF2-40B4-BE49-F238E27FC236}">
                <a16:creationId xmlns:a16="http://schemas.microsoft.com/office/drawing/2014/main" id="{F65E8E55-81E7-E011-60C7-991F92BCB368}"/>
              </a:ext>
            </a:extLst>
          </p:cNvPr>
          <p:cNvSpPr txBox="1"/>
          <p:nvPr/>
        </p:nvSpPr>
        <p:spPr>
          <a:xfrm>
            <a:off x="3813048" y="486506"/>
            <a:ext cx="3302507" cy="338554"/>
          </a:xfrm>
          <a:prstGeom prst="rect">
            <a:avLst/>
          </a:prstGeom>
          <a:noFill/>
        </p:spPr>
        <p:txBody>
          <a:bodyPr wrap="none" rtlCol="0">
            <a:spAutoFit/>
          </a:bodyPr>
          <a:lstStyle/>
          <a:p>
            <a:r>
              <a:rPr kumimoji="1" lang="ja-JP" altLang="en-US" sz="1600" b="1" dirty="0"/>
              <a:t>による治療を受ける方・検討中の方へ</a:t>
            </a:r>
          </a:p>
        </p:txBody>
      </p:sp>
      <p:pic>
        <p:nvPicPr>
          <p:cNvPr id="25" name="図 24">
            <a:extLst>
              <a:ext uri="{FF2B5EF4-FFF2-40B4-BE49-F238E27FC236}">
                <a16:creationId xmlns:a16="http://schemas.microsoft.com/office/drawing/2014/main" id="{46C23940-18CF-9886-1F78-DDE8B1C6CACA}"/>
              </a:ext>
            </a:extLst>
          </p:cNvPr>
          <p:cNvPicPr>
            <a:picLocks noChangeAspect="1"/>
          </p:cNvPicPr>
          <p:nvPr/>
        </p:nvPicPr>
        <p:blipFill>
          <a:blip r:embed="rId3"/>
          <a:srcRect b="85942"/>
          <a:stretch>
            <a:fillRect/>
          </a:stretch>
        </p:blipFill>
        <p:spPr>
          <a:xfrm>
            <a:off x="323156" y="2237240"/>
            <a:ext cx="7845044" cy="646331"/>
          </a:xfrm>
          <a:prstGeom prst="rect">
            <a:avLst/>
          </a:prstGeom>
        </p:spPr>
      </p:pic>
      <p:sp>
        <p:nvSpPr>
          <p:cNvPr id="27" name="テキスト ボックス 26">
            <a:extLst>
              <a:ext uri="{FF2B5EF4-FFF2-40B4-BE49-F238E27FC236}">
                <a16:creationId xmlns:a16="http://schemas.microsoft.com/office/drawing/2014/main" id="{32773E31-C885-CDD9-70DC-8331CBA3D729}"/>
              </a:ext>
            </a:extLst>
          </p:cNvPr>
          <p:cNvSpPr txBox="1"/>
          <p:nvPr/>
        </p:nvSpPr>
        <p:spPr>
          <a:xfrm>
            <a:off x="2928395" y="6548347"/>
            <a:ext cx="6047772" cy="307777"/>
          </a:xfrm>
          <a:prstGeom prst="rect">
            <a:avLst/>
          </a:prstGeom>
          <a:noFill/>
        </p:spPr>
        <p:txBody>
          <a:bodyPr wrap="square">
            <a:spAutoFit/>
          </a:bodyPr>
          <a:lstStyle/>
          <a:p>
            <a:pPr algn="r"/>
            <a:r>
              <a:rPr lang="ja-JP" altLang="en-US" sz="1400" dirty="0"/>
              <a:t>＊爪が、きれいな形を保ったまま自然に硬さが戻るためです。</a:t>
            </a:r>
          </a:p>
        </p:txBody>
      </p:sp>
      <p:pic>
        <p:nvPicPr>
          <p:cNvPr id="29" name="図 28">
            <a:extLst>
              <a:ext uri="{FF2B5EF4-FFF2-40B4-BE49-F238E27FC236}">
                <a16:creationId xmlns:a16="http://schemas.microsoft.com/office/drawing/2014/main" id="{E310A042-42C3-1B86-2B62-E48E498937D4}"/>
              </a:ext>
            </a:extLst>
          </p:cNvPr>
          <p:cNvPicPr>
            <a:picLocks noChangeAspect="1"/>
          </p:cNvPicPr>
          <p:nvPr/>
        </p:nvPicPr>
        <p:blipFill>
          <a:blip r:embed="rId4"/>
          <a:stretch>
            <a:fillRect/>
          </a:stretch>
        </p:blipFill>
        <p:spPr>
          <a:xfrm>
            <a:off x="323156" y="957626"/>
            <a:ext cx="7818120" cy="561781"/>
          </a:xfrm>
          <a:prstGeom prst="rect">
            <a:avLst/>
          </a:prstGeom>
        </p:spPr>
      </p:pic>
      <p:pic>
        <p:nvPicPr>
          <p:cNvPr id="31" name="図 30">
            <a:extLst>
              <a:ext uri="{FF2B5EF4-FFF2-40B4-BE49-F238E27FC236}">
                <a16:creationId xmlns:a16="http://schemas.microsoft.com/office/drawing/2014/main" id="{F0990FA5-40FA-3BAF-AC06-29D46595C8F4}"/>
              </a:ext>
            </a:extLst>
          </p:cNvPr>
          <p:cNvPicPr>
            <a:picLocks noChangeAspect="1"/>
          </p:cNvPicPr>
          <p:nvPr/>
        </p:nvPicPr>
        <p:blipFill>
          <a:blip r:embed="rId3"/>
          <a:srcRect t="15451" b="5755"/>
          <a:stretch>
            <a:fillRect/>
          </a:stretch>
        </p:blipFill>
        <p:spPr>
          <a:xfrm>
            <a:off x="692030" y="2883571"/>
            <a:ext cx="7949050" cy="362264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A1351B-40A0-8C6A-0F71-FEB8EF49034C}"/>
              </a:ext>
            </a:extLst>
          </p:cNvPr>
          <p:cNvSpPr/>
          <p:nvPr/>
        </p:nvSpPr>
        <p:spPr>
          <a:xfrm>
            <a:off x="502920" y="868680"/>
            <a:ext cx="8138160" cy="32004"/>
          </a:xfrm>
          <a:prstGeom prst="rect">
            <a:avLst/>
          </a:prstGeom>
          <a:solidFill>
            <a:srgbClr val="42B7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図 4">
            <a:extLst>
              <a:ext uri="{FF2B5EF4-FFF2-40B4-BE49-F238E27FC236}">
                <a16:creationId xmlns:a16="http://schemas.microsoft.com/office/drawing/2014/main" id="{D6E38E86-1F32-F4BB-1235-49FE73ACCC4F}"/>
              </a:ext>
            </a:extLst>
          </p:cNvPr>
          <p:cNvPicPr>
            <a:picLocks noChangeAspect="1"/>
          </p:cNvPicPr>
          <p:nvPr/>
        </p:nvPicPr>
        <p:blipFill>
          <a:blip r:embed="rId2"/>
          <a:stretch>
            <a:fillRect/>
          </a:stretch>
        </p:blipFill>
        <p:spPr>
          <a:xfrm>
            <a:off x="502920" y="309653"/>
            <a:ext cx="3200677" cy="434378"/>
          </a:xfrm>
          <a:prstGeom prst="rect">
            <a:avLst/>
          </a:prstGeom>
        </p:spPr>
      </p:pic>
      <p:sp>
        <p:nvSpPr>
          <p:cNvPr id="7" name="テキスト ボックス 6">
            <a:extLst>
              <a:ext uri="{FF2B5EF4-FFF2-40B4-BE49-F238E27FC236}">
                <a16:creationId xmlns:a16="http://schemas.microsoft.com/office/drawing/2014/main" id="{D1DEDF4B-E069-5289-3B41-FADEB6AB7479}"/>
              </a:ext>
            </a:extLst>
          </p:cNvPr>
          <p:cNvSpPr txBox="1"/>
          <p:nvPr/>
        </p:nvSpPr>
        <p:spPr>
          <a:xfrm>
            <a:off x="3813048" y="486506"/>
            <a:ext cx="3302507" cy="338554"/>
          </a:xfrm>
          <a:prstGeom prst="rect">
            <a:avLst/>
          </a:prstGeom>
          <a:noFill/>
        </p:spPr>
        <p:txBody>
          <a:bodyPr wrap="none" rtlCol="0">
            <a:spAutoFit/>
          </a:bodyPr>
          <a:lstStyle/>
          <a:p>
            <a:r>
              <a:rPr kumimoji="1" lang="ja-JP" altLang="en-US" sz="1600" b="1" dirty="0"/>
              <a:t>による治療を受ける方・検討中の方へ</a:t>
            </a:r>
          </a:p>
        </p:txBody>
      </p:sp>
      <p:sp>
        <p:nvSpPr>
          <p:cNvPr id="11" name="Oval 3">
            <a:extLst>
              <a:ext uri="{FF2B5EF4-FFF2-40B4-BE49-F238E27FC236}">
                <a16:creationId xmlns:a16="http://schemas.microsoft.com/office/drawing/2014/main" id="{768632F0-7C23-4FBD-C658-CFAAC1958DFA}"/>
              </a:ext>
            </a:extLst>
          </p:cNvPr>
          <p:cNvSpPr/>
          <p:nvPr/>
        </p:nvSpPr>
        <p:spPr>
          <a:xfrm>
            <a:off x="1581912" y="1751764"/>
            <a:ext cx="438912" cy="438912"/>
          </a:xfrm>
          <a:prstGeom prst="ellipse">
            <a:avLst/>
          </a:prstGeom>
          <a:solidFill>
            <a:srgbClr val="00589A"/>
          </a:solidFill>
          <a:ln>
            <a:solidFill>
              <a:srgbClr val="00589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4">
            <a:extLst>
              <a:ext uri="{FF2B5EF4-FFF2-40B4-BE49-F238E27FC236}">
                <a16:creationId xmlns:a16="http://schemas.microsoft.com/office/drawing/2014/main" id="{09952A2D-BF1D-B756-6EC5-CD634B3FBA1E}"/>
              </a:ext>
            </a:extLst>
          </p:cNvPr>
          <p:cNvSpPr txBox="1"/>
          <p:nvPr/>
        </p:nvSpPr>
        <p:spPr>
          <a:xfrm>
            <a:off x="1594269" y="1860326"/>
            <a:ext cx="438912" cy="246221"/>
          </a:xfrm>
          <a:prstGeom prst="rect">
            <a:avLst/>
          </a:prstGeom>
          <a:noFill/>
        </p:spPr>
        <p:txBody>
          <a:bodyPr wrap="square" lIns="0" tIns="0" rIns="0" bIns="0" anchor="ctr">
            <a:spAutoFit/>
          </a:bodyPr>
          <a:lstStyle/>
          <a:p>
            <a:pPr algn="ctr"/>
            <a:r>
              <a:rPr sz="1600" b="1">
                <a:solidFill>
                  <a:srgbClr val="FFFFFF"/>
                </a:solidFill>
                <a:latin typeface="Yu Gothic"/>
              </a:rPr>
              <a:t>1</a:t>
            </a:r>
          </a:p>
        </p:txBody>
      </p:sp>
      <p:sp>
        <p:nvSpPr>
          <p:cNvPr id="15" name="Rounded Rectangle 5">
            <a:extLst>
              <a:ext uri="{FF2B5EF4-FFF2-40B4-BE49-F238E27FC236}">
                <a16:creationId xmlns:a16="http://schemas.microsoft.com/office/drawing/2014/main" id="{0D9943A2-374B-036E-88F9-188A42F3E87C}"/>
              </a:ext>
            </a:extLst>
          </p:cNvPr>
          <p:cNvSpPr/>
          <p:nvPr/>
        </p:nvSpPr>
        <p:spPr>
          <a:xfrm>
            <a:off x="502920" y="2327835"/>
            <a:ext cx="2578608" cy="4220511"/>
          </a:xfrm>
          <a:prstGeom prst="roundRect">
            <a:avLst>
              <a:gd name="adj" fmla="val 0"/>
            </a:avLst>
          </a:prstGeom>
          <a:solidFill>
            <a:srgbClr val="FFFFFF"/>
          </a:solidFill>
          <a:ln>
            <a:solidFill>
              <a:srgbClr val="D2DD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6">
            <a:extLst>
              <a:ext uri="{FF2B5EF4-FFF2-40B4-BE49-F238E27FC236}">
                <a16:creationId xmlns:a16="http://schemas.microsoft.com/office/drawing/2014/main" id="{8B310E33-2C24-A31D-E019-375E20399187}"/>
              </a:ext>
            </a:extLst>
          </p:cNvPr>
          <p:cNvSpPr/>
          <p:nvPr/>
        </p:nvSpPr>
        <p:spPr>
          <a:xfrm>
            <a:off x="502920" y="2327835"/>
            <a:ext cx="2578608" cy="793635"/>
          </a:xfrm>
          <a:prstGeom prst="roundRect">
            <a:avLst/>
          </a:prstGeom>
          <a:solidFill>
            <a:srgbClr val="00589A"/>
          </a:solidFill>
          <a:ln>
            <a:solidFill>
              <a:srgbClr val="00589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7">
            <a:extLst>
              <a:ext uri="{FF2B5EF4-FFF2-40B4-BE49-F238E27FC236}">
                <a16:creationId xmlns:a16="http://schemas.microsoft.com/office/drawing/2014/main" id="{DE8D1E40-1ADA-FA66-0FF0-934EF9A88A8C}"/>
              </a:ext>
            </a:extLst>
          </p:cNvPr>
          <p:cNvSpPr txBox="1"/>
          <p:nvPr/>
        </p:nvSpPr>
        <p:spPr>
          <a:xfrm>
            <a:off x="640080" y="2400988"/>
            <a:ext cx="2304288" cy="707886"/>
          </a:xfrm>
          <a:prstGeom prst="rect">
            <a:avLst/>
          </a:prstGeom>
          <a:noFill/>
        </p:spPr>
        <p:txBody>
          <a:bodyPr wrap="square" lIns="45720" rIns="45720">
            <a:spAutoFit/>
          </a:bodyPr>
          <a:lstStyle/>
          <a:p>
            <a:pPr algn="ctr"/>
            <a:r>
              <a:rPr sz="2000" b="1" dirty="0">
                <a:solidFill>
                  <a:srgbClr val="FFFFFF"/>
                </a:solidFill>
                <a:latin typeface="Yu Gothic"/>
              </a:rPr>
              <a:t>矯正具の装着と
リネイル®ゲルの塗布</a:t>
            </a:r>
          </a:p>
        </p:txBody>
      </p:sp>
      <p:sp>
        <p:nvSpPr>
          <p:cNvPr id="21" name="TextBox 8">
            <a:extLst>
              <a:ext uri="{FF2B5EF4-FFF2-40B4-BE49-F238E27FC236}">
                <a16:creationId xmlns:a16="http://schemas.microsoft.com/office/drawing/2014/main" id="{6BC9AEF4-94A6-CBBD-A4C8-2CC284BF98D7}"/>
              </a:ext>
            </a:extLst>
          </p:cNvPr>
          <p:cNvSpPr txBox="1"/>
          <p:nvPr/>
        </p:nvSpPr>
        <p:spPr>
          <a:xfrm>
            <a:off x="502920" y="4926176"/>
            <a:ext cx="2578608" cy="1200329"/>
          </a:xfrm>
          <a:prstGeom prst="rect">
            <a:avLst/>
          </a:prstGeom>
          <a:noFill/>
        </p:spPr>
        <p:txBody>
          <a:bodyPr wrap="square" lIns="45720" rIns="45720">
            <a:spAutoFit/>
          </a:bodyPr>
          <a:lstStyle/>
          <a:p>
            <a:pPr algn="l"/>
            <a:r>
              <a:rPr b="0" dirty="0">
                <a:latin typeface="Yu Gothic"/>
              </a:rPr>
              <a:t>矯正具</a:t>
            </a:r>
            <a:r>
              <a:rPr lang="ja-JP" altLang="en-US" b="0" dirty="0">
                <a:latin typeface="Yu Gothic"/>
              </a:rPr>
              <a:t>の装着後、</a:t>
            </a:r>
            <a:r>
              <a:rPr b="0" dirty="0">
                <a:latin typeface="Yu Gothic"/>
              </a:rPr>
              <a:t>爪周囲をマスキング材で覆</a:t>
            </a:r>
            <a:r>
              <a:rPr lang="ja-JP" altLang="en-US" b="0" dirty="0">
                <a:latin typeface="Yu Gothic"/>
              </a:rPr>
              <a:t>い、</a:t>
            </a:r>
            <a:r>
              <a:rPr b="0" dirty="0">
                <a:latin typeface="Yu Gothic"/>
              </a:rPr>
              <a:t>本剤を塗布し</a:t>
            </a:r>
            <a:r>
              <a:rPr lang="ja-JP" altLang="en-US" dirty="0">
                <a:latin typeface="Yu Gothic"/>
              </a:rPr>
              <a:t>、</a:t>
            </a:r>
            <a:r>
              <a:rPr b="0" dirty="0">
                <a:latin typeface="Yu Gothic"/>
              </a:rPr>
              <a:t>被覆材を貼付します。</a:t>
            </a:r>
            <a:endParaRPr lang="en-US" b="0" dirty="0">
              <a:latin typeface="Yu Gothic"/>
            </a:endParaRPr>
          </a:p>
        </p:txBody>
      </p:sp>
      <p:sp>
        <p:nvSpPr>
          <p:cNvPr id="23" name="TextBox 9">
            <a:extLst>
              <a:ext uri="{FF2B5EF4-FFF2-40B4-BE49-F238E27FC236}">
                <a16:creationId xmlns:a16="http://schemas.microsoft.com/office/drawing/2014/main" id="{4AC7EEED-D671-4561-BBA2-9E31EF2215F3}"/>
              </a:ext>
            </a:extLst>
          </p:cNvPr>
          <p:cNvSpPr txBox="1"/>
          <p:nvPr/>
        </p:nvSpPr>
        <p:spPr>
          <a:xfrm>
            <a:off x="3090672" y="3644572"/>
            <a:ext cx="274320" cy="320040"/>
          </a:xfrm>
          <a:prstGeom prst="rect">
            <a:avLst/>
          </a:prstGeom>
          <a:noFill/>
        </p:spPr>
        <p:txBody>
          <a:bodyPr wrap="square" lIns="0" tIns="0" rIns="0" bIns="0">
            <a:spAutoFit/>
          </a:bodyPr>
          <a:lstStyle/>
          <a:p>
            <a:pPr algn="ctr"/>
            <a:r>
              <a:rPr sz="1900" b="1">
                <a:solidFill>
                  <a:srgbClr val="42B7CF"/>
                </a:solidFill>
                <a:latin typeface="Yu Gothic"/>
              </a:rPr>
              <a:t>▶</a:t>
            </a:r>
          </a:p>
        </p:txBody>
      </p:sp>
      <p:sp>
        <p:nvSpPr>
          <p:cNvPr id="25" name="Oval 10">
            <a:extLst>
              <a:ext uri="{FF2B5EF4-FFF2-40B4-BE49-F238E27FC236}">
                <a16:creationId xmlns:a16="http://schemas.microsoft.com/office/drawing/2014/main" id="{717672DD-2A88-5014-4BD2-166A95B02A5D}"/>
              </a:ext>
            </a:extLst>
          </p:cNvPr>
          <p:cNvSpPr/>
          <p:nvPr/>
        </p:nvSpPr>
        <p:spPr>
          <a:xfrm>
            <a:off x="4434840" y="1751764"/>
            <a:ext cx="438912" cy="438912"/>
          </a:xfrm>
          <a:prstGeom prst="ellipse">
            <a:avLst/>
          </a:prstGeom>
          <a:solidFill>
            <a:srgbClr val="42B7CF"/>
          </a:solidFill>
          <a:ln>
            <a:solidFill>
              <a:srgbClr val="42B7C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11">
            <a:extLst>
              <a:ext uri="{FF2B5EF4-FFF2-40B4-BE49-F238E27FC236}">
                <a16:creationId xmlns:a16="http://schemas.microsoft.com/office/drawing/2014/main" id="{A0671CB4-FDC1-405D-572B-BDC581594AE3}"/>
              </a:ext>
            </a:extLst>
          </p:cNvPr>
          <p:cNvSpPr txBox="1"/>
          <p:nvPr/>
        </p:nvSpPr>
        <p:spPr>
          <a:xfrm>
            <a:off x="4447197" y="1860326"/>
            <a:ext cx="438912" cy="347472"/>
          </a:xfrm>
          <a:prstGeom prst="rect">
            <a:avLst/>
          </a:prstGeom>
          <a:noFill/>
        </p:spPr>
        <p:txBody>
          <a:bodyPr wrap="square" lIns="0" tIns="0" rIns="0" bIns="0">
            <a:spAutoFit/>
          </a:bodyPr>
          <a:lstStyle/>
          <a:p>
            <a:pPr algn="ctr"/>
            <a:r>
              <a:rPr sz="1600" b="1" dirty="0">
                <a:solidFill>
                  <a:srgbClr val="FFFFFF"/>
                </a:solidFill>
                <a:latin typeface="Yu Gothic"/>
              </a:rPr>
              <a:t>2</a:t>
            </a:r>
          </a:p>
        </p:txBody>
      </p:sp>
      <p:sp>
        <p:nvSpPr>
          <p:cNvPr id="29" name="Rounded Rectangle 12">
            <a:extLst>
              <a:ext uri="{FF2B5EF4-FFF2-40B4-BE49-F238E27FC236}">
                <a16:creationId xmlns:a16="http://schemas.microsoft.com/office/drawing/2014/main" id="{DAD4EE17-5482-F5F0-FA40-78895F5D5C77}"/>
              </a:ext>
            </a:extLst>
          </p:cNvPr>
          <p:cNvSpPr/>
          <p:nvPr/>
        </p:nvSpPr>
        <p:spPr>
          <a:xfrm>
            <a:off x="3355848" y="2327836"/>
            <a:ext cx="2578608" cy="4220510"/>
          </a:xfrm>
          <a:prstGeom prst="roundRect">
            <a:avLst>
              <a:gd name="adj" fmla="val 0"/>
            </a:avLst>
          </a:prstGeom>
          <a:solidFill>
            <a:srgbClr val="FFFFFF"/>
          </a:solidFill>
          <a:ln>
            <a:solidFill>
              <a:srgbClr val="D2DD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ounded Rectangle 13">
            <a:extLst>
              <a:ext uri="{FF2B5EF4-FFF2-40B4-BE49-F238E27FC236}">
                <a16:creationId xmlns:a16="http://schemas.microsoft.com/office/drawing/2014/main" id="{EE8AF0EC-298A-65F2-2B46-6477009A6740}"/>
              </a:ext>
            </a:extLst>
          </p:cNvPr>
          <p:cNvSpPr/>
          <p:nvPr/>
        </p:nvSpPr>
        <p:spPr>
          <a:xfrm>
            <a:off x="3355848" y="2327836"/>
            <a:ext cx="2578608" cy="793634"/>
          </a:xfrm>
          <a:prstGeom prst="roundRect">
            <a:avLst/>
          </a:prstGeom>
          <a:solidFill>
            <a:srgbClr val="42B7CF"/>
          </a:solidFill>
          <a:ln>
            <a:solidFill>
              <a:srgbClr val="42B7C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14">
            <a:extLst>
              <a:ext uri="{FF2B5EF4-FFF2-40B4-BE49-F238E27FC236}">
                <a16:creationId xmlns:a16="http://schemas.microsoft.com/office/drawing/2014/main" id="{E2A50349-9D13-A700-3B04-AD35E3925406}"/>
              </a:ext>
            </a:extLst>
          </p:cNvPr>
          <p:cNvSpPr txBox="1"/>
          <p:nvPr/>
        </p:nvSpPr>
        <p:spPr>
          <a:xfrm>
            <a:off x="3520440" y="2563681"/>
            <a:ext cx="2304288" cy="400110"/>
          </a:xfrm>
          <a:prstGeom prst="rect">
            <a:avLst/>
          </a:prstGeom>
          <a:noFill/>
        </p:spPr>
        <p:txBody>
          <a:bodyPr wrap="square" lIns="45720" rIns="45720">
            <a:spAutoFit/>
          </a:bodyPr>
          <a:lstStyle/>
          <a:p>
            <a:pPr algn="ctr"/>
            <a:r>
              <a:rPr lang="ja-JP" altLang="en-US" sz="2000" b="1" dirty="0">
                <a:solidFill>
                  <a:srgbClr val="FFFFFF"/>
                </a:solidFill>
                <a:latin typeface="Yu Gothic"/>
              </a:rPr>
              <a:t>リネイル</a:t>
            </a:r>
            <a:r>
              <a:rPr lang="en-US" altLang="ja-JP" sz="2000" b="1" dirty="0">
                <a:solidFill>
                  <a:srgbClr val="FFFFFF"/>
                </a:solidFill>
                <a:latin typeface="Yu Gothic"/>
              </a:rPr>
              <a:t>®</a:t>
            </a:r>
            <a:r>
              <a:rPr lang="ja-JP" altLang="en-US" sz="2000" b="1" dirty="0">
                <a:solidFill>
                  <a:srgbClr val="FFFFFF"/>
                </a:solidFill>
                <a:latin typeface="Yu Gothic"/>
              </a:rPr>
              <a:t>ゲルの洗浄</a:t>
            </a:r>
            <a:endParaRPr sz="2000" b="1" dirty="0">
              <a:solidFill>
                <a:srgbClr val="FFFFFF"/>
              </a:solidFill>
              <a:latin typeface="Yu Gothic"/>
            </a:endParaRPr>
          </a:p>
        </p:txBody>
      </p:sp>
      <p:sp>
        <p:nvSpPr>
          <p:cNvPr id="35" name="TextBox 15">
            <a:extLst>
              <a:ext uri="{FF2B5EF4-FFF2-40B4-BE49-F238E27FC236}">
                <a16:creationId xmlns:a16="http://schemas.microsoft.com/office/drawing/2014/main" id="{E752F0E9-5182-6A6B-7686-FB4E6B5ED395}"/>
              </a:ext>
            </a:extLst>
          </p:cNvPr>
          <p:cNvSpPr txBox="1"/>
          <p:nvPr/>
        </p:nvSpPr>
        <p:spPr>
          <a:xfrm>
            <a:off x="3381921" y="4936450"/>
            <a:ext cx="2569464" cy="1477328"/>
          </a:xfrm>
          <a:prstGeom prst="rect">
            <a:avLst/>
          </a:prstGeom>
          <a:noFill/>
        </p:spPr>
        <p:txBody>
          <a:bodyPr wrap="square" lIns="45720" rIns="45720">
            <a:spAutoFit/>
          </a:bodyPr>
          <a:lstStyle/>
          <a:p>
            <a:pPr algn="l"/>
            <a:r>
              <a:rPr lang="ja-JP" altLang="en-US" b="0" dirty="0">
                <a:latin typeface="Yu Gothic"/>
              </a:rPr>
              <a:t>約</a:t>
            </a:r>
            <a:r>
              <a:rPr lang="en-US" altLang="ja-JP" b="0" dirty="0">
                <a:latin typeface="Yu Gothic"/>
              </a:rPr>
              <a:t>24</a:t>
            </a:r>
            <a:r>
              <a:rPr lang="ja-JP" altLang="en-US" b="0" dirty="0">
                <a:latin typeface="Yu Gothic"/>
              </a:rPr>
              <a:t>時間後に矯正具は装着したまま保護テープ（マスキング材および被覆材）を剥がして水または湯で本剤を洗い流します。</a:t>
            </a:r>
            <a:endParaRPr lang="en-US" b="0" dirty="0">
              <a:latin typeface="Yu Gothic"/>
            </a:endParaRPr>
          </a:p>
        </p:txBody>
      </p:sp>
      <p:sp>
        <p:nvSpPr>
          <p:cNvPr id="37" name="TextBox 16">
            <a:extLst>
              <a:ext uri="{FF2B5EF4-FFF2-40B4-BE49-F238E27FC236}">
                <a16:creationId xmlns:a16="http://schemas.microsoft.com/office/drawing/2014/main" id="{40679764-A9FC-2B3E-FB06-E944C3A17277}"/>
              </a:ext>
            </a:extLst>
          </p:cNvPr>
          <p:cNvSpPr txBox="1"/>
          <p:nvPr/>
        </p:nvSpPr>
        <p:spPr>
          <a:xfrm>
            <a:off x="5943600" y="3644572"/>
            <a:ext cx="274320" cy="320040"/>
          </a:xfrm>
          <a:prstGeom prst="rect">
            <a:avLst/>
          </a:prstGeom>
          <a:noFill/>
        </p:spPr>
        <p:txBody>
          <a:bodyPr wrap="square" lIns="0" tIns="0" rIns="0" bIns="0">
            <a:spAutoFit/>
          </a:bodyPr>
          <a:lstStyle/>
          <a:p>
            <a:pPr algn="ctr"/>
            <a:r>
              <a:rPr sz="1900" b="1">
                <a:solidFill>
                  <a:srgbClr val="42B7CF"/>
                </a:solidFill>
                <a:latin typeface="Yu Gothic"/>
              </a:rPr>
              <a:t>▶</a:t>
            </a:r>
          </a:p>
        </p:txBody>
      </p:sp>
      <p:sp>
        <p:nvSpPr>
          <p:cNvPr id="39" name="Oval 17">
            <a:extLst>
              <a:ext uri="{FF2B5EF4-FFF2-40B4-BE49-F238E27FC236}">
                <a16:creationId xmlns:a16="http://schemas.microsoft.com/office/drawing/2014/main" id="{286B6615-FC60-3955-CB76-6146B8F928EE}"/>
              </a:ext>
            </a:extLst>
          </p:cNvPr>
          <p:cNvSpPr/>
          <p:nvPr/>
        </p:nvSpPr>
        <p:spPr>
          <a:xfrm>
            <a:off x="7287768" y="1751764"/>
            <a:ext cx="438912" cy="438912"/>
          </a:xfrm>
          <a:prstGeom prst="ellipse">
            <a:avLst/>
          </a:prstGeom>
          <a:solidFill>
            <a:srgbClr val="4A9B74"/>
          </a:solidFill>
          <a:ln>
            <a:solidFill>
              <a:srgbClr val="4A9B7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TextBox 18">
            <a:extLst>
              <a:ext uri="{FF2B5EF4-FFF2-40B4-BE49-F238E27FC236}">
                <a16:creationId xmlns:a16="http://schemas.microsoft.com/office/drawing/2014/main" id="{675C543F-C69A-705D-2583-354F56E13830}"/>
              </a:ext>
            </a:extLst>
          </p:cNvPr>
          <p:cNvSpPr txBox="1"/>
          <p:nvPr/>
        </p:nvSpPr>
        <p:spPr>
          <a:xfrm>
            <a:off x="7300125" y="1843204"/>
            <a:ext cx="438912" cy="347472"/>
          </a:xfrm>
          <a:prstGeom prst="rect">
            <a:avLst/>
          </a:prstGeom>
          <a:noFill/>
        </p:spPr>
        <p:txBody>
          <a:bodyPr wrap="square" lIns="0" tIns="0" rIns="0" bIns="0">
            <a:spAutoFit/>
          </a:bodyPr>
          <a:lstStyle/>
          <a:p>
            <a:pPr algn="ctr"/>
            <a:r>
              <a:rPr sz="1600" b="1">
                <a:solidFill>
                  <a:srgbClr val="FFFFFF"/>
                </a:solidFill>
                <a:latin typeface="Yu Gothic"/>
              </a:rPr>
              <a:t>3</a:t>
            </a:r>
          </a:p>
        </p:txBody>
      </p:sp>
      <p:sp>
        <p:nvSpPr>
          <p:cNvPr id="43" name="Rounded Rectangle 19">
            <a:extLst>
              <a:ext uri="{FF2B5EF4-FFF2-40B4-BE49-F238E27FC236}">
                <a16:creationId xmlns:a16="http://schemas.microsoft.com/office/drawing/2014/main" id="{573E31BB-1765-6440-7B32-D76C84F81BD8}"/>
              </a:ext>
            </a:extLst>
          </p:cNvPr>
          <p:cNvSpPr/>
          <p:nvPr/>
        </p:nvSpPr>
        <p:spPr>
          <a:xfrm>
            <a:off x="6208776" y="2327836"/>
            <a:ext cx="2578608" cy="4220510"/>
          </a:xfrm>
          <a:prstGeom prst="roundRect">
            <a:avLst>
              <a:gd name="adj" fmla="val 0"/>
            </a:avLst>
          </a:prstGeom>
          <a:solidFill>
            <a:srgbClr val="FFFFFF"/>
          </a:solidFill>
          <a:ln>
            <a:solidFill>
              <a:srgbClr val="D2DD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Rounded Rectangle 20">
            <a:extLst>
              <a:ext uri="{FF2B5EF4-FFF2-40B4-BE49-F238E27FC236}">
                <a16:creationId xmlns:a16="http://schemas.microsoft.com/office/drawing/2014/main" id="{9AE4ED69-B5B8-5633-6276-51961D554FDB}"/>
              </a:ext>
            </a:extLst>
          </p:cNvPr>
          <p:cNvSpPr/>
          <p:nvPr/>
        </p:nvSpPr>
        <p:spPr>
          <a:xfrm>
            <a:off x="6208776" y="2327836"/>
            <a:ext cx="2578608" cy="793634"/>
          </a:xfrm>
          <a:prstGeom prst="roundRect">
            <a:avLst/>
          </a:prstGeom>
          <a:solidFill>
            <a:srgbClr val="4A9B74"/>
          </a:solidFill>
          <a:ln>
            <a:solidFill>
              <a:srgbClr val="4A9B7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TextBox 21">
            <a:extLst>
              <a:ext uri="{FF2B5EF4-FFF2-40B4-BE49-F238E27FC236}">
                <a16:creationId xmlns:a16="http://schemas.microsoft.com/office/drawing/2014/main" id="{2F45047F-A57E-F5B1-D09E-3814A5941921}"/>
              </a:ext>
            </a:extLst>
          </p:cNvPr>
          <p:cNvSpPr txBox="1"/>
          <p:nvPr/>
        </p:nvSpPr>
        <p:spPr>
          <a:xfrm>
            <a:off x="6345936" y="2400988"/>
            <a:ext cx="2304288" cy="707886"/>
          </a:xfrm>
          <a:prstGeom prst="rect">
            <a:avLst/>
          </a:prstGeom>
          <a:noFill/>
        </p:spPr>
        <p:txBody>
          <a:bodyPr wrap="square" lIns="45720" rIns="45720">
            <a:spAutoFit/>
          </a:bodyPr>
          <a:lstStyle/>
          <a:p>
            <a:pPr algn="ctr"/>
            <a:r>
              <a:rPr lang="ja-JP" altLang="en-US" sz="2000" b="1" dirty="0">
                <a:solidFill>
                  <a:srgbClr val="FFFFFF"/>
                </a:solidFill>
                <a:latin typeface="Yu Gothic"/>
              </a:rPr>
              <a:t>治療効果の確認と</a:t>
            </a:r>
          </a:p>
          <a:p>
            <a:pPr algn="ctr"/>
            <a:r>
              <a:rPr lang="ja-JP" altLang="en-US" sz="2000" b="1" dirty="0">
                <a:solidFill>
                  <a:srgbClr val="FFFFFF"/>
                </a:solidFill>
                <a:latin typeface="Yu Gothic"/>
              </a:rPr>
              <a:t>矯正具の取り外し</a:t>
            </a:r>
            <a:endParaRPr sz="2000" b="1" dirty="0">
              <a:solidFill>
                <a:srgbClr val="FFFFFF"/>
              </a:solidFill>
              <a:latin typeface="Yu Gothic"/>
            </a:endParaRPr>
          </a:p>
        </p:txBody>
      </p:sp>
      <p:sp>
        <p:nvSpPr>
          <p:cNvPr id="49" name="TextBox 22">
            <a:extLst>
              <a:ext uri="{FF2B5EF4-FFF2-40B4-BE49-F238E27FC236}">
                <a16:creationId xmlns:a16="http://schemas.microsoft.com/office/drawing/2014/main" id="{A4DF50FA-1AA2-F0B4-1420-195F563F0CFD}"/>
              </a:ext>
            </a:extLst>
          </p:cNvPr>
          <p:cNvSpPr txBox="1"/>
          <p:nvPr/>
        </p:nvSpPr>
        <p:spPr>
          <a:xfrm>
            <a:off x="6191847" y="4905484"/>
            <a:ext cx="2578608" cy="1200329"/>
          </a:xfrm>
          <a:prstGeom prst="rect">
            <a:avLst/>
          </a:prstGeom>
          <a:noFill/>
        </p:spPr>
        <p:txBody>
          <a:bodyPr wrap="square" lIns="45720" rIns="45720">
            <a:spAutoFit/>
          </a:bodyPr>
          <a:lstStyle/>
          <a:p>
            <a:pPr algn="l"/>
            <a:r>
              <a:rPr lang="ja-JP" altLang="en-US" b="0" dirty="0">
                <a:latin typeface="Yu Gothic"/>
              </a:rPr>
              <a:t>治療効果が確認できれば、矯正具を取り外します。</a:t>
            </a:r>
            <a:endParaRPr lang="en-US" altLang="ja-JP" b="0" dirty="0">
              <a:latin typeface="Yu Gothic"/>
            </a:endParaRPr>
          </a:p>
          <a:p>
            <a:pPr algn="l"/>
            <a:r>
              <a:rPr lang="ja-JP" altLang="en-US" b="0" dirty="0">
                <a:latin typeface="Yu Gothic"/>
              </a:rPr>
              <a:t>矯正具を取り外す時期は医師の指示に従ってください。</a:t>
            </a:r>
            <a:endParaRPr lang="en-US" b="0" dirty="0">
              <a:latin typeface="Yu Gothic"/>
            </a:endParaRPr>
          </a:p>
        </p:txBody>
      </p:sp>
      <p:pic>
        <p:nvPicPr>
          <p:cNvPr id="51" name="図 50">
            <a:extLst>
              <a:ext uri="{FF2B5EF4-FFF2-40B4-BE49-F238E27FC236}">
                <a16:creationId xmlns:a16="http://schemas.microsoft.com/office/drawing/2014/main" id="{F7DA550A-7C8D-AC35-D8A3-4545E4962AD6}"/>
              </a:ext>
            </a:extLst>
          </p:cNvPr>
          <p:cNvPicPr>
            <a:picLocks noChangeAspect="1"/>
          </p:cNvPicPr>
          <p:nvPr/>
        </p:nvPicPr>
        <p:blipFill>
          <a:blip r:embed="rId3"/>
          <a:srcRect b="85534"/>
          <a:stretch>
            <a:fillRect/>
          </a:stretch>
        </p:blipFill>
        <p:spPr>
          <a:xfrm>
            <a:off x="157255" y="943080"/>
            <a:ext cx="8829490" cy="730960"/>
          </a:xfrm>
          <a:prstGeom prst="rect">
            <a:avLst/>
          </a:prstGeom>
        </p:spPr>
      </p:pic>
      <p:pic>
        <p:nvPicPr>
          <p:cNvPr id="53" name="図 52">
            <a:extLst>
              <a:ext uri="{FF2B5EF4-FFF2-40B4-BE49-F238E27FC236}">
                <a16:creationId xmlns:a16="http://schemas.microsoft.com/office/drawing/2014/main" id="{F94F0160-8FA1-D2BD-4991-1620FB004599}"/>
              </a:ext>
            </a:extLst>
          </p:cNvPr>
          <p:cNvPicPr>
            <a:picLocks noChangeAspect="1"/>
          </p:cNvPicPr>
          <p:nvPr/>
        </p:nvPicPr>
        <p:blipFill>
          <a:blip r:embed="rId4"/>
          <a:stretch>
            <a:fillRect/>
          </a:stretch>
        </p:blipFill>
        <p:spPr>
          <a:xfrm>
            <a:off x="546169" y="3212738"/>
            <a:ext cx="2441448" cy="1622170"/>
          </a:xfrm>
          <a:prstGeom prst="rect">
            <a:avLst/>
          </a:prstGeom>
        </p:spPr>
      </p:pic>
      <p:sp>
        <p:nvSpPr>
          <p:cNvPr id="55" name="テキスト ボックス 54">
            <a:extLst>
              <a:ext uri="{FF2B5EF4-FFF2-40B4-BE49-F238E27FC236}">
                <a16:creationId xmlns:a16="http://schemas.microsoft.com/office/drawing/2014/main" id="{E6938756-A97E-8FB1-D3CD-3DC3396F944F}"/>
              </a:ext>
            </a:extLst>
          </p:cNvPr>
          <p:cNvSpPr txBox="1"/>
          <p:nvPr/>
        </p:nvSpPr>
        <p:spPr>
          <a:xfrm>
            <a:off x="493776" y="6086968"/>
            <a:ext cx="2450592" cy="261610"/>
          </a:xfrm>
          <a:prstGeom prst="rect">
            <a:avLst/>
          </a:prstGeom>
          <a:noFill/>
        </p:spPr>
        <p:txBody>
          <a:bodyPr wrap="square">
            <a:spAutoFit/>
          </a:bodyPr>
          <a:lstStyle/>
          <a:p>
            <a:r>
              <a:rPr lang="en-US" altLang="ja-JP" sz="1100" dirty="0"/>
              <a:t>※Step1</a:t>
            </a:r>
            <a:r>
              <a:rPr lang="ja-JP" altLang="en-US" sz="1100" dirty="0"/>
              <a:t>は医療機関で実施します。</a:t>
            </a:r>
          </a:p>
        </p:txBody>
      </p:sp>
      <p:pic>
        <p:nvPicPr>
          <p:cNvPr id="57" name="図 56">
            <a:extLst>
              <a:ext uri="{FF2B5EF4-FFF2-40B4-BE49-F238E27FC236}">
                <a16:creationId xmlns:a16="http://schemas.microsoft.com/office/drawing/2014/main" id="{F3145D81-9E5E-EDFB-DF9E-03F4A1BB9353}"/>
              </a:ext>
            </a:extLst>
          </p:cNvPr>
          <p:cNvPicPr>
            <a:picLocks noChangeAspect="1"/>
          </p:cNvPicPr>
          <p:nvPr/>
        </p:nvPicPr>
        <p:blipFill>
          <a:blip r:embed="rId5"/>
          <a:stretch>
            <a:fillRect/>
          </a:stretch>
        </p:blipFill>
        <p:spPr>
          <a:xfrm>
            <a:off x="3392424" y="3414863"/>
            <a:ext cx="2477559" cy="1356889"/>
          </a:xfrm>
          <a:prstGeom prst="rect">
            <a:avLst/>
          </a:prstGeom>
        </p:spPr>
      </p:pic>
      <p:pic>
        <p:nvPicPr>
          <p:cNvPr id="59" name="図 58">
            <a:extLst>
              <a:ext uri="{FF2B5EF4-FFF2-40B4-BE49-F238E27FC236}">
                <a16:creationId xmlns:a16="http://schemas.microsoft.com/office/drawing/2014/main" id="{9A6E00E7-6B4B-0322-DB8C-C3EA82D6264E}"/>
              </a:ext>
            </a:extLst>
          </p:cNvPr>
          <p:cNvPicPr>
            <a:picLocks noChangeAspect="1"/>
          </p:cNvPicPr>
          <p:nvPr/>
        </p:nvPicPr>
        <p:blipFill>
          <a:blip r:embed="rId6"/>
          <a:stretch>
            <a:fillRect/>
          </a:stretch>
        </p:blipFill>
        <p:spPr>
          <a:xfrm>
            <a:off x="6302040" y="3411021"/>
            <a:ext cx="2392079" cy="1360731"/>
          </a:xfrm>
          <a:prstGeom prst="rect">
            <a:avLst/>
          </a:prstGeom>
        </p:spPr>
      </p:pic>
    </p:spTree>
    <p:extLst>
      <p:ext uri="{BB962C8B-B14F-4D97-AF65-F5344CB8AC3E}">
        <p14:creationId xmlns:p14="http://schemas.microsoft.com/office/powerpoint/2010/main" val="3556095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850449A-A4B5-92F1-CF94-217C6549215D}"/>
              </a:ext>
            </a:extLst>
          </p:cNvPr>
          <p:cNvSpPr/>
          <p:nvPr/>
        </p:nvSpPr>
        <p:spPr>
          <a:xfrm>
            <a:off x="502920" y="868680"/>
            <a:ext cx="8138160" cy="32004"/>
          </a:xfrm>
          <a:prstGeom prst="rect">
            <a:avLst/>
          </a:prstGeom>
          <a:solidFill>
            <a:srgbClr val="42B7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図 4">
            <a:extLst>
              <a:ext uri="{FF2B5EF4-FFF2-40B4-BE49-F238E27FC236}">
                <a16:creationId xmlns:a16="http://schemas.microsoft.com/office/drawing/2014/main" id="{10E16EBE-774E-F417-61A0-F4B110442A8A}"/>
              </a:ext>
            </a:extLst>
          </p:cNvPr>
          <p:cNvPicPr>
            <a:picLocks noChangeAspect="1"/>
          </p:cNvPicPr>
          <p:nvPr/>
        </p:nvPicPr>
        <p:blipFill>
          <a:blip r:embed="rId2"/>
          <a:stretch>
            <a:fillRect/>
          </a:stretch>
        </p:blipFill>
        <p:spPr>
          <a:xfrm>
            <a:off x="502920" y="309653"/>
            <a:ext cx="3200677" cy="434378"/>
          </a:xfrm>
          <a:prstGeom prst="rect">
            <a:avLst/>
          </a:prstGeom>
        </p:spPr>
      </p:pic>
      <p:sp>
        <p:nvSpPr>
          <p:cNvPr id="7" name="テキスト ボックス 6">
            <a:extLst>
              <a:ext uri="{FF2B5EF4-FFF2-40B4-BE49-F238E27FC236}">
                <a16:creationId xmlns:a16="http://schemas.microsoft.com/office/drawing/2014/main" id="{EB35C138-52CA-58A0-A2B0-AF761C01497D}"/>
              </a:ext>
            </a:extLst>
          </p:cNvPr>
          <p:cNvSpPr txBox="1"/>
          <p:nvPr/>
        </p:nvSpPr>
        <p:spPr>
          <a:xfrm>
            <a:off x="3813048" y="486506"/>
            <a:ext cx="2507418" cy="338554"/>
          </a:xfrm>
          <a:prstGeom prst="rect">
            <a:avLst/>
          </a:prstGeom>
          <a:noFill/>
        </p:spPr>
        <p:txBody>
          <a:bodyPr wrap="none" rtlCol="0">
            <a:spAutoFit/>
          </a:bodyPr>
          <a:lstStyle/>
          <a:p>
            <a:r>
              <a:rPr lang="ja-JP" altLang="en-US" sz="1600" b="1" dirty="0"/>
              <a:t>適切にご使用いただくために</a:t>
            </a:r>
            <a:endParaRPr kumimoji="1" lang="ja-JP" altLang="en-US" sz="1600" b="1" dirty="0"/>
          </a:p>
        </p:txBody>
      </p:sp>
      <p:pic>
        <p:nvPicPr>
          <p:cNvPr id="9" name="図 8">
            <a:extLst>
              <a:ext uri="{FF2B5EF4-FFF2-40B4-BE49-F238E27FC236}">
                <a16:creationId xmlns:a16="http://schemas.microsoft.com/office/drawing/2014/main" id="{1BBC04F0-DCB9-808D-D2C0-A23657DF57F9}"/>
              </a:ext>
            </a:extLst>
          </p:cNvPr>
          <p:cNvPicPr>
            <a:picLocks noChangeAspect="1"/>
          </p:cNvPicPr>
          <p:nvPr/>
        </p:nvPicPr>
        <p:blipFill>
          <a:blip r:embed="rId3"/>
          <a:stretch>
            <a:fillRect/>
          </a:stretch>
        </p:blipFill>
        <p:spPr>
          <a:xfrm>
            <a:off x="375612" y="1048939"/>
            <a:ext cx="8265468" cy="616826"/>
          </a:xfrm>
          <a:prstGeom prst="rect">
            <a:avLst/>
          </a:prstGeom>
        </p:spPr>
      </p:pic>
      <p:sp>
        <p:nvSpPr>
          <p:cNvPr id="11" name="テキスト ボックス 10">
            <a:extLst>
              <a:ext uri="{FF2B5EF4-FFF2-40B4-BE49-F238E27FC236}">
                <a16:creationId xmlns:a16="http://schemas.microsoft.com/office/drawing/2014/main" id="{35A43426-D42E-CFF4-F529-D690EBE9D270}"/>
              </a:ext>
            </a:extLst>
          </p:cNvPr>
          <p:cNvSpPr txBox="1"/>
          <p:nvPr/>
        </p:nvSpPr>
        <p:spPr>
          <a:xfrm>
            <a:off x="502920" y="1665765"/>
            <a:ext cx="8265468" cy="369332"/>
          </a:xfrm>
          <a:prstGeom prst="rect">
            <a:avLst/>
          </a:prstGeom>
          <a:noFill/>
        </p:spPr>
        <p:txBody>
          <a:bodyPr wrap="square">
            <a:spAutoFit/>
          </a:bodyPr>
          <a:lstStyle/>
          <a:p>
            <a:r>
              <a:rPr lang="ja-JP" altLang="en-US" b="1" dirty="0">
                <a:solidFill>
                  <a:srgbClr val="0F4C9E"/>
                </a:solidFill>
              </a:rPr>
              <a:t>保護テープを剥がすまでは、本剤の漏出を防ぐため、患部を濡らさないようにしましょう。</a:t>
            </a:r>
          </a:p>
        </p:txBody>
      </p:sp>
      <p:sp>
        <p:nvSpPr>
          <p:cNvPr id="13" name="テキスト ボックス 12">
            <a:extLst>
              <a:ext uri="{FF2B5EF4-FFF2-40B4-BE49-F238E27FC236}">
                <a16:creationId xmlns:a16="http://schemas.microsoft.com/office/drawing/2014/main" id="{6630A48E-B88A-9E48-9134-DF57A114CB03}"/>
              </a:ext>
            </a:extLst>
          </p:cNvPr>
          <p:cNvSpPr txBox="1"/>
          <p:nvPr/>
        </p:nvSpPr>
        <p:spPr>
          <a:xfrm>
            <a:off x="502920" y="2200013"/>
            <a:ext cx="3636594" cy="1200329"/>
          </a:xfrm>
          <a:prstGeom prst="rect">
            <a:avLst/>
          </a:prstGeom>
          <a:noFill/>
        </p:spPr>
        <p:txBody>
          <a:bodyPr wrap="square">
            <a:spAutoFit/>
          </a:bodyPr>
          <a:lstStyle/>
          <a:p>
            <a:pPr marL="285750" indent="-285750">
              <a:buFont typeface="Arial" panose="020B0604020202020204" pitchFamily="34" charset="0"/>
              <a:buChar char="•"/>
            </a:pPr>
            <a:r>
              <a:rPr lang="ja-JP" altLang="en-US" dirty="0"/>
              <a:t>入浴時はできるだけ湯船に入らず、シャワーを利用してください。</a:t>
            </a:r>
          </a:p>
          <a:p>
            <a:pPr marL="285750" indent="-285750">
              <a:buFont typeface="Arial" panose="020B0604020202020204" pitchFamily="34" charset="0"/>
              <a:buChar char="•"/>
            </a:pPr>
            <a:r>
              <a:rPr lang="ja-JP" altLang="en-US" dirty="0"/>
              <a:t>その際は、ラップやビニールなどで</a:t>
            </a:r>
            <a:br>
              <a:rPr lang="en-US" altLang="ja-JP" dirty="0"/>
            </a:br>
            <a:r>
              <a:rPr lang="ja-JP" altLang="en-US" dirty="0"/>
              <a:t>足部を保護してください。</a:t>
            </a:r>
          </a:p>
        </p:txBody>
      </p:sp>
      <p:pic>
        <p:nvPicPr>
          <p:cNvPr id="15" name="図 14">
            <a:extLst>
              <a:ext uri="{FF2B5EF4-FFF2-40B4-BE49-F238E27FC236}">
                <a16:creationId xmlns:a16="http://schemas.microsoft.com/office/drawing/2014/main" id="{FDC1CB43-4959-002A-8332-BA47F4D5649F}"/>
              </a:ext>
            </a:extLst>
          </p:cNvPr>
          <p:cNvPicPr>
            <a:picLocks noChangeAspect="1"/>
          </p:cNvPicPr>
          <p:nvPr/>
        </p:nvPicPr>
        <p:blipFill>
          <a:blip r:embed="rId4"/>
          <a:stretch>
            <a:fillRect/>
          </a:stretch>
        </p:blipFill>
        <p:spPr>
          <a:xfrm>
            <a:off x="4257650" y="2035097"/>
            <a:ext cx="4138019" cy="1646063"/>
          </a:xfrm>
          <a:prstGeom prst="rect">
            <a:avLst/>
          </a:prstGeom>
        </p:spPr>
      </p:pic>
      <p:pic>
        <p:nvPicPr>
          <p:cNvPr id="17" name="図 16">
            <a:extLst>
              <a:ext uri="{FF2B5EF4-FFF2-40B4-BE49-F238E27FC236}">
                <a16:creationId xmlns:a16="http://schemas.microsoft.com/office/drawing/2014/main" id="{4528B48D-6B29-A882-A315-5EFFF59DF5A8}"/>
              </a:ext>
            </a:extLst>
          </p:cNvPr>
          <p:cNvPicPr>
            <a:picLocks noChangeAspect="1"/>
          </p:cNvPicPr>
          <p:nvPr/>
        </p:nvPicPr>
        <p:blipFill>
          <a:blip r:embed="rId5"/>
          <a:stretch>
            <a:fillRect/>
          </a:stretch>
        </p:blipFill>
        <p:spPr>
          <a:xfrm>
            <a:off x="375612" y="3681160"/>
            <a:ext cx="8134791" cy="668418"/>
          </a:xfrm>
          <a:prstGeom prst="rect">
            <a:avLst/>
          </a:prstGeom>
        </p:spPr>
      </p:pic>
      <p:sp>
        <p:nvSpPr>
          <p:cNvPr id="19" name="テキスト ボックス 18">
            <a:extLst>
              <a:ext uri="{FF2B5EF4-FFF2-40B4-BE49-F238E27FC236}">
                <a16:creationId xmlns:a16="http://schemas.microsoft.com/office/drawing/2014/main" id="{8E7A6BC4-1986-116A-769C-EDD39AA2EE70}"/>
              </a:ext>
            </a:extLst>
          </p:cNvPr>
          <p:cNvSpPr txBox="1"/>
          <p:nvPr/>
        </p:nvSpPr>
        <p:spPr>
          <a:xfrm>
            <a:off x="502920" y="4403893"/>
            <a:ext cx="7763750" cy="369332"/>
          </a:xfrm>
          <a:prstGeom prst="rect">
            <a:avLst/>
          </a:prstGeom>
          <a:noFill/>
        </p:spPr>
        <p:txBody>
          <a:bodyPr wrap="square">
            <a:spAutoFit/>
          </a:bodyPr>
          <a:lstStyle/>
          <a:p>
            <a:r>
              <a:rPr lang="ja-JP" altLang="en-US" b="1" dirty="0">
                <a:solidFill>
                  <a:srgbClr val="0F4C9E"/>
                </a:solidFill>
              </a:rPr>
              <a:t>塗布してから約</a:t>
            </a:r>
            <a:r>
              <a:rPr lang="en-US" altLang="ja-JP" b="1" dirty="0">
                <a:solidFill>
                  <a:srgbClr val="0F4C9E"/>
                </a:solidFill>
              </a:rPr>
              <a:t>24</a:t>
            </a:r>
            <a:r>
              <a:rPr lang="ja-JP" altLang="en-US" b="1" dirty="0">
                <a:solidFill>
                  <a:srgbClr val="0F4C9E"/>
                </a:solidFill>
              </a:rPr>
              <a:t>時間後に、保護テープを剥がして本剤を必ず洗い流してください。</a:t>
            </a:r>
          </a:p>
        </p:txBody>
      </p:sp>
      <p:sp>
        <p:nvSpPr>
          <p:cNvPr id="21" name="テキスト ボックス 20">
            <a:extLst>
              <a:ext uri="{FF2B5EF4-FFF2-40B4-BE49-F238E27FC236}">
                <a16:creationId xmlns:a16="http://schemas.microsoft.com/office/drawing/2014/main" id="{2869B2D6-98DA-AF81-49FD-487152399BB2}"/>
              </a:ext>
            </a:extLst>
          </p:cNvPr>
          <p:cNvSpPr txBox="1"/>
          <p:nvPr/>
        </p:nvSpPr>
        <p:spPr>
          <a:xfrm>
            <a:off x="504604" y="4827540"/>
            <a:ext cx="8007483" cy="923330"/>
          </a:xfrm>
          <a:prstGeom prst="rect">
            <a:avLst/>
          </a:prstGeom>
          <a:noFill/>
        </p:spPr>
        <p:txBody>
          <a:bodyPr wrap="square">
            <a:spAutoFit/>
          </a:bodyPr>
          <a:lstStyle/>
          <a:p>
            <a:pPr marL="285750" indent="-285750">
              <a:buFont typeface="Arial" panose="020B0604020202020204" pitchFamily="34" charset="0"/>
              <a:buChar char="•"/>
            </a:pPr>
            <a:r>
              <a:rPr lang="ja-JP" altLang="en-US" dirty="0"/>
              <a:t>爪周辺や手指に本剤が残らないように水または湯で十分に洗い流してください。</a:t>
            </a:r>
          </a:p>
          <a:p>
            <a:pPr marL="285750" indent="-285750">
              <a:buFont typeface="Arial" panose="020B0604020202020204" pitchFamily="34" charset="0"/>
              <a:buChar char="•"/>
            </a:pPr>
            <a:r>
              <a:rPr lang="ja-JP" altLang="en-US" dirty="0"/>
              <a:t>保護テープを剥がすとき・本剤を洗い流すときは、矯正具が外れないように注意してください。</a:t>
            </a:r>
          </a:p>
        </p:txBody>
      </p:sp>
    </p:spTree>
    <p:extLst>
      <p:ext uri="{BB962C8B-B14F-4D97-AF65-F5344CB8AC3E}">
        <p14:creationId xmlns:p14="http://schemas.microsoft.com/office/powerpoint/2010/main" val="113555717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1">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818</TotalTime>
  <Words>4635</Words>
  <Application>Microsoft Office PowerPoint</Application>
  <PresentationFormat>画面に合わせる (4:3)</PresentationFormat>
  <Paragraphs>381</Paragraphs>
  <Slides>33</Slides>
  <Notes>3</Notes>
  <HiddenSlides>0</HiddenSlides>
  <MMClips>0</MMClips>
  <ScaleCrop>false</ScaleCrop>
  <HeadingPairs>
    <vt:vector size="6" baseType="variant">
      <vt:variant>
        <vt:lpstr>使用されているフォント</vt:lpstr>
      </vt:variant>
      <vt:variant>
        <vt:i4>8</vt:i4>
      </vt:variant>
      <vt:variant>
        <vt:lpstr>テーマ</vt:lpstr>
      </vt:variant>
      <vt:variant>
        <vt:i4>2</vt:i4>
      </vt:variant>
      <vt:variant>
        <vt:lpstr>スライド タイトル</vt:lpstr>
      </vt:variant>
      <vt:variant>
        <vt:i4>33</vt:i4>
      </vt:variant>
    </vt:vector>
  </HeadingPairs>
  <TitlesOfParts>
    <vt:vector size="43" baseType="lpstr">
      <vt:lpstr>Meiryo UI</vt:lpstr>
      <vt:lpstr>UDShinGoPro-Light</vt:lpstr>
      <vt:lpstr>Yu Gothic</vt:lpstr>
      <vt:lpstr>Yu Gothic</vt:lpstr>
      <vt:lpstr>Arial</vt:lpstr>
      <vt:lpstr>Calibri</vt:lpstr>
      <vt:lpstr>Calibri Light</vt:lpstr>
      <vt:lpstr>Wingdings</vt:lpstr>
      <vt:lpstr>Office テーマ</vt:lpstr>
      <vt:lpstr>1_Office テーマ</vt:lpstr>
      <vt:lpstr>PowerPoint プレゼンテーション</vt:lpstr>
      <vt:lpstr>装着のながれ</vt:lpstr>
      <vt:lpstr>に関するQ&amp;A</vt:lpstr>
      <vt:lpstr>装着の前に</vt:lpstr>
      <vt:lpstr>矯正具の取り扱い</vt:lpstr>
      <vt:lpstr>日常生活の注意点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爪を清潔に保ちましょう</vt:lpstr>
      <vt:lpstr>自分の足の形に合った靴を選びましょう</vt:lpstr>
      <vt:lpstr>靴が足に合っているか、正しく履けているかどうかをチェックしましょう！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による矯正治療をご検討の方へ</dc:title>
  <dc:creator>安本　真夕/Yasumoto Mayu</dc:creator>
  <cp:lastModifiedBy>井村　隆行/Imura Takayuki</cp:lastModifiedBy>
  <cp:revision>36</cp:revision>
  <cp:lastPrinted>2020-11-04T08:48:39Z</cp:lastPrinted>
  <dcterms:created xsi:type="dcterms:W3CDTF">2026-09-10T01:16:48Z</dcterms:created>
  <dcterms:modified xsi:type="dcterms:W3CDTF">2026-09-14T05:07:24Z</dcterms:modified>
</cp:coreProperties>
</file>